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05b1cf6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05b1cf6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11f2add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11f2add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105b1cf6a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105b1cf6a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105b1cf6a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105b1cf6a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105b1cf6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105b1cf6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05b1cf6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05b1cf6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11f2add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1f2add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105b1cf6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105b1cf6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105b1cf6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105b1cf6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138b20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38b20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11f2add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11f2add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05b1cf6a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05b1cf6a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140210a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40210a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05b1cf6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05b1cf6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05b1cf6a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05b1cf6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1f2add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1f2add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140210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140210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105b1cf6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05b1cf6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05b1cf6a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105b1cf6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11f2add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11f2add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www.youtube.com/watch?v=OkX_m7hTczI"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rive.google.com/file/d/1NNq-t3_QRaNpK82azTU4ZL1zstCbbOzE/view"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drive.google.com/file/d/1RNCbjb8Stx3Zhv75Xht3uaVEUk7tWRa7/view" TargetMode="Externa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drive.google.com/file/d/1PehyrKBCTFOy3IXWevUmmufhimUSUYzZ/view" TargetMode="Externa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drive.google.com/file/d/14NCwj7BTiLInA0l0jZ_Zfh73RuIxq3zx/vie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2989575" y="516625"/>
            <a:ext cx="5211900" cy="10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4800"/>
              <a:t>TM</a:t>
            </a:r>
            <a:r>
              <a:rPr lang="en" sz="4800"/>
              <a:t>CHALLENGER</a:t>
            </a:r>
            <a:endParaRPr sz="4800"/>
          </a:p>
        </p:txBody>
      </p:sp>
      <p:sp>
        <p:nvSpPr>
          <p:cNvPr id="180" name="Google Shape;180;p25"/>
          <p:cNvSpPr txBox="1"/>
          <p:nvPr/>
        </p:nvSpPr>
        <p:spPr>
          <a:xfrm>
            <a:off x="337475" y="2865900"/>
            <a:ext cx="2927400" cy="188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FFFFFF"/>
                </a:solidFill>
                <a:latin typeface="Lato"/>
                <a:ea typeface="Lato"/>
                <a:cs typeface="Lato"/>
                <a:sym typeface="Lato"/>
              </a:rPr>
              <a:t>By:</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Kamal Nimmagadda</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Mehul Kohli</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Ritika Singhal</a:t>
            </a:r>
            <a:endParaRPr sz="15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500">
                <a:solidFill>
                  <a:srgbClr val="FFFFFF"/>
                </a:solidFill>
                <a:latin typeface="Lato"/>
                <a:ea typeface="Lato"/>
                <a:cs typeface="Lato"/>
                <a:sym typeface="Lato"/>
              </a:rPr>
              <a:t>Rohan Marathe</a:t>
            </a:r>
            <a:endParaRPr sz="1500">
              <a:solidFill>
                <a:srgbClr val="FFFFFF"/>
              </a:solidFill>
              <a:latin typeface="Lato"/>
              <a:ea typeface="Lato"/>
              <a:cs typeface="Lato"/>
              <a:sym typeface="Lato"/>
            </a:endParaRPr>
          </a:p>
        </p:txBody>
      </p:sp>
      <p:pic>
        <p:nvPicPr>
          <p:cNvPr descr="TrackMania Nations Forever - High Definition Trailer" id="181" name="Google Shape;181;p25" title="TrackMania Nations Forever - HD Trailer">
            <a:hlinkClick r:id="rId3"/>
          </p:cNvPr>
          <p:cNvPicPr preferRelativeResize="0"/>
          <p:nvPr/>
        </p:nvPicPr>
        <p:blipFill>
          <a:blip r:embed="rId4">
            <a:alphaModFix/>
          </a:blip>
          <a:stretch>
            <a:fillRect/>
          </a:stretch>
        </p:blipFill>
        <p:spPr>
          <a:xfrm>
            <a:off x="3749500" y="1665200"/>
            <a:ext cx="4542850" cy="308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4" title="third_person_complete_race.mp4">
            <a:hlinkClick r:id="rId3"/>
          </p:cNvPr>
          <p:cNvPicPr preferRelativeResize="0"/>
          <p:nvPr/>
        </p:nvPicPr>
        <p:blipFill>
          <a:blip r:embed="rId4">
            <a:alphaModFix/>
          </a:blip>
          <a:stretch>
            <a:fillRect/>
          </a:stretch>
        </p:blipFill>
        <p:spPr>
          <a:xfrm>
            <a:off x="-733475" y="-756400"/>
            <a:ext cx="10610950" cy="5968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5" title="first_person_st_path.mp4">
            <a:hlinkClick r:id="rId3"/>
          </p:cNvPr>
          <p:cNvPicPr preferRelativeResize="0"/>
          <p:nvPr/>
        </p:nvPicPr>
        <p:blipFill>
          <a:blip r:embed="rId4">
            <a:alphaModFix/>
          </a:blip>
          <a:stretch>
            <a:fillRect/>
          </a:stretch>
        </p:blipFill>
        <p:spPr>
          <a:xfrm>
            <a:off x="-14845" y="0"/>
            <a:ext cx="9158844" cy="515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1297500" y="393750"/>
            <a:ext cx="2921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Reward Stats</a:t>
            </a:r>
            <a:endParaRPr sz="3000"/>
          </a:p>
        </p:txBody>
      </p:sp>
      <p:pic>
        <p:nvPicPr>
          <p:cNvPr id="242" name="Google Shape;242;p36"/>
          <p:cNvPicPr preferRelativeResize="0"/>
          <p:nvPr/>
        </p:nvPicPr>
        <p:blipFill>
          <a:blip r:embed="rId3">
            <a:alphaModFix/>
          </a:blip>
          <a:stretch>
            <a:fillRect/>
          </a:stretch>
        </p:blipFill>
        <p:spPr>
          <a:xfrm>
            <a:off x="5621625" y="206900"/>
            <a:ext cx="3054025" cy="2050925"/>
          </a:xfrm>
          <a:prstGeom prst="rect">
            <a:avLst/>
          </a:prstGeom>
          <a:noFill/>
          <a:ln>
            <a:noFill/>
          </a:ln>
        </p:spPr>
      </p:pic>
      <p:pic>
        <p:nvPicPr>
          <p:cNvPr id="243" name="Google Shape;243;p36"/>
          <p:cNvPicPr preferRelativeResize="0"/>
          <p:nvPr/>
        </p:nvPicPr>
        <p:blipFill>
          <a:blip r:embed="rId4">
            <a:alphaModFix/>
          </a:blip>
          <a:stretch>
            <a:fillRect/>
          </a:stretch>
        </p:blipFill>
        <p:spPr>
          <a:xfrm>
            <a:off x="5633550" y="2759996"/>
            <a:ext cx="3054025" cy="2050954"/>
          </a:xfrm>
          <a:prstGeom prst="rect">
            <a:avLst/>
          </a:prstGeom>
          <a:noFill/>
          <a:ln>
            <a:noFill/>
          </a:ln>
        </p:spPr>
      </p:pic>
      <p:pic>
        <p:nvPicPr>
          <p:cNvPr id="244" name="Google Shape;244;p36"/>
          <p:cNvPicPr preferRelativeResize="0"/>
          <p:nvPr/>
        </p:nvPicPr>
        <p:blipFill>
          <a:blip r:embed="rId5">
            <a:alphaModFix/>
          </a:blip>
          <a:stretch>
            <a:fillRect/>
          </a:stretch>
        </p:blipFill>
        <p:spPr>
          <a:xfrm>
            <a:off x="1371600" y="2758963"/>
            <a:ext cx="3054025" cy="2041987"/>
          </a:xfrm>
          <a:prstGeom prst="rect">
            <a:avLst/>
          </a:prstGeom>
          <a:noFill/>
          <a:ln>
            <a:noFill/>
          </a:ln>
        </p:spPr>
      </p:pic>
      <p:sp>
        <p:nvSpPr>
          <p:cNvPr id="245" name="Google Shape;245;p36"/>
          <p:cNvSpPr txBox="1"/>
          <p:nvPr/>
        </p:nvSpPr>
        <p:spPr>
          <a:xfrm>
            <a:off x="1145100" y="1159875"/>
            <a:ext cx="3903300" cy="12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agent was able to complete the straight track race consistently after about 250 episodes, as can be seen from the consistent sharp rise in all the three graphs.</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10689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Epsilon and decay rate</a:t>
            </a:r>
            <a:endParaRPr sz="3600"/>
          </a:p>
        </p:txBody>
      </p:sp>
      <p:pic>
        <p:nvPicPr>
          <p:cNvPr id="251" name="Google Shape;251;p37"/>
          <p:cNvPicPr preferRelativeResize="0"/>
          <p:nvPr/>
        </p:nvPicPr>
        <p:blipFill>
          <a:blip r:embed="rId3">
            <a:alphaModFix/>
          </a:blip>
          <a:stretch>
            <a:fillRect/>
          </a:stretch>
        </p:blipFill>
        <p:spPr>
          <a:xfrm>
            <a:off x="1233925" y="1570950"/>
            <a:ext cx="4195324" cy="2841600"/>
          </a:xfrm>
          <a:prstGeom prst="rect">
            <a:avLst/>
          </a:prstGeom>
          <a:noFill/>
          <a:ln>
            <a:noFill/>
          </a:ln>
        </p:spPr>
      </p:pic>
      <p:sp>
        <p:nvSpPr>
          <p:cNvPr id="252" name="Google Shape;252;p37"/>
          <p:cNvSpPr txBox="1"/>
          <p:nvPr>
            <p:ph idx="1" type="body"/>
          </p:nvPr>
        </p:nvSpPr>
        <p:spPr>
          <a:xfrm>
            <a:off x="6031350" y="1570950"/>
            <a:ext cx="2591100" cy="28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exploration rate(</a:t>
            </a:r>
            <a:r>
              <a:rPr b="1" lang="en" sz="1600">
                <a:solidFill>
                  <a:srgbClr val="FFFFFF"/>
                </a:solidFill>
                <a:latin typeface="Arial"/>
                <a:ea typeface="Arial"/>
                <a:cs typeface="Arial"/>
                <a:sym typeface="Arial"/>
              </a:rPr>
              <a:t>ϵ</a:t>
            </a:r>
            <a:r>
              <a:rPr lang="en" sz="1600"/>
              <a:t>) was decayed at a rate of 0.9966 per episode.</a:t>
            </a:r>
            <a:endParaRPr sz="1600"/>
          </a:p>
          <a:p>
            <a:pPr indent="-330200" lvl="0" marL="457200" rtl="0" algn="l">
              <a:spcBef>
                <a:spcPts val="0"/>
              </a:spcBef>
              <a:spcAft>
                <a:spcPts val="0"/>
              </a:spcAft>
              <a:buSzPts val="1600"/>
              <a:buChar char="●"/>
            </a:pPr>
            <a:r>
              <a:rPr lang="en" sz="1600"/>
              <a:t>Once the agent was seen completing the race consistently, the training was stopped at 525th episode.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ctrTitle"/>
          </p:nvPr>
        </p:nvSpPr>
        <p:spPr>
          <a:xfrm>
            <a:off x="4327375" y="884700"/>
            <a:ext cx="4065900" cy="1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DEMO: Curve Track</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39" title="VID_20200306_074327.mp4">
            <a:hlinkClick r:id="rId3"/>
          </p:cNvPr>
          <p:cNvPicPr preferRelativeResize="0"/>
          <p:nvPr/>
        </p:nvPicPr>
        <p:blipFill>
          <a:blip r:embed="rId4">
            <a:alphaModFix/>
          </a:blip>
          <a:stretch>
            <a:fillRect/>
          </a:stretch>
        </p:blipFill>
        <p:spPr>
          <a:xfrm>
            <a:off x="33875" y="0"/>
            <a:ext cx="9033450" cy="5081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1145100" y="393750"/>
            <a:ext cx="2921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Reward Stats</a:t>
            </a:r>
            <a:endParaRPr sz="3000"/>
          </a:p>
        </p:txBody>
      </p:sp>
      <p:pic>
        <p:nvPicPr>
          <p:cNvPr id="268" name="Google Shape;268;p40"/>
          <p:cNvPicPr preferRelativeResize="0"/>
          <p:nvPr/>
        </p:nvPicPr>
        <p:blipFill>
          <a:blip r:embed="rId3">
            <a:alphaModFix/>
          </a:blip>
          <a:stretch>
            <a:fillRect/>
          </a:stretch>
        </p:blipFill>
        <p:spPr>
          <a:xfrm>
            <a:off x="5605100" y="2641750"/>
            <a:ext cx="3290000" cy="2190124"/>
          </a:xfrm>
          <a:prstGeom prst="rect">
            <a:avLst/>
          </a:prstGeom>
          <a:noFill/>
          <a:ln>
            <a:noFill/>
          </a:ln>
        </p:spPr>
      </p:pic>
      <p:pic>
        <p:nvPicPr>
          <p:cNvPr id="269" name="Google Shape;269;p40"/>
          <p:cNvPicPr preferRelativeResize="0"/>
          <p:nvPr/>
        </p:nvPicPr>
        <p:blipFill>
          <a:blip r:embed="rId4">
            <a:alphaModFix/>
          </a:blip>
          <a:stretch>
            <a:fillRect/>
          </a:stretch>
        </p:blipFill>
        <p:spPr>
          <a:xfrm>
            <a:off x="1282000" y="2636950"/>
            <a:ext cx="3290011" cy="2199725"/>
          </a:xfrm>
          <a:prstGeom prst="rect">
            <a:avLst/>
          </a:prstGeom>
          <a:noFill/>
          <a:ln>
            <a:noFill/>
          </a:ln>
        </p:spPr>
      </p:pic>
      <p:pic>
        <p:nvPicPr>
          <p:cNvPr id="270" name="Google Shape;270;p40"/>
          <p:cNvPicPr preferRelativeResize="0"/>
          <p:nvPr/>
        </p:nvPicPr>
        <p:blipFill>
          <a:blip r:embed="rId5">
            <a:alphaModFix/>
          </a:blip>
          <a:stretch>
            <a:fillRect/>
          </a:stretch>
        </p:blipFill>
        <p:spPr>
          <a:xfrm>
            <a:off x="5605100" y="257475"/>
            <a:ext cx="3290000" cy="2113023"/>
          </a:xfrm>
          <a:prstGeom prst="rect">
            <a:avLst/>
          </a:prstGeom>
          <a:noFill/>
          <a:ln>
            <a:noFill/>
          </a:ln>
        </p:spPr>
      </p:pic>
      <p:sp>
        <p:nvSpPr>
          <p:cNvPr id="271" name="Google Shape;271;p40"/>
          <p:cNvSpPr txBox="1"/>
          <p:nvPr/>
        </p:nvSpPr>
        <p:spPr>
          <a:xfrm>
            <a:off x="1013575" y="1175000"/>
            <a:ext cx="3964500" cy="145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Our agent completed its first race only after 1200 episodes. But it was only after about 2000 episodes, that it could complete the race consistently with an average of 634 per 25 episodes.</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10689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Epsilon and decay rate</a:t>
            </a:r>
            <a:endParaRPr sz="3600"/>
          </a:p>
        </p:txBody>
      </p:sp>
      <p:sp>
        <p:nvSpPr>
          <p:cNvPr id="277" name="Google Shape;277;p41"/>
          <p:cNvSpPr txBox="1"/>
          <p:nvPr>
            <p:ph idx="1" type="body"/>
          </p:nvPr>
        </p:nvSpPr>
        <p:spPr>
          <a:xfrm>
            <a:off x="6143075" y="1567550"/>
            <a:ext cx="2591100" cy="28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t>
            </a:r>
            <a:r>
              <a:rPr b="1" lang="en" sz="1100">
                <a:solidFill>
                  <a:srgbClr val="FFFFFF"/>
                </a:solidFill>
                <a:latin typeface="Arial"/>
                <a:ea typeface="Arial"/>
                <a:cs typeface="Arial"/>
                <a:sym typeface="Arial"/>
              </a:rPr>
              <a:t>ϵ</a:t>
            </a:r>
            <a:r>
              <a:rPr lang="en"/>
              <a:t>  was decayed at a rate of 0.999 per episode. </a:t>
            </a:r>
            <a:endParaRPr/>
          </a:p>
          <a:p>
            <a:pPr indent="-311150" lvl="0" marL="457200" rtl="0" algn="l">
              <a:spcBef>
                <a:spcPts val="0"/>
              </a:spcBef>
              <a:spcAft>
                <a:spcPts val="0"/>
              </a:spcAft>
              <a:buSzPts val="1300"/>
              <a:buChar char="●"/>
            </a:pPr>
            <a:r>
              <a:rPr lang="en"/>
              <a:t>When the agent was seen completing the race consistently, </a:t>
            </a:r>
            <a:r>
              <a:rPr lang="en"/>
              <a:t>the training was  stopped at 2500 episodes.</a:t>
            </a:r>
            <a:endParaRPr/>
          </a:p>
        </p:txBody>
      </p:sp>
      <p:pic>
        <p:nvPicPr>
          <p:cNvPr id="278" name="Google Shape;278;p41"/>
          <p:cNvPicPr preferRelativeResize="0"/>
          <p:nvPr/>
        </p:nvPicPr>
        <p:blipFill>
          <a:blip r:embed="rId3">
            <a:alphaModFix/>
          </a:blip>
          <a:stretch>
            <a:fillRect/>
          </a:stretch>
        </p:blipFill>
        <p:spPr>
          <a:xfrm>
            <a:off x="1221300" y="1643750"/>
            <a:ext cx="4015300" cy="26807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Straight Track vs Curved Track</a:t>
            </a:r>
            <a:endParaRPr sz="480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Problems Encountered and Future Tasks</a:t>
            </a:r>
            <a:endParaRPr sz="2500"/>
          </a:p>
        </p:txBody>
      </p:sp>
      <p:sp>
        <p:nvSpPr>
          <p:cNvPr id="289" name="Google Shape;289;p43"/>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Insufficient </a:t>
            </a:r>
            <a:r>
              <a:rPr lang="en" sz="1800"/>
              <a:t>replay memory - solved by increasing the replay memory size to 1000 states</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Training in third person increases the number of possible states, so we switched to first person.</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Our next task would be to account for collision using a model for collision detection.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ctrTitle"/>
          </p:nvPr>
        </p:nvSpPr>
        <p:spPr>
          <a:xfrm>
            <a:off x="2909800" y="476850"/>
            <a:ext cx="5133000" cy="8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187" name="Google Shape;187;p26"/>
          <p:cNvSpPr txBox="1"/>
          <p:nvPr>
            <p:ph idx="1" type="subTitle"/>
          </p:nvPr>
        </p:nvSpPr>
        <p:spPr>
          <a:xfrm>
            <a:off x="3946600" y="1667125"/>
            <a:ext cx="4521600" cy="288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Creating  a racing agent for the game of TrackMania</a:t>
            </a:r>
            <a:endParaRPr sz="1900"/>
          </a:p>
          <a:p>
            <a:pPr indent="0" lvl="0" marL="457200" rtl="0" algn="l">
              <a:spcBef>
                <a:spcPts val="0"/>
              </a:spcBef>
              <a:spcAft>
                <a:spcPts val="0"/>
              </a:spcAft>
              <a:buNone/>
            </a:pPr>
            <a:r>
              <a:t/>
            </a:r>
            <a:endParaRPr sz="1900"/>
          </a:p>
          <a:p>
            <a:pPr indent="-349250" lvl="1" marL="914400" rtl="0" algn="l">
              <a:spcBef>
                <a:spcPts val="0"/>
              </a:spcBef>
              <a:spcAft>
                <a:spcPts val="0"/>
              </a:spcAft>
              <a:buSzPts val="1900"/>
              <a:buChar char="○"/>
            </a:pPr>
            <a:r>
              <a:rPr lang="en" sz="1900"/>
              <a:t>Training the model to find the best path to complete the speedrun for any given map</a:t>
            </a:r>
            <a:endParaRPr sz="1900"/>
          </a:p>
          <a:p>
            <a:pPr indent="0" lvl="0" marL="914400" rtl="0" algn="l">
              <a:spcBef>
                <a:spcPts val="0"/>
              </a:spcBef>
              <a:spcAft>
                <a:spcPts val="0"/>
              </a:spcAft>
              <a:buNone/>
            </a:pPr>
            <a:r>
              <a:t/>
            </a:r>
            <a:endParaRPr sz="1900"/>
          </a:p>
          <a:p>
            <a:pPr indent="0" lvl="0" marL="457200" rtl="0" algn="l">
              <a:spcBef>
                <a:spcPts val="0"/>
              </a:spcBef>
              <a:spcAft>
                <a:spcPts val="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327825" y="2114700"/>
            <a:ext cx="3346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ctrTitle"/>
          </p:nvPr>
        </p:nvSpPr>
        <p:spPr>
          <a:xfrm>
            <a:off x="2317950" y="435400"/>
            <a:ext cx="5017500" cy="7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193" name="Google Shape;193;p27"/>
          <p:cNvSpPr txBox="1"/>
          <p:nvPr>
            <p:ph idx="1" type="subTitle"/>
          </p:nvPr>
        </p:nvSpPr>
        <p:spPr>
          <a:xfrm>
            <a:off x="4099000" y="1667125"/>
            <a:ext cx="4521600" cy="288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To be able to perform a speedrun capable of going head to head with world top performers on A01-race.</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To be able to perform a speedrun on multiplayer online maps.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DQN Model</a:t>
            </a:r>
            <a:endParaRPr sz="3600"/>
          </a:p>
        </p:txBody>
      </p:sp>
      <p:sp>
        <p:nvSpPr>
          <p:cNvPr id="199" name="Google Shape;199;p28"/>
          <p:cNvSpPr txBox="1"/>
          <p:nvPr>
            <p:ph idx="1" type="body"/>
          </p:nvPr>
        </p:nvSpPr>
        <p:spPr>
          <a:xfrm>
            <a:off x="1092650" y="1567550"/>
            <a:ext cx="72438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States: A stack of 6 frames in real time from the gameplay, speed list and timestamp list in the 6 frames.</a:t>
            </a:r>
            <a:endParaRPr sz="2000"/>
          </a:p>
          <a:p>
            <a:pPr indent="-355600" lvl="1" marL="914400" rtl="0" algn="l">
              <a:spcBef>
                <a:spcPts val="0"/>
              </a:spcBef>
              <a:spcAft>
                <a:spcPts val="0"/>
              </a:spcAft>
              <a:buSzPts val="2000"/>
              <a:buChar char="○"/>
            </a:pPr>
            <a:r>
              <a:rPr lang="en" sz="2000"/>
              <a:t>Input Shape (6 frames): 6 x 80 x 60</a:t>
            </a:r>
            <a:endParaRPr sz="2000"/>
          </a:p>
          <a:p>
            <a:pPr indent="-355600" lvl="0" marL="457200" rtl="0" algn="l">
              <a:spcBef>
                <a:spcPts val="0"/>
              </a:spcBef>
              <a:spcAft>
                <a:spcPts val="0"/>
              </a:spcAft>
              <a:buSzPts val="2000"/>
              <a:buChar char="●"/>
            </a:pPr>
            <a:r>
              <a:rPr lang="en" sz="2000"/>
              <a:t>Actions: 7 possible actions</a:t>
            </a:r>
            <a:endParaRPr sz="2000"/>
          </a:p>
          <a:p>
            <a:pPr indent="-355600" lvl="0" marL="457200" rtl="0" algn="l">
              <a:spcBef>
                <a:spcPts val="0"/>
              </a:spcBef>
              <a:spcAft>
                <a:spcPts val="0"/>
              </a:spcAft>
              <a:buSzPts val="2000"/>
              <a:buChar char="●"/>
            </a:pPr>
            <a:r>
              <a:rPr lang="en" sz="2000"/>
              <a:t>Replay Memory:</a:t>
            </a:r>
            <a:r>
              <a:rPr lang="en" sz="2000"/>
              <a:t> For r</a:t>
            </a:r>
            <a:r>
              <a:rPr lang="en" sz="2000"/>
              <a:t>andom sampling of initial states fed into the model</a:t>
            </a:r>
            <a:endParaRPr sz="2000"/>
          </a:p>
          <a:p>
            <a:pPr indent="-355600" lvl="0" marL="457200" rtl="0" algn="l">
              <a:spcBef>
                <a:spcPts val="0"/>
              </a:spcBef>
              <a:spcAft>
                <a:spcPts val="0"/>
              </a:spcAft>
              <a:buSzPts val="2000"/>
              <a:buChar char="●"/>
            </a:pPr>
            <a:r>
              <a:rPr lang="en" sz="2000"/>
              <a:t>Reward</a:t>
            </a:r>
            <a:r>
              <a:rPr lang="en" sz="2000"/>
              <a:t>… (next slide)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2975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 Rewards</a:t>
            </a:r>
            <a:endParaRPr sz="3000"/>
          </a:p>
        </p:txBody>
      </p:sp>
      <p:sp>
        <p:nvSpPr>
          <p:cNvPr id="205" name="Google Shape;205;p29"/>
          <p:cNvSpPr txBox="1"/>
          <p:nvPr>
            <p:ph idx="1" type="body"/>
          </p:nvPr>
        </p:nvSpPr>
        <p:spPr>
          <a:xfrm>
            <a:off x="852800" y="1491350"/>
            <a:ext cx="78618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Positive Reward for Speed:  R(speed) = max(speed recorded for 6 frames)/(6th timestamp values in seconds)</a:t>
            </a:r>
            <a:endParaRPr sz="2200"/>
          </a:p>
          <a:p>
            <a:pPr indent="-368300" lvl="0" marL="457200" rtl="0" algn="l">
              <a:spcBef>
                <a:spcPts val="0"/>
              </a:spcBef>
              <a:spcAft>
                <a:spcPts val="0"/>
              </a:spcAft>
              <a:buSzPts val="2200"/>
              <a:buChar char="●"/>
            </a:pPr>
            <a:r>
              <a:rPr lang="en" sz="2200"/>
              <a:t>Positive Reward for completing the race: 100</a:t>
            </a:r>
            <a:endParaRPr sz="2200"/>
          </a:p>
          <a:p>
            <a:pPr indent="-368300" lvl="0" marL="457200" rtl="0" algn="l">
              <a:spcBef>
                <a:spcPts val="0"/>
              </a:spcBef>
              <a:spcAft>
                <a:spcPts val="0"/>
              </a:spcAft>
              <a:buSzPts val="2200"/>
              <a:buChar char="●"/>
            </a:pPr>
            <a:r>
              <a:rPr lang="en" sz="2200"/>
              <a:t>Negative Reward for getting stuck on the track = -500/(</a:t>
            </a:r>
            <a:r>
              <a:rPr lang="en" sz="2200"/>
              <a:t>6th timestamp values in seconds)</a:t>
            </a:r>
            <a:endParaRPr sz="2200"/>
          </a:p>
          <a:p>
            <a:pPr indent="-368300" lvl="0" marL="457200" rtl="0" algn="l">
              <a:spcBef>
                <a:spcPts val="0"/>
              </a:spcBef>
              <a:spcAft>
                <a:spcPts val="0"/>
              </a:spcAft>
              <a:buSzPts val="2200"/>
              <a:buChar char="●"/>
            </a:pPr>
            <a:r>
              <a:rPr lang="en" sz="2200"/>
              <a:t>Negative Reward for choosing brake or reverse action = -25</a:t>
            </a:r>
            <a:endParaRPr sz="2200"/>
          </a:p>
          <a:p>
            <a:pPr indent="0" lvl="0" marL="0" rtl="0" algn="ctr">
              <a:spcBef>
                <a:spcPts val="1600"/>
              </a:spcBef>
              <a:spcAft>
                <a:spcPts val="1600"/>
              </a:spcAft>
              <a:buNone/>
            </a:pPr>
            <a:r>
              <a:rPr lang="en" sz="2200"/>
              <a:t>Cumulative Reward = Sum of all the above 4 rewards.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36750" y="76200"/>
            <a:ext cx="8870505" cy="499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818125" y="0"/>
            <a:ext cx="10342774" cy="5197975"/>
          </a:xfrm>
          <a:prstGeom prst="rect">
            <a:avLst/>
          </a:prstGeom>
          <a:noFill/>
          <a:ln>
            <a:noFill/>
          </a:ln>
        </p:spPr>
      </p:pic>
      <p:sp>
        <p:nvSpPr>
          <p:cNvPr id="216" name="Google Shape;216;p31"/>
          <p:cNvSpPr txBox="1"/>
          <p:nvPr>
            <p:ph type="title"/>
          </p:nvPr>
        </p:nvSpPr>
        <p:spPr>
          <a:xfrm>
            <a:off x="2105100" y="166250"/>
            <a:ext cx="5280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 Architecture</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type="ctrTitle"/>
          </p:nvPr>
        </p:nvSpPr>
        <p:spPr>
          <a:xfrm>
            <a:off x="4327375" y="884700"/>
            <a:ext cx="4065900" cy="1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DEMO: Straight Track</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3" title="third_person_exploring.mp4">
            <a:hlinkClick r:id="rId3"/>
          </p:cNvPr>
          <p:cNvPicPr preferRelativeResize="0"/>
          <p:nvPr/>
        </p:nvPicPr>
        <p:blipFill>
          <a:blip r:embed="rId4">
            <a:alphaModFix/>
          </a:blip>
          <a:stretch>
            <a:fillRect/>
          </a:stretch>
        </p:blipFill>
        <p:spPr>
          <a:xfrm>
            <a:off x="0" y="0"/>
            <a:ext cx="914398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