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8"/>
  </p:notesMasterIdLst>
  <p:sldIdLst>
    <p:sldId id="260" r:id="rId3"/>
    <p:sldId id="263" r:id="rId4"/>
    <p:sldId id="264" r:id="rId5"/>
    <p:sldId id="265" r:id="rId6"/>
    <p:sldId id="266" r:id="rId7"/>
  </p:sldIdLst>
  <p:sldSz cx="7772400" cy="10058400"/>
  <p:notesSz cx="6858000" cy="9144000"/>
  <p:embeddedFontLst>
    <p:embeddedFont>
      <p:font typeface="Google Sans" pitchFamily="2" charset="0"/>
      <p:regular r:id="rId9"/>
      <p:bold r:id="rId10"/>
      <p:italic r:id="rId10"/>
      <p:boldItalic r:id="rId10"/>
    </p:embeddedFont>
    <p:embeddedFont>
      <p:font typeface="Google Sans SemiBold" pitchFamily="2" charset="0"/>
      <p:regular r:id="rId11"/>
      <p:bold r:id="rId11"/>
      <p:italic r:id="rId12"/>
      <p:boldItalic r:id="rId13"/>
    </p:embeddedFont>
    <p:embeddedFont>
      <p:font typeface="Lato" panose="020F0502020204030203" pitchFamily="34" charset="0"/>
      <p:regular r:id="rId14"/>
      <p:bold r:id="rId15"/>
      <p:italic r:id="rId16"/>
      <p:boldItalic r:id="rId17"/>
    </p:embeddedFont>
    <p:embeddedFont>
      <p:font typeface="PT Sans Narrow" panose="020B0506020203020204" pitchFamily="34" charset="77"/>
      <p:regular r:id="rId13"/>
      <p:bold r:id="rId13"/>
    </p:embeddedFont>
    <p:embeddedFont>
      <p:font typeface="Roboto" panose="02000000000000000000" pitchFamily="2" charset="0"/>
      <p:regular r:id="rId18"/>
      <p:bold r:id="rId19"/>
      <p:italic r:id="rId20"/>
      <p:boldItalic r:id="rId21"/>
    </p:embeddedFont>
    <p:embeddedFont>
      <p:font typeface="Work Sans"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6"/>
    <p:restoredTop sz="94710"/>
  </p:normalViewPr>
  <p:slideViewPr>
    <p:cSldViewPr snapToGrid="0">
      <p:cViewPr varScale="1">
        <p:scale>
          <a:sx n="102" d="100"/>
          <a:sy n="102" d="100"/>
        </p:scale>
        <p:origin x="3408" y="19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e3a6309cc6_3_3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e3a6309cc6_3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e3a6309cc6_3_31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e3a6309cc6_3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e3a6309cc6_3_34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1e3a6309cc6_3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e3a6309cc6_3_33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e3a6309cc6_3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0a4df440b5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0a4df440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ayout 2">
  <p:cSld name="1_Layout 2">
    <p:spTree>
      <p:nvGrpSpPr>
        <p:cNvPr id="1" name="Shape 38"/>
        <p:cNvGrpSpPr/>
        <p:nvPr/>
      </p:nvGrpSpPr>
      <p:grpSpPr>
        <a:xfrm>
          <a:off x="0" y="0"/>
          <a:ext cx="0" cy="0"/>
          <a:chOff x="0" y="0"/>
          <a:chExt cx="0" cy="0"/>
        </a:xfrm>
      </p:grpSpPr>
      <p:cxnSp>
        <p:nvCxnSpPr>
          <p:cNvPr id="39" name="Google Shape;39;p3"/>
          <p:cNvCxnSpPr/>
          <p:nvPr/>
        </p:nvCxnSpPr>
        <p:spPr>
          <a:xfrm>
            <a:off x="3049395" y="13591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40" name="Google Shape;40;p3"/>
          <p:cNvCxnSpPr>
            <a:stCxn id="41" idx="0"/>
          </p:cNvCxnSpPr>
          <p:nvPr/>
        </p:nvCxnSpPr>
        <p:spPr>
          <a:xfrm flipH="1">
            <a:off x="172020" y="13608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42" name="Google Shape;42;p3"/>
          <p:cNvGrpSpPr/>
          <p:nvPr/>
        </p:nvGrpSpPr>
        <p:grpSpPr>
          <a:xfrm>
            <a:off x="190320" y="1357857"/>
            <a:ext cx="7581691" cy="5901"/>
            <a:chOff x="1890075" y="5241175"/>
            <a:chExt cx="4240556" cy="257700"/>
          </a:xfrm>
        </p:grpSpPr>
        <p:sp>
          <p:nvSpPr>
            <p:cNvPr id="41" name="Google Shape;41;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3" name="Google Shape;43;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4" name="Google Shape;44;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5" name="Google Shape;45;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46" name="Google Shape;46;p3"/>
          <p:cNvGrpSpPr/>
          <p:nvPr/>
        </p:nvGrpSpPr>
        <p:grpSpPr>
          <a:xfrm>
            <a:off x="190320" y="1388959"/>
            <a:ext cx="7581691" cy="5901"/>
            <a:chOff x="1890075" y="5241175"/>
            <a:chExt cx="4240556" cy="257700"/>
          </a:xfrm>
        </p:grpSpPr>
        <p:sp>
          <p:nvSpPr>
            <p:cNvPr id="47" name="Google Shape;47;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8" name="Google Shape;48;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9" name="Google Shape;49;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0" name="Google Shape;50;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51" name="Google Shape;51;p3"/>
          <p:cNvSpPr txBox="1"/>
          <p:nvPr/>
        </p:nvSpPr>
        <p:spPr>
          <a:xfrm>
            <a:off x="490594" y="15441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52" name="Google Shape;52;p3"/>
          <p:cNvGrpSpPr/>
          <p:nvPr/>
        </p:nvGrpSpPr>
        <p:grpSpPr>
          <a:xfrm>
            <a:off x="372224" y="1650425"/>
            <a:ext cx="137818" cy="187200"/>
            <a:chOff x="507100" y="1997600"/>
            <a:chExt cx="158375" cy="187200"/>
          </a:xfrm>
        </p:grpSpPr>
        <p:sp>
          <p:nvSpPr>
            <p:cNvPr id="53" name="Google Shape;53;p3"/>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txBox="1"/>
          <p:nvPr/>
        </p:nvSpPr>
        <p:spPr>
          <a:xfrm>
            <a:off x="3314919" y="15441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56" name="Google Shape;56;p3"/>
          <p:cNvGrpSpPr/>
          <p:nvPr/>
        </p:nvGrpSpPr>
        <p:grpSpPr>
          <a:xfrm>
            <a:off x="3196549" y="1650425"/>
            <a:ext cx="137818" cy="187200"/>
            <a:chOff x="507100" y="1997600"/>
            <a:chExt cx="158375" cy="187200"/>
          </a:xfrm>
        </p:grpSpPr>
        <p:sp>
          <p:nvSpPr>
            <p:cNvPr id="57" name="Google Shape;57;p3"/>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3"/>
          <p:cNvSpPr txBox="1"/>
          <p:nvPr/>
        </p:nvSpPr>
        <p:spPr>
          <a:xfrm>
            <a:off x="3314919" y="43673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 </a:t>
            </a:r>
            <a:endParaRPr sz="1500">
              <a:latin typeface="Work Sans"/>
              <a:ea typeface="Work Sans"/>
              <a:cs typeface="Work Sans"/>
              <a:sym typeface="Work Sans"/>
            </a:endParaRPr>
          </a:p>
        </p:txBody>
      </p:sp>
      <p:grpSp>
        <p:nvGrpSpPr>
          <p:cNvPr id="60" name="Google Shape;60;p3"/>
          <p:cNvGrpSpPr/>
          <p:nvPr/>
        </p:nvGrpSpPr>
        <p:grpSpPr>
          <a:xfrm>
            <a:off x="3196549" y="4473625"/>
            <a:ext cx="137818" cy="187200"/>
            <a:chOff x="507100" y="1997600"/>
            <a:chExt cx="158375" cy="187200"/>
          </a:xfrm>
        </p:grpSpPr>
        <p:sp>
          <p:nvSpPr>
            <p:cNvPr id="61" name="Google Shape;61;p3"/>
            <p:cNvSpPr/>
            <p:nvPr/>
          </p:nvSpPr>
          <p:spPr>
            <a:xfrm>
              <a:off x="529575" y="1997600"/>
              <a:ext cx="135900" cy="1872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507100" y="2017025"/>
              <a:ext cx="135900" cy="1467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3"/>
          <p:cNvGrpSpPr/>
          <p:nvPr/>
        </p:nvGrpSpPr>
        <p:grpSpPr>
          <a:xfrm>
            <a:off x="172050" y="5100163"/>
            <a:ext cx="2852450" cy="4958106"/>
            <a:chOff x="404700" y="4541500"/>
            <a:chExt cx="2852450" cy="5007177"/>
          </a:xfrm>
        </p:grpSpPr>
        <p:sp>
          <p:nvSpPr>
            <p:cNvPr id="64" name="Google Shape;64;p3"/>
            <p:cNvSpPr/>
            <p:nvPr/>
          </p:nvSpPr>
          <p:spPr>
            <a:xfrm>
              <a:off x="404700" y="4574122"/>
              <a:ext cx="2758200" cy="4933800"/>
            </a:xfrm>
            <a:prstGeom prst="rect">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452450" y="4614877"/>
              <a:ext cx="2804700" cy="49338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txBox="1"/>
            <p:nvPr/>
          </p:nvSpPr>
          <p:spPr>
            <a:xfrm>
              <a:off x="643125" y="4541500"/>
              <a:ext cx="2595900" cy="41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a:t>
              </a:r>
              <a:endParaRPr sz="1500">
                <a:latin typeface="Work Sans"/>
                <a:ea typeface="Work Sans"/>
                <a:cs typeface="Work Sans"/>
                <a:sym typeface="Work Sans"/>
              </a:endParaRPr>
            </a:p>
          </p:txBody>
        </p:sp>
        <p:sp>
          <p:nvSpPr>
            <p:cNvPr id="67" name="Google Shape;67;p3"/>
            <p:cNvSpPr/>
            <p:nvPr/>
          </p:nvSpPr>
          <p:spPr>
            <a:xfrm>
              <a:off x="529575" y="4663612"/>
              <a:ext cx="135900" cy="200400"/>
            </a:xfrm>
            <a:prstGeom prst="chevron">
              <a:avLst>
                <a:gd name="adj" fmla="val 50000"/>
              </a:avLst>
            </a:prstGeom>
            <a:solidFill>
              <a:srgbClr val="59595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507100" y="4684392"/>
              <a:ext cx="135900" cy="156900"/>
            </a:xfrm>
            <a:prstGeom prst="chevron">
              <a:avLst>
                <a:gd name="adj" fmla="val 50000"/>
              </a:avLst>
            </a:prstGeom>
            <a:solidFill>
              <a:srgbClr val="999999"/>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txBox="1">
            <a:spLocks noGrp="1"/>
          </p:cNvSpPr>
          <p:nvPr>
            <p:ph type="title"/>
          </p:nvPr>
        </p:nvSpPr>
        <p:spPr>
          <a:xfrm>
            <a:off x="190350" y="11200"/>
            <a:ext cx="7290900" cy="771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lvl1pPr lvl="0" algn="ctr" rtl="0">
              <a:spcBef>
                <a:spcPts val="0"/>
              </a:spcBef>
              <a:spcAft>
                <a:spcPts val="0"/>
              </a:spcAft>
              <a:buSzPts val="2800"/>
              <a:buNone/>
              <a:defRPr sz="2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0" name="Google Shape;70;p3"/>
          <p:cNvSpPr txBox="1">
            <a:spLocks noGrp="1"/>
          </p:cNvSpPr>
          <p:nvPr>
            <p:ph type="subTitle" idx="1"/>
          </p:nvPr>
        </p:nvSpPr>
        <p:spPr>
          <a:xfrm>
            <a:off x="2226300" y="513400"/>
            <a:ext cx="3219000" cy="269100"/>
          </a:xfrm>
          <a:prstGeom prst="rect">
            <a:avLst/>
          </a:prstGeom>
        </p:spPr>
        <p:txBody>
          <a:bodyPr spcFirstLastPara="1" wrap="square" lIns="91425" tIns="91425" rIns="91425" bIns="91425" anchor="t" anchorCtr="0">
            <a:spAutoFit/>
          </a:bodyPr>
          <a:lstStyle>
            <a:lvl1pPr lvl="0" algn="ctr" rtl="0">
              <a:spcBef>
                <a:spcPts val="0"/>
              </a:spcBef>
              <a:spcAft>
                <a:spcPts val="0"/>
              </a:spcAft>
              <a:buClr>
                <a:schemeClr val="dk1"/>
              </a:buClr>
              <a:buSzPts val="1200"/>
              <a:buFont typeface="PT Sans Narrow"/>
              <a:buNone/>
              <a:defRPr sz="1200">
                <a:solidFill>
                  <a:schemeClr val="dk1"/>
                </a:solidFill>
                <a:latin typeface="PT Sans Narrow"/>
                <a:ea typeface="PT Sans Narrow"/>
                <a:cs typeface="PT Sans Narrow"/>
                <a:sym typeface="PT Sans Narrow"/>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35722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65"/>
        <p:cNvGrpSpPr/>
        <p:nvPr/>
      </p:nvGrpSpPr>
      <p:grpSpPr>
        <a:xfrm>
          <a:off x="0" y="0"/>
          <a:ext cx="0" cy="0"/>
          <a:chOff x="0" y="0"/>
          <a:chExt cx="0" cy="0"/>
        </a:xfrm>
      </p:grpSpPr>
      <p:cxnSp>
        <p:nvCxnSpPr>
          <p:cNvPr id="66" name="Google Shape;66;p3"/>
          <p:cNvCxnSpPr/>
          <p:nvPr/>
        </p:nvCxnSpPr>
        <p:spPr>
          <a:xfrm>
            <a:off x="3049395" y="9019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67" name="Google Shape;67;p3"/>
          <p:cNvCxnSpPr>
            <a:stCxn id="68" idx="0"/>
          </p:cNvCxnSpPr>
          <p:nvPr/>
        </p:nvCxnSpPr>
        <p:spPr>
          <a:xfrm flipH="1">
            <a:off x="172045" y="903711"/>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69" name="Google Shape;69;p3"/>
          <p:cNvGrpSpPr/>
          <p:nvPr/>
        </p:nvGrpSpPr>
        <p:grpSpPr>
          <a:xfrm>
            <a:off x="190345" y="900758"/>
            <a:ext cx="7581747" cy="5906"/>
            <a:chOff x="1890075" y="5241175"/>
            <a:chExt cx="4240556" cy="257700"/>
          </a:xfrm>
        </p:grpSpPr>
        <p:sp>
          <p:nvSpPr>
            <p:cNvPr id="68" name="Google Shape;68;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3" name="Google Shape;73;p3"/>
          <p:cNvGrpSpPr/>
          <p:nvPr/>
        </p:nvGrpSpPr>
        <p:grpSpPr>
          <a:xfrm>
            <a:off x="190320" y="931759"/>
            <a:ext cx="7581691" cy="5901"/>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79" name="Google Shape;79;p3"/>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80" name="Google Shape;80;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81" name="Google Shape;81;p3"/>
          <p:cNvSpPr/>
          <p:nvPr/>
        </p:nvSpPr>
        <p:spPr>
          <a:xfrm>
            <a:off x="190350" y="7617450"/>
            <a:ext cx="7581600" cy="22641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82;p3"/>
          <p:cNvCxnSpPr/>
          <p:nvPr/>
        </p:nvCxnSpPr>
        <p:spPr>
          <a:xfrm flipH="1">
            <a:off x="3028995" y="901911"/>
            <a:ext cx="20400" cy="8834400"/>
          </a:xfrm>
          <a:prstGeom prst="straightConnector1">
            <a:avLst/>
          </a:prstGeom>
          <a:noFill/>
          <a:ln w="9525" cap="flat" cmpd="sng">
            <a:solidFill>
              <a:srgbClr val="CCCCCC"/>
            </a:solidFill>
            <a:prstDash val="solid"/>
            <a:round/>
            <a:headEnd type="none" w="med" len="med"/>
            <a:tailEnd type="none" w="med" len="med"/>
          </a:ln>
        </p:spPr>
      </p:cxnSp>
      <p:cxnSp>
        <p:nvCxnSpPr>
          <p:cNvPr id="83" name="Google Shape;83;p3"/>
          <p:cNvCxnSpPr>
            <a:stCxn id="84"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85" name="Google Shape;85;p3"/>
          <p:cNvGrpSpPr/>
          <p:nvPr/>
        </p:nvGrpSpPr>
        <p:grpSpPr>
          <a:xfrm>
            <a:off x="190320" y="900657"/>
            <a:ext cx="7581691" cy="5901"/>
            <a:chOff x="1890075" y="5241175"/>
            <a:chExt cx="4240556" cy="257700"/>
          </a:xfrm>
        </p:grpSpPr>
        <p:sp>
          <p:nvSpPr>
            <p:cNvPr id="84" name="Google Shape;8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6" name="Google Shape;86;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7" name="Google Shape;87;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8" name="Google Shape;88;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89" name="Google Shape;89;p3"/>
          <p:cNvGrpSpPr/>
          <p:nvPr/>
        </p:nvGrpSpPr>
        <p:grpSpPr>
          <a:xfrm>
            <a:off x="190320" y="931759"/>
            <a:ext cx="7581691" cy="5901"/>
            <a:chOff x="1890075" y="5241175"/>
            <a:chExt cx="4240556" cy="257700"/>
          </a:xfrm>
        </p:grpSpPr>
        <p:sp>
          <p:nvSpPr>
            <p:cNvPr id="90" name="Google Shape;90;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1" name="Google Shape;91;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2" name="Google Shape;92;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3" name="Google Shape;93;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94" name="Google Shape;94;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95" name="Google Shape;95;p3"/>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96" name="Google Shape;96;p3"/>
          <p:cNvGrpSpPr/>
          <p:nvPr/>
        </p:nvGrpSpPr>
        <p:grpSpPr>
          <a:xfrm>
            <a:off x="172024" y="1040825"/>
            <a:ext cx="137818" cy="187200"/>
            <a:chOff x="507100" y="1997600"/>
            <a:chExt cx="158375" cy="187200"/>
          </a:xfrm>
        </p:grpSpPr>
        <p:sp>
          <p:nvSpPr>
            <p:cNvPr id="97" name="Google Shape;97;p3"/>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07100" y="2017025"/>
              <a:ext cx="135900" cy="146700"/>
            </a:xfrm>
            <a:prstGeom prst="chevron">
              <a:avLst>
                <a:gd name="adj" fmla="val 50000"/>
              </a:avLst>
            </a:prstGeom>
            <a:solidFill>
              <a:srgbClr val="0000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3"/>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100" name="Google Shape;100;p3"/>
          <p:cNvGrpSpPr/>
          <p:nvPr/>
        </p:nvGrpSpPr>
        <p:grpSpPr>
          <a:xfrm>
            <a:off x="190349" y="2907725"/>
            <a:ext cx="137818" cy="187200"/>
            <a:chOff x="507100" y="1540400"/>
            <a:chExt cx="158375" cy="187200"/>
          </a:xfrm>
        </p:grpSpPr>
        <p:sp>
          <p:nvSpPr>
            <p:cNvPr id="101" name="Google Shape;101;p3"/>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07100" y="1559825"/>
              <a:ext cx="135900" cy="146700"/>
            </a:xfrm>
            <a:prstGeom prst="chevron">
              <a:avLst>
                <a:gd name="adj" fmla="val 50000"/>
              </a:avLst>
            </a:prstGeom>
            <a:solidFill>
              <a:srgbClr val="FF00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3"/>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104" name="Google Shape;104;p3"/>
          <p:cNvGrpSpPr/>
          <p:nvPr/>
        </p:nvGrpSpPr>
        <p:grpSpPr>
          <a:xfrm>
            <a:off x="172024" y="5506200"/>
            <a:ext cx="137818" cy="187200"/>
            <a:chOff x="507100" y="1997600"/>
            <a:chExt cx="158375" cy="187200"/>
          </a:xfrm>
        </p:grpSpPr>
        <p:sp>
          <p:nvSpPr>
            <p:cNvPr id="105" name="Google Shape;105;p3"/>
            <p:cNvSpPr/>
            <p:nvPr/>
          </p:nvSpPr>
          <p:spPr>
            <a:xfrm>
              <a:off x="529575" y="1997600"/>
              <a:ext cx="135900" cy="187200"/>
            </a:xfrm>
            <a:prstGeom prst="chevron">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07100" y="2017025"/>
              <a:ext cx="135900" cy="146700"/>
            </a:xfrm>
            <a:prstGeom prst="chevron">
              <a:avLst>
                <a:gd name="adj" fmla="val 50000"/>
              </a:avLst>
            </a:prstGeom>
            <a:solidFill>
              <a:srgbClr val="FFFF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3"/>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108" name="Google Shape;108;p3"/>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grpSp>
        <p:nvGrpSpPr>
          <p:cNvPr id="109" name="Google Shape;109;p3"/>
          <p:cNvGrpSpPr/>
          <p:nvPr/>
        </p:nvGrpSpPr>
        <p:grpSpPr>
          <a:xfrm>
            <a:off x="172024" y="7607808"/>
            <a:ext cx="137818" cy="187200"/>
            <a:chOff x="507100" y="1997600"/>
            <a:chExt cx="158375" cy="187200"/>
          </a:xfrm>
        </p:grpSpPr>
        <p:sp>
          <p:nvSpPr>
            <p:cNvPr id="110" name="Google Shape;110;p3"/>
            <p:cNvSpPr/>
            <p:nvPr/>
          </p:nvSpPr>
          <p:spPr>
            <a:xfrm>
              <a:off x="529575" y="1997600"/>
              <a:ext cx="135900" cy="187200"/>
            </a:xfrm>
            <a:prstGeom prst="chevron">
              <a:avLst>
                <a:gd name="adj" fmla="val 50000"/>
              </a:avLst>
            </a:prstGeom>
            <a:solidFill>
              <a:srgbClr val="38761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07100" y="2017025"/>
              <a:ext cx="135900" cy="146700"/>
            </a:xfrm>
            <a:prstGeom prst="chevron">
              <a:avLst>
                <a:gd name="adj" fmla="val 50000"/>
              </a:avLst>
            </a:prstGeom>
            <a:solidFill>
              <a:srgbClr val="38761D"/>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113" name="Google Shape;113;p3"/>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14" name="Google Shape;114;p3"/>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15" name="Google Shape;115;p3"/>
          <p:cNvSpPr txBox="1"/>
          <p:nvPr/>
        </p:nvSpPr>
        <p:spPr>
          <a:xfrm>
            <a:off x="3483688" y="403875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116" name="Google Shape;116;p3"/>
          <p:cNvSpPr txBox="1"/>
          <p:nvPr/>
        </p:nvSpPr>
        <p:spPr>
          <a:xfrm>
            <a:off x="3986375" y="71865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7"/>
        <p:cNvGrpSpPr/>
        <p:nvPr/>
      </p:nvGrpSpPr>
      <p:grpSpPr>
        <a:xfrm>
          <a:off x="0" y="0"/>
          <a:ext cx="0" cy="0"/>
          <a:chOff x="0" y="0"/>
          <a:chExt cx="0" cy="0"/>
        </a:xfrm>
      </p:grpSpPr>
      <p:cxnSp>
        <p:nvCxnSpPr>
          <p:cNvPr id="118" name="Google Shape;118;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04725" y="1300475"/>
            <a:ext cx="6908400" cy="72025"/>
            <a:chOff x="404725" y="1681475"/>
            <a:chExt cx="6908400" cy="72025"/>
          </a:xfrm>
        </p:grpSpPr>
        <p:cxnSp>
          <p:nvCxnSpPr>
            <p:cNvPr id="120" name="Google Shape;120;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21" name="Google Shape;121;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22" name="Google Shape;122;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23" name="Google Shape;123;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24" name="Google Shape;124;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25" name="Google Shape;125;p4"/>
          <p:cNvGrpSpPr/>
          <p:nvPr/>
        </p:nvGrpSpPr>
        <p:grpSpPr>
          <a:xfrm>
            <a:off x="417975" y="1504250"/>
            <a:ext cx="2357775" cy="410125"/>
            <a:chOff x="417975" y="1885250"/>
            <a:chExt cx="2357775" cy="410125"/>
          </a:xfrm>
        </p:grpSpPr>
        <p:sp>
          <p:nvSpPr>
            <p:cNvPr id="126" name="Google Shape;126;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417975" y="3276600"/>
            <a:ext cx="2357775" cy="410125"/>
            <a:chOff x="265575" y="3352800"/>
            <a:chExt cx="2357775" cy="410125"/>
          </a:xfrm>
        </p:grpSpPr>
        <p:sp>
          <p:nvSpPr>
            <p:cNvPr id="131" name="Google Shape;131;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4"/>
          <p:cNvGrpSpPr/>
          <p:nvPr/>
        </p:nvGrpSpPr>
        <p:grpSpPr>
          <a:xfrm>
            <a:off x="3872044" y="3276600"/>
            <a:ext cx="2747987" cy="410125"/>
            <a:chOff x="3567313" y="3200400"/>
            <a:chExt cx="2357775" cy="410125"/>
          </a:xfrm>
        </p:grpSpPr>
        <p:sp>
          <p:nvSpPr>
            <p:cNvPr id="136" name="Google Shape;136;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4"/>
          <p:cNvGrpSpPr/>
          <p:nvPr/>
        </p:nvGrpSpPr>
        <p:grpSpPr>
          <a:xfrm>
            <a:off x="417963" y="6597750"/>
            <a:ext cx="2357775" cy="410125"/>
            <a:chOff x="-39237" y="6140550"/>
            <a:chExt cx="2357775" cy="410125"/>
          </a:xfrm>
        </p:grpSpPr>
        <p:sp>
          <p:nvSpPr>
            <p:cNvPr id="141" name="Google Shape;141;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6" name="Google Shape;146;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7" name="Google Shape;147;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8" name="Google Shape;148;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9" name="Google Shape;149;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0" name="Google Shape;150;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1" name="Google Shape;151;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2" name="Google Shape;152;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3" name="Google Shape;153;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54" name="Google Shape;154;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55" name="Google Shape;155;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6" name="Google Shape;156;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7" name="Google Shape;157;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8"/>
        <p:cNvGrpSpPr/>
        <p:nvPr/>
      </p:nvGrpSpPr>
      <p:grpSpPr>
        <a:xfrm>
          <a:off x="0" y="0"/>
          <a:ext cx="0" cy="0"/>
          <a:chOff x="0" y="0"/>
          <a:chExt cx="0" cy="0"/>
        </a:xfrm>
      </p:grpSpPr>
      <p:sp>
        <p:nvSpPr>
          <p:cNvPr id="159" name="Google Shape;159;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60" name="Google Shape;160;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61" name="Google Shape;161;p5"/>
          <p:cNvGrpSpPr/>
          <p:nvPr/>
        </p:nvGrpSpPr>
        <p:grpSpPr>
          <a:xfrm>
            <a:off x="95351" y="1392509"/>
            <a:ext cx="7581691" cy="5901"/>
            <a:chOff x="1890075" y="5241175"/>
            <a:chExt cx="4240556" cy="257700"/>
          </a:xfrm>
        </p:grpSpPr>
        <p:sp>
          <p:nvSpPr>
            <p:cNvPr id="162" name="Google Shape;162;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5" name="Google Shape;165;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6" name="Google Shape;166;p5"/>
          <p:cNvGrpSpPr/>
          <p:nvPr/>
        </p:nvGrpSpPr>
        <p:grpSpPr>
          <a:xfrm>
            <a:off x="95351" y="4542984"/>
            <a:ext cx="7581691" cy="5901"/>
            <a:chOff x="1890075" y="5241175"/>
            <a:chExt cx="4240556" cy="257700"/>
          </a:xfrm>
        </p:grpSpPr>
        <p:sp>
          <p:nvSpPr>
            <p:cNvPr id="167" name="Google Shape;16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8" name="Google Shape;16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9" name="Google Shape;16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0" name="Google Shape;17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1" name="Google Shape;171;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72" name="Google Shape;172;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73" name="Google Shape;173;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74" name="Google Shape;174;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75" name="Google Shape;175;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6" name="Google Shape;176;p5"/>
          <p:cNvGrpSpPr/>
          <p:nvPr/>
        </p:nvGrpSpPr>
        <p:grpSpPr>
          <a:xfrm>
            <a:off x="95351" y="8200359"/>
            <a:ext cx="7581691" cy="5901"/>
            <a:chOff x="1890075" y="5241175"/>
            <a:chExt cx="4240556" cy="257700"/>
          </a:xfrm>
        </p:grpSpPr>
        <p:sp>
          <p:nvSpPr>
            <p:cNvPr id="177" name="Google Shape;17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8" name="Google Shape;17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9" name="Google Shape;17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0" name="Google Shape;18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81" name="Google Shape;181;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82" name="Google Shape;182;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83" name="Google Shape;183;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84" name="Google Shape;184;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85"/>
        <p:cNvGrpSpPr/>
        <p:nvPr/>
      </p:nvGrpSpPr>
      <p:grpSpPr>
        <a:xfrm>
          <a:off x="0" y="0"/>
          <a:ext cx="0" cy="0"/>
          <a:chOff x="0" y="0"/>
          <a:chExt cx="0" cy="0"/>
        </a:xfrm>
      </p:grpSpPr>
      <p:sp>
        <p:nvSpPr>
          <p:cNvPr id="186" name="Google Shape;186;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7" name="Google Shape;187;p6"/>
          <p:cNvGrpSpPr/>
          <p:nvPr/>
        </p:nvGrpSpPr>
        <p:grpSpPr>
          <a:xfrm>
            <a:off x="-16250" y="9048087"/>
            <a:ext cx="7804900" cy="1072407"/>
            <a:chOff x="-19118" y="4617750"/>
            <a:chExt cx="9182236" cy="548378"/>
          </a:xfrm>
        </p:grpSpPr>
        <p:sp>
          <p:nvSpPr>
            <p:cNvPr id="188" name="Google Shape;188;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9" name="Google Shape;189;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9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96"/>
        <p:cNvGrpSpPr/>
        <p:nvPr/>
      </p:nvGrpSpPr>
      <p:grpSpPr>
        <a:xfrm>
          <a:off x="0" y="0"/>
          <a:ext cx="0" cy="0"/>
          <a:chOff x="0" y="0"/>
          <a:chExt cx="0" cy="0"/>
        </a:xfrm>
      </p:grpSpPr>
      <p:grpSp>
        <p:nvGrpSpPr>
          <p:cNvPr id="197" name="Google Shape;197;p9"/>
          <p:cNvGrpSpPr/>
          <p:nvPr/>
        </p:nvGrpSpPr>
        <p:grpSpPr>
          <a:xfrm>
            <a:off x="172055" y="1468890"/>
            <a:ext cx="7434543" cy="62982"/>
            <a:chOff x="1890075" y="5241175"/>
            <a:chExt cx="4240556" cy="257700"/>
          </a:xfrm>
        </p:grpSpPr>
        <p:sp>
          <p:nvSpPr>
            <p:cNvPr id="198" name="Google Shape;198;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9" name="Google Shape;199;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0" name="Google Shape;200;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1" name="Google Shape;201;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02" name="Google Shape;202;p9"/>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203" name="Google Shape;203;p9"/>
          <p:cNvGrpSpPr/>
          <p:nvPr/>
        </p:nvGrpSpPr>
        <p:grpSpPr>
          <a:xfrm>
            <a:off x="168930" y="2702615"/>
            <a:ext cx="7434543" cy="62982"/>
            <a:chOff x="1890075" y="5241175"/>
            <a:chExt cx="4240556" cy="257700"/>
          </a:xfrm>
        </p:grpSpPr>
        <p:sp>
          <p:nvSpPr>
            <p:cNvPr id="204" name="Google Shape;204;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5" name="Google Shape;205;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6" name="Google Shape;206;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7" name="Google Shape;207;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08" name="Google Shape;208;p9"/>
          <p:cNvCxnSpPr>
            <a:stCxn id="198"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09" name="Google Shape;209;p9"/>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10" name="Google Shape;210;p9"/>
          <p:cNvGrpSpPr/>
          <p:nvPr/>
        </p:nvGrpSpPr>
        <p:grpSpPr>
          <a:xfrm>
            <a:off x="0" y="3413775"/>
            <a:ext cx="3530025" cy="746350"/>
            <a:chOff x="0" y="3156075"/>
            <a:chExt cx="3530025" cy="746350"/>
          </a:xfrm>
        </p:grpSpPr>
        <p:sp>
          <p:nvSpPr>
            <p:cNvPr id="211" name="Google Shape;211;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2" name="Google Shape;212;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13" name="Google Shape;213;p9"/>
          <p:cNvGrpSpPr/>
          <p:nvPr/>
        </p:nvGrpSpPr>
        <p:grpSpPr>
          <a:xfrm>
            <a:off x="3248850" y="2867100"/>
            <a:ext cx="4936034" cy="746350"/>
            <a:chOff x="0" y="3156075"/>
            <a:chExt cx="3530025" cy="746350"/>
          </a:xfrm>
        </p:grpSpPr>
        <p:sp>
          <p:nvSpPr>
            <p:cNvPr id="214" name="Google Shape;214;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5" name="Google Shape;215;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16" name="Google Shape;216;p9"/>
          <p:cNvGrpSpPr/>
          <p:nvPr/>
        </p:nvGrpSpPr>
        <p:grpSpPr>
          <a:xfrm>
            <a:off x="3248850" y="7166275"/>
            <a:ext cx="4936034" cy="746350"/>
            <a:chOff x="0" y="3156075"/>
            <a:chExt cx="3530025" cy="746350"/>
          </a:xfrm>
        </p:grpSpPr>
        <p:sp>
          <p:nvSpPr>
            <p:cNvPr id="217" name="Google Shape;217;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8" name="Google Shape;218;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19" name="Google Shape;219;p9"/>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220" name="Google Shape;220;p9"/>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221" name="Google Shape;221;p9"/>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222" name="Google Shape;222;p9"/>
          <p:cNvGrpSpPr/>
          <p:nvPr/>
        </p:nvGrpSpPr>
        <p:grpSpPr>
          <a:xfrm>
            <a:off x="172055" y="1468890"/>
            <a:ext cx="7434543" cy="62982"/>
            <a:chOff x="1890075" y="5241175"/>
            <a:chExt cx="4240556" cy="257700"/>
          </a:xfrm>
        </p:grpSpPr>
        <p:sp>
          <p:nvSpPr>
            <p:cNvPr id="223" name="Google Shape;223;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4" name="Google Shape;224;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5" name="Google Shape;225;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6" name="Google Shape;226;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27" name="Google Shape;227;p9"/>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228" name="Google Shape;228;p9"/>
          <p:cNvGrpSpPr/>
          <p:nvPr/>
        </p:nvGrpSpPr>
        <p:grpSpPr>
          <a:xfrm>
            <a:off x="168930" y="2702615"/>
            <a:ext cx="7434543" cy="62982"/>
            <a:chOff x="1890075" y="5241175"/>
            <a:chExt cx="4240556" cy="257700"/>
          </a:xfrm>
        </p:grpSpPr>
        <p:sp>
          <p:nvSpPr>
            <p:cNvPr id="229" name="Google Shape;229;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0" name="Google Shape;230;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1" name="Google Shape;231;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2" name="Google Shape;232;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233" name="Google Shape;233;p9"/>
          <p:cNvCxnSpPr>
            <a:stCxn id="223"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4" name="Google Shape;234;p9"/>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35" name="Google Shape;235;p9"/>
          <p:cNvGrpSpPr/>
          <p:nvPr/>
        </p:nvGrpSpPr>
        <p:grpSpPr>
          <a:xfrm>
            <a:off x="0" y="3413775"/>
            <a:ext cx="3530025" cy="746350"/>
            <a:chOff x="0" y="3156075"/>
            <a:chExt cx="3530025" cy="746350"/>
          </a:xfrm>
        </p:grpSpPr>
        <p:sp>
          <p:nvSpPr>
            <p:cNvPr id="236" name="Google Shape;236;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7" name="Google Shape;237;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38" name="Google Shape;238;p9"/>
          <p:cNvGrpSpPr/>
          <p:nvPr/>
        </p:nvGrpSpPr>
        <p:grpSpPr>
          <a:xfrm>
            <a:off x="3248850" y="2867100"/>
            <a:ext cx="4936034" cy="746350"/>
            <a:chOff x="0" y="3156075"/>
            <a:chExt cx="3530025" cy="746350"/>
          </a:xfrm>
        </p:grpSpPr>
        <p:sp>
          <p:nvSpPr>
            <p:cNvPr id="239" name="Google Shape;239;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0" name="Google Shape;240;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41" name="Google Shape;241;p9"/>
          <p:cNvGrpSpPr/>
          <p:nvPr/>
        </p:nvGrpSpPr>
        <p:grpSpPr>
          <a:xfrm>
            <a:off x="3248850" y="7166275"/>
            <a:ext cx="4936034" cy="746350"/>
            <a:chOff x="0" y="3156075"/>
            <a:chExt cx="3530025" cy="746350"/>
          </a:xfrm>
        </p:grpSpPr>
        <p:sp>
          <p:nvSpPr>
            <p:cNvPr id="242" name="Google Shape;242;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3" name="Google Shape;243;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44" name="Google Shape;244;p9"/>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245" name="Google Shape;245;p9"/>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246" name="Google Shape;246;p9"/>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247" name="Google Shape;247;p9"/>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293"/>
        <p:cNvGrpSpPr/>
        <p:nvPr/>
      </p:nvGrpSpPr>
      <p:grpSpPr>
        <a:xfrm>
          <a:off x="0" y="0"/>
          <a:ext cx="0" cy="0"/>
          <a:chOff x="0" y="0"/>
          <a:chExt cx="0" cy="0"/>
        </a:xfrm>
      </p:grpSpPr>
      <p:cxnSp>
        <p:nvCxnSpPr>
          <p:cNvPr id="294" name="Google Shape;294;p11"/>
          <p:cNvCxnSpPr/>
          <p:nvPr/>
        </p:nvCxnSpPr>
        <p:spPr>
          <a:xfrm>
            <a:off x="400175" y="1369975"/>
            <a:ext cx="0" cy="8693100"/>
          </a:xfrm>
          <a:prstGeom prst="straightConnector1">
            <a:avLst/>
          </a:prstGeom>
          <a:noFill/>
          <a:ln w="9525" cap="flat" cmpd="sng">
            <a:solidFill>
              <a:srgbClr val="B7B7B7"/>
            </a:solidFill>
            <a:prstDash val="solid"/>
            <a:round/>
            <a:headEnd type="none" w="med" len="med"/>
            <a:tailEnd type="none" w="med" len="med"/>
          </a:ln>
        </p:spPr>
      </p:cxnSp>
      <p:grpSp>
        <p:nvGrpSpPr>
          <p:cNvPr id="295" name="Google Shape;295;p11"/>
          <p:cNvGrpSpPr/>
          <p:nvPr/>
        </p:nvGrpSpPr>
        <p:grpSpPr>
          <a:xfrm>
            <a:off x="404725" y="1300475"/>
            <a:ext cx="6908400" cy="72025"/>
            <a:chOff x="404725" y="1681475"/>
            <a:chExt cx="6908400" cy="72025"/>
          </a:xfrm>
        </p:grpSpPr>
        <p:cxnSp>
          <p:nvCxnSpPr>
            <p:cNvPr id="296" name="Google Shape;296;p11"/>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297" name="Google Shape;297;p11"/>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298" name="Google Shape;298;p11"/>
          <p:cNvCxnSpPr/>
          <p:nvPr/>
        </p:nvCxnSpPr>
        <p:spPr>
          <a:xfrm>
            <a:off x="7324850" y="1360450"/>
            <a:ext cx="0" cy="8731200"/>
          </a:xfrm>
          <a:prstGeom prst="straightConnector1">
            <a:avLst/>
          </a:prstGeom>
          <a:noFill/>
          <a:ln w="9525" cap="flat" cmpd="sng">
            <a:solidFill>
              <a:srgbClr val="B7B7B7"/>
            </a:solidFill>
            <a:prstDash val="solid"/>
            <a:round/>
            <a:headEnd type="none" w="med" len="med"/>
            <a:tailEnd type="none" w="med" len="med"/>
          </a:ln>
        </p:spPr>
      </p:cxnSp>
      <p:cxnSp>
        <p:nvCxnSpPr>
          <p:cNvPr id="299" name="Google Shape;299;p11"/>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300" name="Google Shape;300;p11"/>
          <p:cNvCxnSpPr/>
          <p:nvPr/>
        </p:nvCxnSpPr>
        <p:spPr>
          <a:xfrm>
            <a:off x="3861475" y="3505200"/>
            <a:ext cx="0" cy="6576900"/>
          </a:xfrm>
          <a:prstGeom prst="straightConnector1">
            <a:avLst/>
          </a:prstGeom>
          <a:noFill/>
          <a:ln w="9525" cap="flat" cmpd="sng">
            <a:solidFill>
              <a:srgbClr val="B7B7B7"/>
            </a:solidFill>
            <a:prstDash val="solid"/>
            <a:round/>
            <a:headEnd type="none" w="med" len="med"/>
            <a:tailEnd type="none" w="med" len="med"/>
          </a:ln>
        </p:spPr>
      </p:cxnSp>
      <p:grpSp>
        <p:nvGrpSpPr>
          <p:cNvPr id="301" name="Google Shape;301;p11"/>
          <p:cNvGrpSpPr/>
          <p:nvPr/>
        </p:nvGrpSpPr>
        <p:grpSpPr>
          <a:xfrm>
            <a:off x="417975" y="1504250"/>
            <a:ext cx="2357775" cy="410125"/>
            <a:chOff x="417975" y="1885250"/>
            <a:chExt cx="2357775" cy="410125"/>
          </a:xfrm>
        </p:grpSpPr>
        <p:sp>
          <p:nvSpPr>
            <p:cNvPr id="302" name="Google Shape;302;p11"/>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1"/>
          <p:cNvGrpSpPr/>
          <p:nvPr/>
        </p:nvGrpSpPr>
        <p:grpSpPr>
          <a:xfrm>
            <a:off x="417975" y="3276600"/>
            <a:ext cx="2357775" cy="410125"/>
            <a:chOff x="265575" y="3352800"/>
            <a:chExt cx="2357775" cy="410125"/>
          </a:xfrm>
        </p:grpSpPr>
        <p:sp>
          <p:nvSpPr>
            <p:cNvPr id="307" name="Google Shape;307;p11"/>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a:off x="3872044" y="3276600"/>
            <a:ext cx="2747987" cy="410125"/>
            <a:chOff x="3567313" y="3200400"/>
            <a:chExt cx="2357775" cy="410125"/>
          </a:xfrm>
        </p:grpSpPr>
        <p:sp>
          <p:nvSpPr>
            <p:cNvPr id="312" name="Google Shape;312;p11"/>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1"/>
          <p:cNvGrpSpPr/>
          <p:nvPr/>
        </p:nvGrpSpPr>
        <p:grpSpPr>
          <a:xfrm>
            <a:off x="417963" y="6597750"/>
            <a:ext cx="2357775" cy="410125"/>
            <a:chOff x="-39237" y="6140550"/>
            <a:chExt cx="2357775" cy="410125"/>
          </a:xfrm>
        </p:grpSpPr>
        <p:sp>
          <p:nvSpPr>
            <p:cNvPr id="317" name="Google Shape;317;p11"/>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1"/>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322" name="Google Shape;322;p11"/>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323" name="Google Shape;323;p11"/>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324" name="Google Shape;324;p11"/>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325" name="Google Shape;325;p11"/>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6" name="Google Shape;326;p11"/>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327" name="Google Shape;327;p11"/>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yout 6">
  <p:cSld name="CUSTOM_2_2">
    <p:spTree>
      <p:nvGrpSpPr>
        <p:cNvPr id="1" name="Shape 387"/>
        <p:cNvGrpSpPr/>
        <p:nvPr/>
      </p:nvGrpSpPr>
      <p:grpSpPr>
        <a:xfrm>
          <a:off x="0" y="0"/>
          <a:ext cx="0" cy="0"/>
          <a:chOff x="0" y="0"/>
          <a:chExt cx="0" cy="0"/>
        </a:xfrm>
      </p:grpSpPr>
      <p:sp>
        <p:nvSpPr>
          <p:cNvPr id="388" name="Google Shape;388;p1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Google Sans"/>
              <a:ea typeface="Google Sans"/>
              <a:cs typeface="Google Sans"/>
              <a:sym typeface="Google Sans"/>
            </a:endParaRPr>
          </a:p>
        </p:txBody>
      </p:sp>
      <p:sp>
        <p:nvSpPr>
          <p:cNvPr id="389" name="Google Shape;389;p1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Google Sans"/>
              <a:ea typeface="Google Sans"/>
              <a:cs typeface="Google Sans"/>
              <a:sym typeface="Google Sans"/>
            </a:endParaRPr>
          </a:p>
        </p:txBody>
      </p:sp>
      <p:grpSp>
        <p:nvGrpSpPr>
          <p:cNvPr id="390" name="Google Shape;390;p15"/>
          <p:cNvGrpSpPr/>
          <p:nvPr/>
        </p:nvGrpSpPr>
        <p:grpSpPr>
          <a:xfrm>
            <a:off x="95351" y="1392509"/>
            <a:ext cx="7581691" cy="5901"/>
            <a:chOff x="1890075" y="5241175"/>
            <a:chExt cx="4240556" cy="257700"/>
          </a:xfrm>
        </p:grpSpPr>
        <p:sp>
          <p:nvSpPr>
            <p:cNvPr id="391" name="Google Shape;391;p1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2" name="Google Shape;392;p1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3" name="Google Shape;393;p1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4" name="Google Shape;394;p1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95" name="Google Shape;395;p15"/>
          <p:cNvGrpSpPr/>
          <p:nvPr/>
        </p:nvGrpSpPr>
        <p:grpSpPr>
          <a:xfrm>
            <a:off x="95351" y="4542984"/>
            <a:ext cx="7581691" cy="5901"/>
            <a:chOff x="1890075" y="5241175"/>
            <a:chExt cx="4240556" cy="257700"/>
          </a:xfrm>
        </p:grpSpPr>
        <p:sp>
          <p:nvSpPr>
            <p:cNvPr id="396" name="Google Shape;396;p1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7" name="Google Shape;397;p1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8" name="Google Shape;398;p1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9" name="Google Shape;399;p1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400" name="Google Shape;400;p1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Overview </a:t>
            </a:r>
            <a:endParaRPr b="1">
              <a:solidFill>
                <a:schemeClr val="dk1"/>
              </a:solidFill>
              <a:latin typeface="Google Sans"/>
              <a:ea typeface="Google Sans"/>
              <a:cs typeface="Google Sans"/>
              <a:sym typeface="Google Sans"/>
            </a:endParaRPr>
          </a:p>
        </p:txBody>
      </p:sp>
      <p:sp>
        <p:nvSpPr>
          <p:cNvPr id="401" name="Google Shape;401;p15"/>
          <p:cNvSpPr/>
          <p:nvPr/>
        </p:nvSpPr>
        <p:spPr>
          <a:xfrm>
            <a:off x="432000" y="31534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Objective</a:t>
            </a:r>
            <a:endParaRPr b="1">
              <a:solidFill>
                <a:schemeClr val="dk1"/>
              </a:solidFill>
              <a:latin typeface="Google Sans"/>
              <a:ea typeface="Google Sans"/>
              <a:cs typeface="Google Sans"/>
              <a:sym typeface="Google Sans"/>
            </a:endParaRPr>
          </a:p>
        </p:txBody>
      </p:sp>
      <p:sp>
        <p:nvSpPr>
          <p:cNvPr id="402" name="Google Shape;402;p15"/>
          <p:cNvSpPr/>
          <p:nvPr/>
        </p:nvSpPr>
        <p:spPr>
          <a:xfrm>
            <a:off x="432000" y="4904796"/>
            <a:ext cx="1598400" cy="2850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Results </a:t>
            </a:r>
            <a:endParaRPr b="1">
              <a:solidFill>
                <a:schemeClr val="dk1"/>
              </a:solidFill>
              <a:latin typeface="Google Sans"/>
              <a:ea typeface="Google Sans"/>
              <a:cs typeface="Google Sans"/>
              <a:sym typeface="Google Sans"/>
            </a:endParaRPr>
          </a:p>
        </p:txBody>
      </p:sp>
      <p:sp>
        <p:nvSpPr>
          <p:cNvPr id="403" name="Google Shape;403;p15"/>
          <p:cNvSpPr/>
          <p:nvPr/>
        </p:nvSpPr>
        <p:spPr>
          <a:xfrm>
            <a:off x="432000" y="8144170"/>
            <a:ext cx="1598400" cy="2691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dk1"/>
                </a:solidFill>
                <a:latin typeface="Google Sans"/>
                <a:ea typeface="Google Sans"/>
                <a:cs typeface="Google Sans"/>
                <a:sym typeface="Google Sans"/>
              </a:rPr>
              <a:t>Next Steps </a:t>
            </a:r>
            <a:endParaRPr b="1">
              <a:solidFill>
                <a:schemeClr val="dk1"/>
              </a:solidFill>
              <a:latin typeface="Google Sans"/>
              <a:ea typeface="Google Sans"/>
              <a:cs typeface="Google Sans"/>
              <a:sym typeface="Google Sans"/>
            </a:endParaRPr>
          </a:p>
        </p:txBody>
      </p:sp>
      <p:grpSp>
        <p:nvGrpSpPr>
          <p:cNvPr id="404" name="Google Shape;404;p15"/>
          <p:cNvGrpSpPr/>
          <p:nvPr/>
        </p:nvGrpSpPr>
        <p:grpSpPr>
          <a:xfrm>
            <a:off x="95351" y="7971759"/>
            <a:ext cx="7581691" cy="5901"/>
            <a:chOff x="1890075" y="5241175"/>
            <a:chExt cx="4240556" cy="257700"/>
          </a:xfrm>
        </p:grpSpPr>
        <p:sp>
          <p:nvSpPr>
            <p:cNvPr id="405" name="Google Shape;405;p1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06" name="Google Shape;406;p1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07" name="Google Shape;407;p1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08" name="Google Shape;408;p1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409" name="Google Shape;409;p15"/>
          <p:cNvSpPr>
            <a:spLocks noGrp="1"/>
          </p:cNvSpPr>
          <p:nvPr>
            <p:ph type="pic" idx="2"/>
          </p:nvPr>
        </p:nvSpPr>
        <p:spPr>
          <a:xfrm>
            <a:off x="4467025" y="5862300"/>
            <a:ext cx="3006900" cy="2044800"/>
          </a:xfrm>
          <a:prstGeom prst="rect">
            <a:avLst/>
          </a:prstGeom>
          <a:no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93" name="Google Shape;193;p8"/>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194" name="Google Shape;194;p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8"/>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60"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pSp>
        <p:nvGrpSpPr>
          <p:cNvPr id="452" name="Google Shape;452;p20"/>
          <p:cNvGrpSpPr/>
          <p:nvPr/>
        </p:nvGrpSpPr>
        <p:grpSpPr>
          <a:xfrm>
            <a:off x="404725" y="508525"/>
            <a:ext cx="5190000" cy="771300"/>
            <a:chOff x="188700" y="665125"/>
            <a:chExt cx="5190000" cy="771300"/>
          </a:xfrm>
        </p:grpSpPr>
        <p:sp>
          <p:nvSpPr>
            <p:cNvPr id="453" name="Google Shape;453;p20"/>
            <p:cNvSpPr txBox="1"/>
            <p:nvPr/>
          </p:nvSpPr>
          <p:spPr>
            <a:xfrm>
              <a:off x="188700" y="665125"/>
              <a:ext cx="5190000" cy="77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600" b="1" dirty="0">
                  <a:solidFill>
                    <a:srgbClr val="000000"/>
                  </a:solidFill>
                  <a:latin typeface="Calibri" panose="020F0502020204030204" pitchFamily="34" charset="0"/>
                  <a:ea typeface="Google Sans SemiBold"/>
                  <a:cs typeface="Calibri" panose="020F0502020204030204" pitchFamily="34" charset="0"/>
                  <a:sym typeface="Google Sans SemiBold"/>
                </a:rPr>
                <a:t>User Churn Project | Preliminary Data Summary</a:t>
              </a:r>
              <a:endParaRPr sz="1900" dirty="0">
                <a:solidFill>
                  <a:srgbClr val="000000"/>
                </a:solidFill>
                <a:latin typeface="Calibri" panose="020F0502020204030204" pitchFamily="34" charset="0"/>
                <a:ea typeface="Google Sans SemiBold"/>
                <a:cs typeface="Calibri" panose="020F0502020204030204" pitchFamily="34" charset="0"/>
                <a:sym typeface="Google Sans SemiBold"/>
              </a:endParaRPr>
            </a:p>
          </p:txBody>
        </p:sp>
        <p:sp>
          <p:nvSpPr>
            <p:cNvPr id="454" name="Google Shape;454;p20"/>
            <p:cNvSpPr txBox="1"/>
            <p:nvPr/>
          </p:nvSpPr>
          <p:spPr>
            <a:xfrm>
              <a:off x="188700" y="1036225"/>
              <a:ext cx="35169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endParaRPr dirty="0">
                <a:solidFill>
                  <a:srgbClr val="000000"/>
                </a:solidFill>
                <a:latin typeface="Calibri" panose="020F0502020204030204" pitchFamily="34" charset="0"/>
                <a:ea typeface="Roboto"/>
                <a:cs typeface="Calibri" panose="020F0502020204030204" pitchFamily="34" charset="0"/>
                <a:sym typeface="Roboto"/>
              </a:endParaRPr>
            </a:p>
          </p:txBody>
        </p:sp>
      </p:grpSp>
      <p:sp>
        <p:nvSpPr>
          <p:cNvPr id="4" name="TextBox 3">
            <a:extLst>
              <a:ext uri="{FF2B5EF4-FFF2-40B4-BE49-F238E27FC236}">
                <a16:creationId xmlns:a16="http://schemas.microsoft.com/office/drawing/2014/main" id="{E37A638C-EDCF-A360-AB27-E61A11DC3752}"/>
              </a:ext>
            </a:extLst>
          </p:cNvPr>
          <p:cNvSpPr txBox="1"/>
          <p:nvPr/>
        </p:nvSpPr>
        <p:spPr>
          <a:xfrm>
            <a:off x="404725" y="1969477"/>
            <a:ext cx="6884098" cy="1369606"/>
          </a:xfrm>
          <a:prstGeom prst="rect">
            <a:avLst/>
          </a:prstGeom>
          <a:noFill/>
        </p:spPr>
        <p:txBody>
          <a:bodyPr wrap="square" rtlCol="0">
            <a:spAutoFit/>
          </a:bodyPr>
          <a:lstStyle/>
          <a:p>
            <a:pPr marL="0" lvl="0" indent="0" algn="l" rtl="0">
              <a:lnSpc>
                <a:spcPct val="115000"/>
              </a:lnSpc>
              <a:spcBef>
                <a:spcPts val="0"/>
              </a:spcBef>
              <a:spcAft>
                <a:spcPts val="0"/>
              </a:spcAft>
              <a:buClr>
                <a:schemeClr val="dk1"/>
              </a:buClr>
              <a:buSzPts val="1100"/>
              <a:buFont typeface="Arial"/>
              <a:buNone/>
            </a:pPr>
            <a:r>
              <a:rPr lang="en-US" sz="1200" dirty="0">
                <a:latin typeface="Calibri" panose="020F0502020204030204" pitchFamily="34" charset="0"/>
                <a:cs typeface="Calibri" panose="020F0502020204030204" pitchFamily="34" charset="0"/>
              </a:rPr>
              <a:t>The Waze data team is working on a data analytics project focused on boosting overall growth by reducing monthly user churn in the Waze app. In this project, churn refers to the number of users who have either uninstalled the app or stopped using it.</a:t>
            </a:r>
          </a:p>
          <a:p>
            <a:pPr marL="0" lvl="0" indent="0" algn="l" rtl="0">
              <a:lnSpc>
                <a:spcPct val="115000"/>
              </a:lnSpc>
              <a:spcBef>
                <a:spcPts val="0"/>
              </a:spcBef>
              <a:spcAft>
                <a:spcPts val="0"/>
              </a:spcAft>
              <a:buClr>
                <a:schemeClr val="dk1"/>
              </a:buClr>
              <a:buSzPts val="1100"/>
              <a:buFont typeface="Arial"/>
              <a:buNone/>
            </a:pPr>
            <a:r>
              <a:rPr lang="en-US" sz="1200" b="1" dirty="0">
                <a:solidFill>
                  <a:schemeClr val="dk1"/>
                </a:solidFill>
                <a:latin typeface="Calibri" panose="020F0502020204030204" pitchFamily="34" charset="0"/>
                <a:ea typeface="Roboto"/>
                <a:cs typeface="Calibri" panose="020F0502020204030204" pitchFamily="34" charset="0"/>
                <a:sym typeface="Roboto"/>
              </a:rPr>
              <a:t>This report offers a preliminary data summary, information on the project status and key insights of Milestone 2, which impact the future development of the overall project.  </a:t>
            </a:r>
            <a:endParaRPr lang="en-US" sz="1200" b="1" dirty="0">
              <a:solidFill>
                <a:schemeClr val="dk1"/>
              </a:solidFill>
              <a:latin typeface="Calibri" panose="020F0502020204030204" pitchFamily="34" charset="0"/>
              <a:ea typeface="Google Sans"/>
              <a:cs typeface="Calibri" panose="020F0502020204030204" pitchFamily="34" charset="0"/>
              <a:sym typeface="Google Sans"/>
            </a:endParaRPr>
          </a:p>
          <a:p>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3137E3A-3064-FD5A-46FB-F56B6EAF8A22}"/>
              </a:ext>
            </a:extLst>
          </p:cNvPr>
          <p:cNvSpPr txBox="1"/>
          <p:nvPr/>
        </p:nvSpPr>
        <p:spPr>
          <a:xfrm>
            <a:off x="404724" y="3754315"/>
            <a:ext cx="3367175" cy="3008516"/>
          </a:xfrm>
          <a:prstGeom prst="rect">
            <a:avLst/>
          </a:prstGeom>
          <a:noFill/>
        </p:spPr>
        <p:txBody>
          <a:bodyPr wrap="square" rtlCol="0">
            <a:spAutoFit/>
          </a:bodyPr>
          <a:lstStyle/>
          <a:p>
            <a:pPr marL="257175" lvl="0" indent="-314325" algn="l" rtl="0">
              <a:lnSpc>
                <a:spcPct val="100000"/>
              </a:lnSpc>
              <a:spcBef>
                <a:spcPts val="0"/>
              </a:spcBef>
              <a:spcAft>
                <a:spcPts val="0"/>
              </a:spcAft>
              <a:buNone/>
            </a:pPr>
            <a:r>
              <a:rPr lang="en" sz="1500" dirty="0">
                <a:solidFill>
                  <a:schemeClr val="dk1"/>
                </a:solidFill>
                <a:latin typeface="Calibri" panose="020F0502020204030204" pitchFamily="34" charset="0"/>
                <a:cs typeface="Calibri" panose="020F0502020204030204" pitchFamily="34" charset="0"/>
              </a:rPr>
              <a:t>🎯 </a:t>
            </a:r>
            <a:r>
              <a:rPr lang="en-US" sz="1200" b="1" dirty="0">
                <a:solidFill>
                  <a:schemeClr val="dk1"/>
                </a:solidFill>
                <a:latin typeface="Calibri" panose="020F0502020204030204" pitchFamily="34" charset="0"/>
                <a:ea typeface="Roboto"/>
                <a:cs typeface="Calibri" panose="020F0502020204030204" pitchFamily="34" charset="0"/>
                <a:sym typeface="Roboto"/>
              </a:rPr>
              <a:t>Target Goal:</a:t>
            </a:r>
            <a:r>
              <a:rPr lang="en-US" sz="1200" dirty="0">
                <a:solidFill>
                  <a:schemeClr val="dk1"/>
                </a:solidFill>
                <a:latin typeface="Calibri" panose="020F0502020204030204" pitchFamily="34" charset="0"/>
                <a:ea typeface="Roboto"/>
                <a:cs typeface="Calibri" panose="020F0502020204030204" pitchFamily="34" charset="0"/>
                <a:sym typeface="Roboto"/>
              </a:rPr>
              <a:t> Investigate user data to learn important relationships between variables. </a:t>
            </a:r>
          </a:p>
          <a:p>
            <a:pPr marL="257175" lvl="0" indent="-314325" algn="l" rtl="0">
              <a:lnSpc>
                <a:spcPct val="100000"/>
              </a:lnSpc>
              <a:spcBef>
                <a:spcPts val="700"/>
              </a:spcBef>
              <a:spcAft>
                <a:spcPts val="0"/>
              </a:spcAft>
              <a:buNone/>
            </a:pPr>
            <a:r>
              <a:rPr lang="en" sz="1500" dirty="0">
                <a:solidFill>
                  <a:schemeClr val="dk1"/>
                </a:solidFill>
                <a:latin typeface="Calibri" panose="020F0502020204030204" pitchFamily="34" charset="0"/>
                <a:cs typeface="Calibri" panose="020F0502020204030204" pitchFamily="34" charset="0"/>
              </a:rPr>
              <a:t>🎯</a:t>
            </a:r>
            <a:r>
              <a:rPr lang="en" sz="1200" dirty="0">
                <a:solidFill>
                  <a:schemeClr val="dk1"/>
                </a:solidFill>
                <a:latin typeface="Calibri" panose="020F0502020204030204" pitchFamily="34" charset="0"/>
                <a:cs typeface="Calibri" panose="020F0502020204030204" pitchFamily="34" charset="0"/>
              </a:rPr>
              <a:t> </a:t>
            </a:r>
            <a:r>
              <a:rPr lang="en-US" sz="1200" b="1" dirty="0">
                <a:solidFill>
                  <a:schemeClr val="dk1"/>
                </a:solidFill>
                <a:latin typeface="Calibri" panose="020F0502020204030204" pitchFamily="34" charset="0"/>
                <a:ea typeface="Roboto"/>
                <a:cs typeface="Calibri" panose="020F0502020204030204" pitchFamily="34" charset="0"/>
                <a:sym typeface="Roboto"/>
              </a:rPr>
              <a:t>Methods:</a:t>
            </a:r>
            <a:r>
              <a:rPr lang="en-US" sz="1200" dirty="0">
                <a:solidFill>
                  <a:schemeClr val="dk1"/>
                </a:solidFill>
                <a:latin typeface="Calibri" panose="020F0502020204030204" pitchFamily="34" charset="0"/>
                <a:ea typeface="Roboto"/>
                <a:cs typeface="Calibri" panose="020F0502020204030204" pitchFamily="34" charset="0"/>
                <a:sym typeface="Roboto"/>
              </a:rPr>
              <a:t> </a:t>
            </a:r>
          </a:p>
          <a:p>
            <a:pPr marL="457200" lvl="0" indent="-190500" algn="l" rtl="0">
              <a:lnSpc>
                <a:spcPct val="100000"/>
              </a:lnSpc>
              <a:spcBef>
                <a:spcPts val="500"/>
              </a:spcBef>
              <a:spcAft>
                <a:spcPts val="0"/>
              </a:spcAft>
              <a:buClr>
                <a:schemeClr val="dk1"/>
              </a:buClr>
              <a:buSzPts val="1200"/>
              <a:buFont typeface="Roboto"/>
              <a:buChar char="●"/>
            </a:pPr>
            <a:r>
              <a:rPr lang="en-US" sz="1200" dirty="0">
                <a:solidFill>
                  <a:schemeClr val="dk1"/>
                </a:solidFill>
                <a:latin typeface="Calibri" panose="020F0502020204030204" pitchFamily="34" charset="0"/>
                <a:ea typeface="Roboto"/>
                <a:cs typeface="Calibri" panose="020F0502020204030204" pitchFamily="34" charset="0"/>
                <a:sym typeface="Roboto"/>
              </a:rPr>
              <a:t>Built a dataframe</a:t>
            </a:r>
          </a:p>
          <a:p>
            <a:pPr marL="685800" lvl="1" indent="-190500" algn="l" rtl="0">
              <a:lnSpc>
                <a:spcPct val="100000"/>
              </a:lnSpc>
              <a:spcBef>
                <a:spcPts val="0"/>
              </a:spcBef>
              <a:spcAft>
                <a:spcPts val="0"/>
              </a:spcAft>
              <a:buClr>
                <a:schemeClr val="dk1"/>
              </a:buClr>
              <a:buSzPts val="1200"/>
              <a:buFont typeface="Roboto"/>
              <a:buChar char="○"/>
            </a:pPr>
            <a:r>
              <a:rPr lang="en-US" sz="1200" dirty="0">
                <a:solidFill>
                  <a:schemeClr val="dk1"/>
                </a:solidFill>
                <a:latin typeface="Calibri" panose="020F0502020204030204" pitchFamily="34" charset="0"/>
                <a:ea typeface="Roboto"/>
                <a:cs typeface="Calibri" panose="020F0502020204030204" pitchFamily="34" charset="0"/>
                <a:sym typeface="Roboto"/>
              </a:rPr>
              <a:t>Each row represents a single observation, and each column represents a single variable</a:t>
            </a:r>
          </a:p>
          <a:p>
            <a:pPr marL="457200" lvl="0" indent="-190500" algn="l" rtl="0">
              <a:lnSpc>
                <a:spcPct val="100000"/>
              </a:lnSpc>
              <a:spcBef>
                <a:spcPts val="300"/>
              </a:spcBef>
              <a:spcAft>
                <a:spcPts val="0"/>
              </a:spcAft>
              <a:buClr>
                <a:schemeClr val="dk1"/>
              </a:buClr>
              <a:buSzPts val="1200"/>
              <a:buFont typeface="Roboto"/>
              <a:buChar char="●"/>
            </a:pPr>
            <a:r>
              <a:rPr lang="en-US" sz="1200" dirty="0">
                <a:solidFill>
                  <a:schemeClr val="dk1"/>
                </a:solidFill>
                <a:latin typeface="Calibri" panose="020F0502020204030204" pitchFamily="34" charset="0"/>
                <a:ea typeface="Roboto"/>
                <a:cs typeface="Calibri" panose="020F0502020204030204" pitchFamily="34" charset="0"/>
                <a:sym typeface="Roboto"/>
              </a:rPr>
              <a:t>Collected preliminary statistics</a:t>
            </a:r>
          </a:p>
          <a:p>
            <a:pPr marL="457200" lvl="0" indent="-190500" algn="l" rtl="0">
              <a:lnSpc>
                <a:spcPct val="100000"/>
              </a:lnSpc>
              <a:spcBef>
                <a:spcPts val="0"/>
              </a:spcBef>
              <a:spcAft>
                <a:spcPts val="0"/>
              </a:spcAft>
              <a:buClr>
                <a:schemeClr val="dk1"/>
              </a:buClr>
              <a:buSzPts val="1200"/>
              <a:buFont typeface="Roboto"/>
              <a:buChar char="●"/>
            </a:pPr>
            <a:r>
              <a:rPr lang="en-US" sz="1200" dirty="0">
                <a:solidFill>
                  <a:schemeClr val="dk1"/>
                </a:solidFill>
                <a:latin typeface="Calibri" panose="020F0502020204030204" pitchFamily="34" charset="0"/>
                <a:ea typeface="Roboto"/>
                <a:cs typeface="Calibri" panose="020F0502020204030204" pitchFamily="34" charset="0"/>
                <a:sym typeface="Roboto"/>
              </a:rPr>
              <a:t>Analyzed user behavior</a:t>
            </a:r>
          </a:p>
          <a:p>
            <a:pPr marL="257175" lvl="0" indent="-314325" algn="l" rtl="0">
              <a:lnSpc>
                <a:spcPct val="100000"/>
              </a:lnSpc>
              <a:spcBef>
                <a:spcPts val="700"/>
              </a:spcBef>
              <a:spcAft>
                <a:spcPts val="500"/>
              </a:spcAft>
              <a:buNone/>
            </a:pPr>
            <a:r>
              <a:rPr lang="en" sz="1500" dirty="0">
                <a:solidFill>
                  <a:schemeClr val="dk1"/>
                </a:solidFill>
                <a:latin typeface="Calibri" panose="020F0502020204030204" pitchFamily="34" charset="0"/>
                <a:cs typeface="Calibri" panose="020F0502020204030204" pitchFamily="34" charset="0"/>
              </a:rPr>
              <a:t>🎯</a:t>
            </a:r>
            <a:r>
              <a:rPr lang="en" sz="1200" dirty="0">
                <a:solidFill>
                  <a:schemeClr val="dk1"/>
                </a:solidFill>
                <a:latin typeface="Calibri" panose="020F0502020204030204" pitchFamily="34" charset="0"/>
                <a:cs typeface="Calibri" panose="020F0502020204030204" pitchFamily="34" charset="0"/>
              </a:rPr>
              <a:t> </a:t>
            </a:r>
            <a:r>
              <a:rPr lang="en-US" sz="1200" b="1" dirty="0">
                <a:solidFill>
                  <a:schemeClr val="dk1"/>
                </a:solidFill>
                <a:latin typeface="Calibri" panose="020F0502020204030204" pitchFamily="34" charset="0"/>
                <a:ea typeface="Roboto"/>
                <a:cs typeface="Calibri" panose="020F0502020204030204" pitchFamily="34" charset="0"/>
                <a:sym typeface="Roboto"/>
              </a:rPr>
              <a:t>Impact:</a:t>
            </a:r>
            <a:r>
              <a:rPr lang="en-US" sz="1200" dirty="0">
                <a:solidFill>
                  <a:schemeClr val="dk1"/>
                </a:solidFill>
                <a:latin typeface="Calibri" panose="020F0502020204030204" pitchFamily="34" charset="0"/>
                <a:ea typeface="Roboto"/>
                <a:cs typeface="Calibri" panose="020F0502020204030204" pitchFamily="34" charset="0"/>
                <a:sym typeface="Roboto"/>
              </a:rPr>
              <a:t> Team determined important relationships between variables that will guide further analysis of user data. </a:t>
            </a:r>
          </a:p>
          <a:p>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59E9C68-8068-1567-55B8-2769F614F054}"/>
              </a:ext>
            </a:extLst>
          </p:cNvPr>
          <p:cNvSpPr txBox="1"/>
          <p:nvPr/>
        </p:nvSpPr>
        <p:spPr>
          <a:xfrm>
            <a:off x="404724" y="7095392"/>
            <a:ext cx="3481476" cy="2462213"/>
          </a:xfrm>
          <a:prstGeom prst="rect">
            <a:avLst/>
          </a:prstGeom>
          <a:noFill/>
        </p:spPr>
        <p:txBody>
          <a:bodyPr wrap="square" rtlCol="0">
            <a:spAutoFit/>
          </a:bodyPr>
          <a:lstStyle/>
          <a:p>
            <a:pPr marL="285750" lvl="0" indent="-187325" algn="l" rtl="0">
              <a:spcBef>
                <a:spcPts val="0"/>
              </a:spcBef>
              <a:spcAft>
                <a:spcPts val="0"/>
              </a:spcAft>
              <a:buClr>
                <a:schemeClr val="dk1"/>
              </a:buClr>
              <a:buSzPts val="1150"/>
              <a:buFont typeface="Roboto"/>
              <a:buChar char="➔"/>
            </a:pPr>
            <a:r>
              <a:rPr lang="en-US" b="1" dirty="0">
                <a:solidFill>
                  <a:schemeClr val="dk1"/>
                </a:solidFill>
                <a:latin typeface="Calibri" panose="020F0502020204030204" pitchFamily="34" charset="0"/>
                <a:ea typeface="Roboto"/>
                <a:cs typeface="Calibri" panose="020F0502020204030204" pitchFamily="34" charset="0"/>
                <a:sym typeface="Roboto"/>
              </a:rPr>
              <a:t>T</a:t>
            </a:r>
            <a:r>
              <a:rPr lang="en-US" sz="1400" b="1" dirty="0">
                <a:solidFill>
                  <a:schemeClr val="dk1"/>
                </a:solidFill>
                <a:latin typeface="Calibri" panose="020F0502020204030204" pitchFamily="34" charset="0"/>
                <a:ea typeface="Roboto"/>
                <a:cs typeface="Calibri" panose="020F0502020204030204" pitchFamily="34" charset="0"/>
                <a:sym typeface="Roboto"/>
              </a:rPr>
              <a:t>eam recommends gathering more data on the super-drivers</a:t>
            </a:r>
            <a:r>
              <a:rPr lang="en-US" sz="1400" dirty="0">
                <a:solidFill>
                  <a:schemeClr val="dk1"/>
                </a:solidFill>
                <a:latin typeface="Calibri" panose="020F0502020204030204" pitchFamily="34" charset="0"/>
                <a:ea typeface="Roboto"/>
                <a:cs typeface="Calibri" panose="020F0502020204030204" pitchFamily="34" charset="0"/>
                <a:sym typeface="Roboto"/>
              </a:rPr>
              <a:t>. </a:t>
            </a:r>
            <a:r>
              <a:rPr lang="en-US" dirty="0">
                <a:latin typeface="Calibri" panose="020F0502020204030204" pitchFamily="34" charset="0"/>
                <a:cs typeface="Calibri" panose="020F0502020204030204" pitchFamily="34" charset="0"/>
              </a:rPr>
              <a:t>It’s possible that their high driving frequency is also why the Waze app doesn’t satisfy their specific set of needs, which may differ from those of a typical driver.</a:t>
            </a:r>
          </a:p>
          <a:p>
            <a:pPr marL="285750" lvl="0" indent="-187325" algn="l" rtl="0">
              <a:spcBef>
                <a:spcPts val="0"/>
              </a:spcBef>
              <a:spcAft>
                <a:spcPts val="0"/>
              </a:spcAft>
              <a:buClr>
                <a:schemeClr val="dk1"/>
              </a:buClr>
              <a:buSzPts val="1150"/>
              <a:buFont typeface="Roboto"/>
              <a:buChar char="➔"/>
            </a:pPr>
            <a:r>
              <a:rPr lang="en-US" sz="1400" b="1" dirty="0">
                <a:solidFill>
                  <a:schemeClr val="dk1"/>
                </a:solidFill>
                <a:latin typeface="Calibri" panose="020F0502020204030204" pitchFamily="34" charset="0"/>
                <a:ea typeface="Roboto"/>
                <a:cs typeface="Calibri" panose="020F0502020204030204" pitchFamily="34" charset="0"/>
                <a:sym typeface="Roboto"/>
              </a:rPr>
              <a:t>The immediate next step is to conduct thorough EDA and develop data visualizations</a:t>
            </a:r>
            <a:r>
              <a:rPr lang="en-US" sz="1400" dirty="0">
                <a:solidFill>
                  <a:schemeClr val="dk1"/>
                </a:solidFill>
                <a:latin typeface="Calibri" panose="020F0502020204030204" pitchFamily="34" charset="0"/>
                <a:ea typeface="Roboto"/>
                <a:cs typeface="Calibri" panose="020F0502020204030204" pitchFamily="34" charset="0"/>
                <a:sym typeface="Roboto"/>
              </a:rPr>
              <a:t> to illustrate the narrative behind the data and guide future project decisions. </a:t>
            </a:r>
            <a:endParaRPr lang="en-US" sz="1400" dirty="0">
              <a:latin typeface="Calibri" panose="020F0502020204030204" pitchFamily="34" charset="0"/>
              <a:ea typeface="Roboto"/>
              <a:cs typeface="Calibri" panose="020F0502020204030204" pitchFamily="34" charset="0"/>
              <a:sym typeface="Roboto"/>
            </a:endParaRPr>
          </a:p>
        </p:txBody>
      </p:sp>
      <p:sp>
        <p:nvSpPr>
          <p:cNvPr id="7" name="TextBox 6">
            <a:extLst>
              <a:ext uri="{FF2B5EF4-FFF2-40B4-BE49-F238E27FC236}">
                <a16:creationId xmlns:a16="http://schemas.microsoft.com/office/drawing/2014/main" id="{BBE3A00A-71C9-DB90-80D7-7A1700384220}"/>
              </a:ext>
            </a:extLst>
          </p:cNvPr>
          <p:cNvSpPr txBox="1"/>
          <p:nvPr/>
        </p:nvSpPr>
        <p:spPr>
          <a:xfrm>
            <a:off x="3921625" y="3842237"/>
            <a:ext cx="3367175" cy="6027291"/>
          </a:xfrm>
          <a:prstGeom prst="rect">
            <a:avLst/>
          </a:prstGeom>
          <a:noFill/>
        </p:spPr>
        <p:txBody>
          <a:bodyPr wrap="square" rtlCol="0">
            <a:spAutoFit/>
          </a:bodyPr>
          <a:lstStyle/>
          <a:p>
            <a:pPr marL="142875" lvl="0" indent="-187325" algn="l" rtl="0">
              <a:lnSpc>
                <a:spcPct val="100000"/>
              </a:lnSpc>
              <a:spcBef>
                <a:spcPts val="0"/>
              </a:spcBef>
              <a:spcAft>
                <a:spcPts val="0"/>
              </a:spcAft>
              <a:buClr>
                <a:schemeClr val="dk1"/>
              </a:buClr>
              <a:buSzPts val="1150"/>
              <a:buFont typeface="Roboto"/>
              <a:buChar char="●"/>
            </a:pPr>
            <a:r>
              <a:rPr lang="en-US" sz="1200" dirty="0">
                <a:latin typeface="Calibri" panose="020F0502020204030204" pitchFamily="34" charset="0"/>
                <a:ea typeface="Roboto"/>
                <a:cs typeface="Calibri" panose="020F0502020204030204" pitchFamily="34" charset="0"/>
                <a:sym typeface="Roboto"/>
              </a:rPr>
              <a:t>This dataset comprises of</a:t>
            </a:r>
            <a:r>
              <a:rPr lang="en-US" sz="1200" b="1" dirty="0">
                <a:latin typeface="Calibri" panose="020F0502020204030204" pitchFamily="34" charset="0"/>
                <a:ea typeface="Roboto"/>
                <a:cs typeface="Calibri" panose="020F0502020204030204" pitchFamily="34" charset="0"/>
                <a:sym typeface="Roboto"/>
              </a:rPr>
              <a:t> 82% retained users </a:t>
            </a:r>
            <a:r>
              <a:rPr lang="en-US" sz="1200" dirty="0">
                <a:latin typeface="Calibri" panose="020F0502020204030204" pitchFamily="34" charset="0"/>
                <a:ea typeface="Roboto"/>
                <a:cs typeface="Calibri" panose="020F0502020204030204" pitchFamily="34" charset="0"/>
                <a:sym typeface="Roboto"/>
              </a:rPr>
              <a:t>and</a:t>
            </a:r>
            <a:r>
              <a:rPr lang="en-US" sz="1200" b="1" dirty="0">
                <a:latin typeface="Calibri" panose="020F0502020204030204" pitchFamily="34" charset="0"/>
                <a:ea typeface="Roboto"/>
                <a:cs typeface="Calibri" panose="020F0502020204030204" pitchFamily="34" charset="0"/>
                <a:sym typeface="Roboto"/>
              </a:rPr>
              <a:t> 18% churned users</a:t>
            </a:r>
            <a:r>
              <a:rPr lang="en-US" sz="1200" dirty="0">
                <a:latin typeface="Calibri" panose="020F0502020204030204" pitchFamily="34" charset="0"/>
                <a:ea typeface="Roboto"/>
                <a:cs typeface="Calibri" panose="020F0502020204030204" pitchFamily="34" charset="0"/>
                <a:sym typeface="Roboto"/>
              </a:rPr>
              <a:t>.</a:t>
            </a:r>
          </a:p>
          <a:p>
            <a:pPr marL="142875" lvl="0" indent="-187325" algn="l" rtl="0">
              <a:lnSpc>
                <a:spcPct val="100000"/>
              </a:lnSpc>
              <a:spcBef>
                <a:spcPts val="800"/>
              </a:spcBef>
              <a:spcAft>
                <a:spcPts val="0"/>
              </a:spcAft>
              <a:buClr>
                <a:schemeClr val="dk1"/>
              </a:buClr>
              <a:buSzPts val="1150"/>
              <a:buFont typeface="Roboto"/>
              <a:buChar char="●"/>
            </a:pPr>
            <a:r>
              <a:rPr lang="en-US" sz="1200" dirty="0">
                <a:latin typeface="Calibri" panose="020F0502020204030204" pitchFamily="34" charset="0"/>
                <a:ea typeface="Roboto"/>
                <a:cs typeface="Calibri" panose="020F0502020204030204" pitchFamily="34" charset="0"/>
                <a:sym typeface="Roboto"/>
              </a:rPr>
              <a:t>The dataset contains 12 unique variables with types including objects, floats, and integers; the label column is missing 700 values with no indication that the omissions are non-random.</a:t>
            </a:r>
          </a:p>
          <a:p>
            <a:pPr marL="114300" lvl="0" indent="-158750" algn="l" rtl="0">
              <a:spcBef>
                <a:spcPts val="800"/>
              </a:spcBef>
              <a:spcAft>
                <a:spcPts val="0"/>
              </a:spcAft>
              <a:buClr>
                <a:schemeClr val="dk1"/>
              </a:buClr>
              <a:buSzPts val="1150"/>
              <a:buFont typeface="Roboto"/>
              <a:buChar char="●"/>
            </a:pPr>
            <a:r>
              <a:rPr lang="en-US" sz="1200" dirty="0">
                <a:latin typeface="Calibri" panose="020F0502020204030204" pitchFamily="34" charset="0"/>
                <a:cs typeface="Calibri" panose="020F0502020204030204" pitchFamily="34" charset="0"/>
              </a:rPr>
              <a:t>Churned users had, on average, ~3 more drives in the last month compared to retained users.</a:t>
            </a:r>
          </a:p>
          <a:p>
            <a:pPr marL="114300" lvl="0" indent="-158750" algn="l" rtl="0">
              <a:spcBef>
                <a:spcPts val="800"/>
              </a:spcBef>
              <a:spcAft>
                <a:spcPts val="0"/>
              </a:spcAft>
              <a:buClr>
                <a:schemeClr val="dk1"/>
              </a:buClr>
              <a:buSzPts val="1150"/>
              <a:buFont typeface="Roboto"/>
              <a:buChar char="●"/>
            </a:pPr>
            <a:r>
              <a:rPr lang="en-US" sz="1200" dirty="0">
                <a:latin typeface="Calibri" panose="020F0502020204030204" pitchFamily="34" charset="0"/>
                <a:ea typeface="Roboto"/>
                <a:cs typeface="Calibri" panose="020F0502020204030204" pitchFamily="34" charset="0"/>
                <a:sym typeface="Roboto"/>
              </a:rPr>
              <a:t>Retained users used the app on over twice as many days as churned users in the last month.</a:t>
            </a:r>
          </a:p>
          <a:p>
            <a:pPr marL="114300" lvl="0" indent="-158750" algn="l" rtl="0">
              <a:spcBef>
                <a:spcPts val="1000"/>
              </a:spcBef>
              <a:spcAft>
                <a:spcPts val="0"/>
              </a:spcAft>
              <a:buClr>
                <a:schemeClr val="dk1"/>
              </a:buClr>
              <a:buSzPts val="1150"/>
              <a:buFont typeface="Roboto"/>
              <a:buChar char="●"/>
            </a:pPr>
            <a:r>
              <a:rPr lang="en-US" sz="1200" dirty="0">
                <a:latin typeface="Calibri" panose="020F0502020204030204" pitchFamily="34" charset="0"/>
                <a:ea typeface="Roboto"/>
                <a:cs typeface="Calibri" panose="020F0502020204030204" pitchFamily="34" charset="0"/>
                <a:sym typeface="Roboto"/>
              </a:rPr>
              <a:t>The median churned user drove ~200 more kilometers and 2.5 more hours during the last month than the median retained user.</a:t>
            </a:r>
          </a:p>
          <a:p>
            <a:pPr marL="114300" lvl="0" indent="-158750" algn="l" rtl="0">
              <a:spcBef>
                <a:spcPts val="1000"/>
              </a:spcBef>
              <a:spcAft>
                <a:spcPts val="0"/>
              </a:spcAft>
              <a:buClr>
                <a:schemeClr val="dk1"/>
              </a:buClr>
              <a:buSzPts val="1150"/>
              <a:buFont typeface="Roboto"/>
              <a:buChar char="●"/>
            </a:pPr>
            <a:r>
              <a:rPr lang="en-US" sz="1200" dirty="0">
                <a:latin typeface="Calibri" panose="020F0502020204030204" pitchFamily="34" charset="0"/>
                <a:cs typeface="Calibri" panose="020F0502020204030204" pitchFamily="34" charset="0"/>
              </a:rPr>
              <a:t>Churned users tended to have more drives over fewer days, with their trips being longer in both distance and duration. This might hint at a specific user profile, which our team will need to investigate further!</a:t>
            </a:r>
          </a:p>
          <a:p>
            <a:pPr marL="114300" lvl="0" indent="-158750" algn="l" rtl="0">
              <a:spcBef>
                <a:spcPts val="1000"/>
              </a:spcBef>
              <a:spcAft>
                <a:spcPts val="0"/>
              </a:spcAft>
              <a:buClr>
                <a:schemeClr val="dk1"/>
              </a:buClr>
              <a:buSzPts val="1150"/>
              <a:buFont typeface="Roboto"/>
              <a:buChar char="●"/>
            </a:pPr>
            <a:r>
              <a:rPr lang="en-US" sz="1200" dirty="0">
                <a:latin typeface="Calibri" panose="020F0502020204030204" pitchFamily="34" charset="0"/>
                <a:ea typeface="Roboto"/>
                <a:cs typeface="Calibri" panose="020F0502020204030204" pitchFamily="34" charset="0"/>
                <a:sym typeface="Roboto"/>
              </a:rPr>
              <a:t>The median user who churned drove 698 kilometers each day they drove last month, which is about 240% the per-drive-day distance of retained users.</a:t>
            </a:r>
          </a:p>
          <a:p>
            <a:pPr marL="114300" indent="-158750">
              <a:spcBef>
                <a:spcPts val="1000"/>
              </a:spcBef>
              <a:buClr>
                <a:schemeClr val="dk1"/>
              </a:buClr>
              <a:buSzPts val="1150"/>
              <a:buFont typeface="Roboto"/>
              <a:buChar char="●"/>
            </a:pPr>
            <a:r>
              <a:rPr lang="en-US" sz="1200" dirty="0">
                <a:solidFill>
                  <a:schemeClr val="dk1"/>
                </a:solidFill>
                <a:latin typeface="Calibri" panose="020F0502020204030204" pitchFamily="34" charset="0"/>
                <a:ea typeface="Roboto"/>
                <a:cs typeface="Calibri" panose="020F0502020204030204" pitchFamily="34" charset="0"/>
                <a:sym typeface="Roboto"/>
              </a:rPr>
              <a:t>Regardless of user churn, the users represented in this data drive a lot! It is probably safe to assume that this data does not represent typical drivers at large. </a:t>
            </a:r>
            <a:endParaRPr lang="en-US" sz="1200" dirty="0">
              <a:latin typeface="Calibri" panose="020F0502020204030204" pitchFamily="34" charset="0"/>
              <a:ea typeface="Roboto"/>
              <a:cs typeface="Calibri" panose="020F0502020204030204" pitchFamily="34" charset="0"/>
              <a:sym typeface="Roboto"/>
            </a:endParaRPr>
          </a:p>
          <a:p>
            <a:pPr marL="114300" lvl="0" indent="-158750" algn="l" rtl="0">
              <a:spcBef>
                <a:spcPts val="1000"/>
              </a:spcBef>
              <a:spcAft>
                <a:spcPts val="0"/>
              </a:spcAft>
              <a:buClr>
                <a:schemeClr val="dk1"/>
              </a:buClr>
              <a:buSzPts val="1150"/>
              <a:buFont typeface="Roboto"/>
              <a:buChar char="●"/>
            </a:pPr>
            <a:endParaRPr lang="en-US" sz="1200" dirty="0">
              <a:latin typeface="Calibri" panose="020F0502020204030204" pitchFamily="34" charset="0"/>
              <a:ea typeface="Roboto"/>
              <a:cs typeface="Calibri" panose="020F0502020204030204" pitchFamily="34" charset="0"/>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3" name="Google Shape;423;p17"/>
          <p:cNvSpPr txBox="1"/>
          <p:nvPr/>
        </p:nvSpPr>
        <p:spPr>
          <a:xfrm>
            <a:off x="3244241" y="5394702"/>
            <a:ext cx="2304789" cy="1734956"/>
          </a:xfrm>
          <a:prstGeom prst="rect">
            <a:avLst/>
          </a:prstGeom>
          <a:noFill/>
          <a:ln>
            <a:noFill/>
          </a:ln>
        </p:spPr>
        <p:txBody>
          <a:bodyPr spcFirstLastPara="1" wrap="square" lIns="91425" tIns="91425" rIns="91425" bIns="91425" anchor="t" anchorCtr="0">
            <a:normAutofit fontScale="25000" lnSpcReduction="20000"/>
          </a:bodyPr>
          <a:lstStyle/>
          <a:p>
            <a:pPr lvl="0" algn="just" rtl="0">
              <a:spcBef>
                <a:spcPts val="0"/>
              </a:spcBef>
              <a:spcAft>
                <a:spcPts val="0"/>
              </a:spcAft>
            </a:pPr>
            <a:r>
              <a:rPr lang="en-US" sz="4400" dirty="0"/>
              <a:t>Highest churn rate is observed for people who didn't use Waze much during the last month. </a:t>
            </a:r>
          </a:p>
          <a:p>
            <a:pPr marL="0" lvl="0" indent="0" algn="just" rtl="0">
              <a:spcBef>
                <a:spcPts val="1000"/>
              </a:spcBef>
              <a:spcAft>
                <a:spcPts val="1000"/>
              </a:spcAft>
              <a:buNone/>
            </a:pPr>
            <a:r>
              <a:rPr lang="en-US" sz="4400" dirty="0"/>
              <a:t>The proportion of churned users to retained users is consistent between device types.</a:t>
            </a:r>
          </a:p>
          <a:p>
            <a:pPr marL="0" lvl="0" indent="0" algn="l" rtl="0">
              <a:lnSpc>
                <a:spcPct val="105000"/>
              </a:lnSpc>
              <a:spcBef>
                <a:spcPts val="0"/>
              </a:spcBef>
              <a:spcAft>
                <a:spcPts val="0"/>
              </a:spcAft>
              <a:buNone/>
            </a:pPr>
            <a:endParaRPr sz="1100" i="1" dirty="0">
              <a:solidFill>
                <a:srgbClr val="000000"/>
              </a:solidFill>
              <a:latin typeface="Lato"/>
              <a:ea typeface="Lato"/>
              <a:cs typeface="Lato"/>
              <a:sym typeface="Lato"/>
            </a:endParaRPr>
          </a:p>
        </p:txBody>
      </p:sp>
      <p:grpSp>
        <p:nvGrpSpPr>
          <p:cNvPr id="424" name="Google Shape;424;p17"/>
          <p:cNvGrpSpPr/>
          <p:nvPr/>
        </p:nvGrpSpPr>
        <p:grpSpPr>
          <a:xfrm>
            <a:off x="188699" y="665125"/>
            <a:ext cx="5585799" cy="771300"/>
            <a:chOff x="188699" y="665125"/>
            <a:chExt cx="5585799" cy="771300"/>
          </a:xfrm>
        </p:grpSpPr>
        <p:sp>
          <p:nvSpPr>
            <p:cNvPr id="425" name="Google Shape;425;p17"/>
            <p:cNvSpPr txBox="1"/>
            <p:nvPr/>
          </p:nvSpPr>
          <p:spPr>
            <a:xfrm>
              <a:off x="188699" y="665125"/>
              <a:ext cx="5585799" cy="77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US" sz="1900" b="1" dirty="0">
                  <a:solidFill>
                    <a:srgbClr val="000000"/>
                  </a:solidFill>
                  <a:latin typeface="Google Sans SemiBold"/>
                  <a:ea typeface="Google Sans SemiBold"/>
                  <a:cs typeface="Google Sans SemiBold"/>
                  <a:sym typeface="Google Sans SemiBold"/>
                </a:rPr>
                <a:t>User Churn Project| Exploratory Data Analysis</a:t>
              </a:r>
              <a:endParaRPr sz="1900" b="1" dirty="0">
                <a:solidFill>
                  <a:srgbClr val="000000"/>
                </a:solidFill>
                <a:latin typeface="Google Sans SemiBold"/>
                <a:ea typeface="Google Sans SemiBold"/>
                <a:cs typeface="Google Sans SemiBold"/>
                <a:sym typeface="Google Sans SemiBold"/>
              </a:endParaRPr>
            </a:p>
          </p:txBody>
        </p:sp>
        <p:sp>
          <p:nvSpPr>
            <p:cNvPr id="426" name="Google Shape;426;p17"/>
            <p:cNvSpPr txBox="1"/>
            <p:nvPr/>
          </p:nvSpPr>
          <p:spPr>
            <a:xfrm>
              <a:off x="188700" y="1036225"/>
              <a:ext cx="35169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 dirty="0">
                  <a:latin typeface="Roboto"/>
                  <a:ea typeface="Roboto"/>
                  <a:cs typeface="Roboto"/>
                  <a:sym typeface="Roboto"/>
                </a:rPr>
                <a:t>Prepared for: Waze Leadership</a:t>
              </a:r>
              <a:br>
                <a:rPr lang="en" dirty="0">
                  <a:latin typeface="Roboto"/>
                  <a:ea typeface="Roboto"/>
                  <a:cs typeface="Roboto"/>
                  <a:sym typeface="Roboto"/>
                </a:rPr>
              </a:br>
              <a:endParaRPr dirty="0">
                <a:solidFill>
                  <a:srgbClr val="000000"/>
                </a:solidFill>
                <a:latin typeface="Roboto"/>
                <a:ea typeface="Roboto"/>
                <a:cs typeface="Roboto"/>
                <a:sym typeface="Roboto"/>
              </a:endParaRPr>
            </a:p>
          </p:txBody>
        </p:sp>
      </p:grpSp>
      <p:sp>
        <p:nvSpPr>
          <p:cNvPr id="2" name="TextBox 1">
            <a:extLst>
              <a:ext uri="{FF2B5EF4-FFF2-40B4-BE49-F238E27FC236}">
                <a16:creationId xmlns:a16="http://schemas.microsoft.com/office/drawing/2014/main" id="{95EDC887-C435-EEE9-D626-332DE66AA280}"/>
              </a:ext>
            </a:extLst>
          </p:cNvPr>
          <p:cNvSpPr txBox="1"/>
          <p:nvPr/>
        </p:nvSpPr>
        <p:spPr>
          <a:xfrm>
            <a:off x="87682" y="1465254"/>
            <a:ext cx="7531093" cy="1200329"/>
          </a:xfrm>
          <a:prstGeom prst="rect">
            <a:avLst/>
          </a:prstGeom>
          <a:noFill/>
        </p:spPr>
        <p:txBody>
          <a:bodyPr wrap="square" rtlCol="0">
            <a:spAutoFit/>
          </a:bodyPr>
          <a:lstStyle/>
          <a:p>
            <a:r>
              <a:rPr lang="en-US" sz="1200" b="1" i="1" dirty="0">
                <a:latin typeface="Roboto" panose="02000000000000000000" pitchFamily="2" charset="0"/>
                <a:ea typeface="Roboto" panose="02000000000000000000" pitchFamily="2" charset="0"/>
                <a:cs typeface="Roboto" panose="02000000000000000000" pitchFamily="2" charset="0"/>
              </a:rPr>
              <a:t>Project overview</a:t>
            </a:r>
          </a:p>
          <a:p>
            <a:pPr algn="just"/>
            <a:r>
              <a:rPr lang="en-US" sz="1200" dirty="0">
                <a:latin typeface="Roboto" panose="02000000000000000000" pitchFamily="2" charset="0"/>
                <a:ea typeface="Roboto" panose="02000000000000000000" pitchFamily="2" charset="0"/>
                <a:cs typeface="Roboto" panose="02000000000000000000" pitchFamily="2" charset="0"/>
              </a:rPr>
              <a:t>The Waze data team is working on data analytics project with a goal of increasing overall growth by preventing monthly user churn on the Waze app. EDA helps to discover patterns in the dataset and make a better decision about how to target users who likely to churn. This enables company to improve retention and overall customer satisfaction. </a:t>
            </a:r>
            <a:r>
              <a:rPr lang="en" sz="1200" dirty="0">
                <a:solidFill>
                  <a:srgbClr val="000000"/>
                </a:solidFill>
                <a:latin typeface="Roboto" panose="02000000000000000000" pitchFamily="2" charset="0"/>
                <a:ea typeface="Roboto" panose="02000000000000000000" pitchFamily="2" charset="0"/>
                <a:cs typeface="Roboto" panose="02000000000000000000" pitchFamily="2" charset="0"/>
                <a:sym typeface="Roboto"/>
              </a:rPr>
              <a:t>This report provides </a:t>
            </a:r>
            <a:r>
              <a:rPr lang="en" sz="1200" dirty="0">
                <a:latin typeface="Roboto" panose="02000000000000000000" pitchFamily="2" charset="0"/>
                <a:ea typeface="Roboto" panose="02000000000000000000" pitchFamily="2" charset="0"/>
                <a:cs typeface="Roboto" panose="02000000000000000000" pitchFamily="2" charset="0"/>
                <a:sym typeface="Roboto"/>
              </a:rPr>
              <a:t>details and key insights from Milestone 3,</a:t>
            </a:r>
            <a:r>
              <a:rPr lang="en" sz="1200" dirty="0">
                <a:solidFill>
                  <a:srgbClr val="000000"/>
                </a:solidFill>
                <a:latin typeface="Roboto" panose="02000000000000000000" pitchFamily="2" charset="0"/>
                <a:ea typeface="Roboto" panose="02000000000000000000" pitchFamily="2" charset="0"/>
                <a:cs typeface="Roboto" panose="02000000000000000000" pitchFamily="2" charset="0"/>
                <a:sym typeface="Roboto"/>
              </a:rPr>
              <a:t> which impact the future development of the overall project. </a:t>
            </a:r>
            <a:endParaRPr lang="en-US" sz="1200" dirty="0">
              <a:latin typeface="Roboto" panose="02000000000000000000" pitchFamily="2" charset="0"/>
              <a:ea typeface="Roboto" panose="02000000000000000000" pitchFamily="2" charset="0"/>
              <a:cs typeface="Roboto" panose="02000000000000000000" pitchFamily="2" charset="0"/>
            </a:endParaRPr>
          </a:p>
        </p:txBody>
      </p:sp>
      <p:sp>
        <p:nvSpPr>
          <p:cNvPr id="3" name="TextBox 2">
            <a:extLst>
              <a:ext uri="{FF2B5EF4-FFF2-40B4-BE49-F238E27FC236}">
                <a16:creationId xmlns:a16="http://schemas.microsoft.com/office/drawing/2014/main" id="{DACE74DD-2F21-8A91-4DEA-70A5D18B08F4}"/>
              </a:ext>
            </a:extLst>
          </p:cNvPr>
          <p:cNvSpPr txBox="1"/>
          <p:nvPr/>
        </p:nvSpPr>
        <p:spPr>
          <a:xfrm>
            <a:off x="87682" y="3933173"/>
            <a:ext cx="3156559" cy="6571030"/>
          </a:xfrm>
          <a:prstGeom prst="rect">
            <a:avLst/>
          </a:prstGeom>
          <a:noFill/>
        </p:spPr>
        <p:txBody>
          <a:bodyPr wrap="square" rtlCol="0">
            <a:spAutoFit/>
          </a:bodyPr>
          <a:lstStyle/>
          <a:p>
            <a:pPr marL="285750" indent="-285750" algn="just">
              <a:buFont typeface="Wingdings" pitchFamily="2" charset="2"/>
              <a:buChar char="§"/>
            </a:pPr>
            <a:r>
              <a:rPr lang="en-US" sz="1100" b="1" i="1" dirty="0">
                <a:solidFill>
                  <a:schemeClr val="tx1"/>
                </a:solidFill>
              </a:rPr>
              <a:t>The more frequently users engaged with the app, the less likely they were to churn</a:t>
            </a:r>
            <a:r>
              <a:rPr lang="en-US" sz="1100" dirty="0"/>
              <a:t>. While 40% of users who did not use the app at all last month churned, none of the users who engaged with the app every day (30 days) churned.</a:t>
            </a:r>
          </a:p>
          <a:p>
            <a:pPr algn="just"/>
            <a:endParaRPr lang="en-US" sz="1100" dirty="0"/>
          </a:p>
          <a:p>
            <a:pPr marL="285750" indent="-285750" algn="just">
              <a:buFont typeface="Wingdings" pitchFamily="2" charset="2"/>
              <a:buChar char="§"/>
            </a:pPr>
            <a:r>
              <a:rPr lang="en-US" sz="1100" b="1" i="1" dirty="0">
                <a:solidFill>
                  <a:schemeClr val="tx1"/>
                </a:solidFill>
              </a:rPr>
              <a:t>There was a positive correlation between the distance driven per driving day and user churn.</a:t>
            </a:r>
            <a:r>
              <a:rPr lang="en-US" sz="1100" dirty="0">
                <a:solidFill>
                  <a:schemeClr val="tx1"/>
                </a:solidFill>
              </a:rPr>
              <a:t> </a:t>
            </a:r>
            <a:r>
              <a:rPr lang="en-US" sz="1100" dirty="0"/>
              <a:t>The greater the distance a user drove each day, the more likely they were to churn. </a:t>
            </a:r>
          </a:p>
          <a:p>
            <a:pPr algn="just"/>
            <a:endParaRPr lang="en-US" sz="1100" dirty="0"/>
          </a:p>
          <a:p>
            <a:pPr marL="285750" indent="-285750" algn="just">
              <a:buFont typeface="Wingdings" pitchFamily="2" charset="2"/>
              <a:buChar char="§"/>
            </a:pPr>
            <a:r>
              <a:rPr lang="en-US" sz="1100" b="1" i="1" dirty="0">
                <a:solidFill>
                  <a:schemeClr val="tx1"/>
                </a:solidFill>
              </a:rPr>
              <a:t>The number of driving days showed a negative correlation with churn; </a:t>
            </a:r>
            <a:r>
              <a:rPr lang="en-US" sz="1100" dirty="0"/>
              <a:t>users who drove on more days during the last month were less likely to churn.</a:t>
            </a:r>
          </a:p>
          <a:p>
            <a:pPr algn="just"/>
            <a:endParaRPr lang="en-US" sz="1100" dirty="0"/>
          </a:p>
          <a:p>
            <a:pPr marL="285750" indent="-285750" algn="just">
              <a:buFont typeface="Wingdings" pitchFamily="2" charset="2"/>
              <a:buChar char="§"/>
            </a:pPr>
            <a:r>
              <a:rPr lang="en-US" sz="1100" b="1" i="1" dirty="0">
                <a:solidFill>
                  <a:schemeClr val="tx1"/>
                </a:solidFill>
                <a:latin typeface="Roboto"/>
                <a:ea typeface="Roboto"/>
                <a:cs typeface="Roboto"/>
                <a:sym typeface="Roboto"/>
              </a:rPr>
              <a:t>Several variables shows highly improbable, </a:t>
            </a:r>
            <a:r>
              <a:rPr lang="en-US" sz="1100" dirty="0">
                <a:solidFill>
                  <a:schemeClr val="dk1"/>
                </a:solidFill>
                <a:latin typeface="Roboto"/>
                <a:ea typeface="Roboto"/>
                <a:cs typeface="Roboto"/>
                <a:sym typeface="Roboto"/>
              </a:rPr>
              <a:t>such as: driven_km_drives, activity_days and driving_days.</a:t>
            </a:r>
          </a:p>
          <a:p>
            <a:pPr algn="just"/>
            <a:endParaRPr lang="en-US" sz="1100" dirty="0">
              <a:solidFill>
                <a:schemeClr val="dk1"/>
              </a:solidFill>
              <a:latin typeface="Roboto"/>
              <a:ea typeface="Roboto"/>
              <a:cs typeface="Roboto"/>
              <a:sym typeface="Roboto"/>
            </a:endParaRPr>
          </a:p>
          <a:p>
            <a:pPr marL="285750" indent="-285750" algn="just">
              <a:buFont typeface="Wingdings" pitchFamily="2" charset="2"/>
              <a:buChar char="§"/>
            </a:pPr>
            <a:r>
              <a:rPr lang="en-US" sz="1100" b="1" i="1" dirty="0">
                <a:solidFill>
                  <a:schemeClr val="tx1"/>
                </a:solidFill>
                <a:latin typeface="Roboto"/>
                <a:ea typeface="Roboto"/>
                <a:cs typeface="Roboto"/>
                <a:sym typeface="Roboto"/>
              </a:rPr>
              <a:t>Users across all tenures , ranging from  brand new to nearly 10 years, were relatively evenly represented in the data. </a:t>
            </a:r>
          </a:p>
          <a:p>
            <a:pPr marL="285750" indent="-285750" algn="just">
              <a:buFont typeface="Wingdings" pitchFamily="2" charset="2"/>
              <a:buChar char="§"/>
            </a:pPr>
            <a:endParaRPr lang="en-US" sz="1100" b="1" i="1" dirty="0">
              <a:solidFill>
                <a:schemeClr val="tx1"/>
              </a:solidFill>
              <a:latin typeface="Roboto"/>
              <a:ea typeface="Roboto"/>
              <a:cs typeface="Roboto"/>
              <a:sym typeface="Roboto"/>
            </a:endParaRPr>
          </a:p>
          <a:p>
            <a:pPr marL="285750" indent="-285750" algn="just">
              <a:buFont typeface="Wingdings" pitchFamily="2" charset="2"/>
              <a:buChar char="§"/>
            </a:pPr>
            <a:r>
              <a:rPr lang="en-US" sz="1100" b="1" i="1" dirty="0">
                <a:solidFill>
                  <a:schemeClr val="tx1"/>
                </a:solidFill>
              </a:rPr>
              <a:t>Almost all variables were either significantly right-skewed or uniformly distributed. </a:t>
            </a:r>
          </a:p>
          <a:p>
            <a:pPr marL="285750" lvl="5" indent="-285750" algn="just">
              <a:buFont typeface="Wingdings" pitchFamily="2" charset="2"/>
              <a:buChar char="§"/>
            </a:pPr>
            <a:r>
              <a:rPr lang="en-US" sz="1100" dirty="0"/>
              <a:t>For the right-skewed distributions, most users had values on the lower end of the range for those variables. </a:t>
            </a:r>
          </a:p>
          <a:p>
            <a:pPr marL="285750" indent="-285750" algn="just">
              <a:buFont typeface="Wingdings" pitchFamily="2" charset="2"/>
              <a:buChar char="§"/>
            </a:pPr>
            <a:r>
              <a:rPr lang="en-US" sz="1100" dirty="0"/>
              <a:t>For the uniformly distributed variables, users were generally equally likely to have values anywhere within the range</a:t>
            </a:r>
            <a:r>
              <a:rPr lang="en-US" sz="1400" dirty="0"/>
              <a:t>.</a:t>
            </a:r>
            <a:endParaRPr lang="en-US" sz="1100" b="1" i="1" dirty="0">
              <a:solidFill>
                <a:schemeClr val="tx1"/>
              </a:solidFill>
              <a:latin typeface="Roboto"/>
              <a:ea typeface="Roboto"/>
              <a:cs typeface="Roboto"/>
              <a:sym typeface="Roboto"/>
            </a:endParaRPr>
          </a:p>
          <a:p>
            <a:pPr marL="285750" indent="-285750" algn="just">
              <a:buFont typeface="Wingdings" pitchFamily="2" charset="2"/>
              <a:buChar char="§"/>
            </a:pPr>
            <a:endParaRPr lang="en-US" sz="1100" dirty="0">
              <a:solidFill>
                <a:schemeClr val="dk1"/>
              </a:solidFill>
              <a:latin typeface="Roboto"/>
              <a:ea typeface="Roboto"/>
              <a:cs typeface="Roboto"/>
              <a:sym typeface="Roboto"/>
            </a:endParaRPr>
          </a:p>
          <a:p>
            <a:pPr marL="285750" indent="-285750" algn="just">
              <a:buFont typeface="Wingdings" pitchFamily="2" charset="2"/>
              <a:buChar char="§"/>
            </a:pPr>
            <a:endParaRPr lang="en-US" sz="1100" dirty="0">
              <a:solidFill>
                <a:schemeClr val="dk1"/>
              </a:solidFill>
              <a:latin typeface="Roboto"/>
              <a:ea typeface="Roboto"/>
              <a:cs typeface="Roboto"/>
              <a:sym typeface="Roboto"/>
            </a:endParaRPr>
          </a:p>
          <a:p>
            <a:pPr marL="285750" indent="-285750" algn="just">
              <a:buFont typeface="Wingdings" pitchFamily="2" charset="2"/>
              <a:buChar char="§"/>
            </a:pPr>
            <a:endParaRPr lang="en-US" sz="1100" dirty="0"/>
          </a:p>
        </p:txBody>
      </p:sp>
      <p:sp>
        <p:nvSpPr>
          <p:cNvPr id="4" name="TextBox 3">
            <a:extLst>
              <a:ext uri="{FF2B5EF4-FFF2-40B4-BE49-F238E27FC236}">
                <a16:creationId xmlns:a16="http://schemas.microsoft.com/office/drawing/2014/main" id="{F08F537F-0E5B-2FE6-3961-C5187FF716B2}"/>
              </a:ext>
            </a:extLst>
          </p:cNvPr>
          <p:cNvSpPr txBox="1"/>
          <p:nvPr/>
        </p:nvSpPr>
        <p:spPr>
          <a:xfrm>
            <a:off x="3244242" y="7690981"/>
            <a:ext cx="4374534" cy="2251899"/>
          </a:xfrm>
          <a:prstGeom prst="rect">
            <a:avLst/>
          </a:prstGeom>
          <a:noFill/>
        </p:spPr>
        <p:txBody>
          <a:bodyPr wrap="square" rtlCol="0">
            <a:spAutoFit/>
          </a:bodyPr>
          <a:lstStyle/>
          <a:p>
            <a:pPr marL="228600" lvl="0" indent="-190500" algn="l" rtl="0">
              <a:spcBef>
                <a:spcPts val="0"/>
              </a:spcBef>
              <a:spcAft>
                <a:spcPts val="0"/>
              </a:spcAft>
              <a:buSzPts val="1200"/>
              <a:buFont typeface="Roboto"/>
              <a:buChar char="➔"/>
            </a:pPr>
            <a:r>
              <a:rPr lang="en-US" sz="1400" b="1" dirty="0">
                <a:latin typeface="Roboto"/>
                <a:ea typeface="Roboto"/>
                <a:cs typeface="Roboto"/>
                <a:sym typeface="Roboto"/>
              </a:rPr>
              <a:t>Investigate the problematic variables, creating discrepancies between number of sessions, driving_days, and activity_days. </a:t>
            </a:r>
            <a:endParaRPr lang="en-US" sz="1400" dirty="0">
              <a:latin typeface="Roboto"/>
              <a:ea typeface="Roboto"/>
              <a:cs typeface="Roboto"/>
              <a:sym typeface="Roboto"/>
            </a:endParaRPr>
          </a:p>
          <a:p>
            <a:pPr marL="228600" lvl="0" indent="-190500" algn="l" rtl="0">
              <a:spcBef>
                <a:spcPts val="1700"/>
              </a:spcBef>
              <a:spcAft>
                <a:spcPts val="0"/>
              </a:spcAft>
              <a:buSzPts val="1200"/>
              <a:buFont typeface="Roboto"/>
              <a:buChar char="➔"/>
            </a:pPr>
            <a:r>
              <a:rPr lang="en-US" sz="1400" b="1" dirty="0">
                <a:latin typeface="Roboto"/>
                <a:ea typeface="Roboto"/>
                <a:cs typeface="Roboto"/>
                <a:sym typeface="Roboto"/>
              </a:rPr>
              <a:t>Explore user profiles with the greater Waze team; this may provide insights on the reason for the long-distance drivers’ churn rate. </a:t>
            </a:r>
          </a:p>
          <a:p>
            <a:pPr marL="228600" lvl="0" indent="-190500" algn="l" rtl="0">
              <a:spcBef>
                <a:spcPts val="1700"/>
              </a:spcBef>
              <a:spcAft>
                <a:spcPts val="1700"/>
              </a:spcAft>
              <a:buSzPts val="1200"/>
              <a:buFont typeface="Roboto"/>
              <a:buChar char="➔"/>
            </a:pPr>
            <a:r>
              <a:rPr lang="en-US" sz="1400" b="1" dirty="0">
                <a:latin typeface="Roboto"/>
                <a:ea typeface="Roboto"/>
                <a:cs typeface="Roboto"/>
                <a:sym typeface="Roboto"/>
              </a:rPr>
              <a:t>Plan to run statistical analyses on the variables in the data to identify their impact on user churn. </a:t>
            </a:r>
          </a:p>
        </p:txBody>
      </p:sp>
      <p:pic>
        <p:nvPicPr>
          <p:cNvPr id="6" name="Google Shape;239;p10">
            <a:extLst>
              <a:ext uri="{FF2B5EF4-FFF2-40B4-BE49-F238E27FC236}">
                <a16:creationId xmlns:a16="http://schemas.microsoft.com/office/drawing/2014/main" id="{C54840B6-B703-CBF4-A5F7-A840E5CD0F04}"/>
              </a:ext>
            </a:extLst>
          </p:cNvPr>
          <p:cNvPicPr preferRelativeResize="0"/>
          <p:nvPr/>
        </p:nvPicPr>
        <p:blipFill>
          <a:blip r:embed="rId3">
            <a:alphaModFix/>
          </a:blip>
          <a:stretch>
            <a:fillRect/>
          </a:stretch>
        </p:blipFill>
        <p:spPr>
          <a:xfrm>
            <a:off x="5549030" y="5394703"/>
            <a:ext cx="2206544" cy="1734956"/>
          </a:xfrm>
          <a:prstGeom prst="rect">
            <a:avLst/>
          </a:prstGeom>
          <a:noFill/>
          <a:ln>
            <a:noFill/>
          </a:ln>
        </p:spPr>
      </p:pic>
      <p:pic>
        <p:nvPicPr>
          <p:cNvPr id="9" name="Google Shape;237;p10">
            <a:extLst>
              <a:ext uri="{FF2B5EF4-FFF2-40B4-BE49-F238E27FC236}">
                <a16:creationId xmlns:a16="http://schemas.microsoft.com/office/drawing/2014/main" id="{1B7E92D2-44F2-F21F-2554-14C5B0D6141E}"/>
              </a:ext>
            </a:extLst>
          </p:cNvPr>
          <p:cNvPicPr preferRelativeResize="0"/>
          <p:nvPr/>
        </p:nvPicPr>
        <p:blipFill>
          <a:blip r:embed="rId4">
            <a:alphaModFix/>
          </a:blip>
          <a:stretch>
            <a:fillRect/>
          </a:stretch>
        </p:blipFill>
        <p:spPr>
          <a:xfrm>
            <a:off x="3544865" y="3319397"/>
            <a:ext cx="4210709" cy="21390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grpSp>
        <p:nvGrpSpPr>
          <p:cNvPr id="468" name="Google Shape;468;p22"/>
          <p:cNvGrpSpPr/>
          <p:nvPr/>
        </p:nvGrpSpPr>
        <p:grpSpPr>
          <a:xfrm>
            <a:off x="188700" y="665125"/>
            <a:ext cx="6976188" cy="771300"/>
            <a:chOff x="188700" y="665125"/>
            <a:chExt cx="5190000" cy="771300"/>
          </a:xfrm>
        </p:grpSpPr>
        <p:sp>
          <p:nvSpPr>
            <p:cNvPr id="469" name="Google Shape;469;p22"/>
            <p:cNvSpPr txBox="1"/>
            <p:nvPr/>
          </p:nvSpPr>
          <p:spPr>
            <a:xfrm>
              <a:off x="188700" y="665125"/>
              <a:ext cx="5190000" cy="77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a:lnSpc>
                  <a:spcPct val="95000"/>
                </a:lnSpc>
              </a:pPr>
              <a:r>
                <a:rPr lang="en-US" sz="1600" b="1" dirty="0">
                  <a:solidFill>
                    <a:srgbClr val="000000"/>
                  </a:solidFill>
                  <a:latin typeface="Google Sans SemiBold"/>
                  <a:ea typeface="Google Sans SemiBold"/>
                  <a:cs typeface="Google Sans SemiBold"/>
                  <a:sym typeface="Google Sans SemiBold"/>
                </a:rPr>
                <a:t>User Churn Project</a:t>
              </a:r>
              <a:r>
                <a:rPr lang="en-US" sz="1600" b="1" dirty="0">
                  <a:latin typeface="Google Sans SemiBold"/>
                  <a:ea typeface="Google Sans SemiBold"/>
                  <a:cs typeface="Google Sans SemiBold"/>
                  <a:sym typeface="Google Sans SemiBold"/>
                </a:rPr>
                <a:t>| Two-sample Hypothesis Test Results</a:t>
              </a:r>
              <a:endParaRPr lang="en-US" sz="1900" dirty="0">
                <a:solidFill>
                  <a:srgbClr val="000000"/>
                </a:solidFill>
                <a:latin typeface="Google Sans SemiBold"/>
                <a:ea typeface="Google Sans SemiBold"/>
                <a:cs typeface="Google Sans SemiBold"/>
                <a:sym typeface="Google Sans SemiBold"/>
              </a:endParaRPr>
            </a:p>
            <a:p>
              <a:pPr marL="0" lvl="0" indent="0" algn="l" rtl="0">
                <a:lnSpc>
                  <a:spcPct val="95000"/>
                </a:lnSpc>
                <a:spcBef>
                  <a:spcPts val="0"/>
                </a:spcBef>
                <a:spcAft>
                  <a:spcPts val="0"/>
                </a:spcAft>
                <a:buNone/>
              </a:pPr>
              <a:endParaRPr sz="1900" dirty="0">
                <a:solidFill>
                  <a:srgbClr val="000000"/>
                </a:solidFill>
                <a:latin typeface="Google Sans SemiBold"/>
                <a:ea typeface="Google Sans SemiBold"/>
                <a:cs typeface="Google Sans SemiBold"/>
                <a:sym typeface="Google Sans SemiBold"/>
              </a:endParaRPr>
            </a:p>
          </p:txBody>
        </p:sp>
        <p:sp>
          <p:nvSpPr>
            <p:cNvPr id="470" name="Google Shape;470;p22"/>
            <p:cNvSpPr txBox="1"/>
            <p:nvPr/>
          </p:nvSpPr>
          <p:spPr>
            <a:xfrm>
              <a:off x="188700" y="1036225"/>
              <a:ext cx="3516900" cy="400200"/>
            </a:xfrm>
            <a:prstGeom prst="rect">
              <a:avLst/>
            </a:prstGeom>
            <a:noFill/>
            <a:ln>
              <a:noFill/>
            </a:ln>
          </p:spPr>
          <p:txBody>
            <a:bodyPr spcFirstLastPara="1" wrap="square" lIns="91425" tIns="91425" rIns="91425" bIns="91425" anchor="t" anchorCtr="0">
              <a:noAutofit/>
            </a:bodyPr>
            <a:lstStyle/>
            <a:p>
              <a:pPr>
                <a:spcAft>
                  <a:spcPts val="1200"/>
                </a:spcAft>
              </a:pPr>
              <a:r>
                <a:rPr lang="en-US" dirty="0">
                  <a:latin typeface="Roboto"/>
                  <a:ea typeface="Roboto"/>
                  <a:cs typeface="Roboto"/>
                  <a:sym typeface="Roboto"/>
                </a:rPr>
                <a:t>Subtitle: Waze Leadership Team</a:t>
              </a:r>
              <a:endParaRPr lang="en-US" dirty="0">
                <a:solidFill>
                  <a:srgbClr val="000000"/>
                </a:solidFill>
                <a:latin typeface="Roboto"/>
                <a:ea typeface="Roboto"/>
                <a:cs typeface="Roboto"/>
                <a:sym typeface="Roboto"/>
              </a:endParaRPr>
            </a:p>
            <a:p>
              <a:pPr marL="0" lvl="0" indent="0" algn="l" rtl="0">
                <a:spcBef>
                  <a:spcPts val="0"/>
                </a:spcBef>
                <a:spcAft>
                  <a:spcPts val="1200"/>
                </a:spcAft>
                <a:buNone/>
              </a:pPr>
              <a:endParaRPr dirty="0">
                <a:solidFill>
                  <a:srgbClr val="000000"/>
                </a:solidFill>
                <a:latin typeface="Roboto"/>
                <a:ea typeface="Roboto"/>
                <a:cs typeface="Roboto"/>
                <a:sym typeface="Roboto"/>
              </a:endParaRPr>
            </a:p>
          </p:txBody>
        </p:sp>
      </p:grpSp>
      <p:sp>
        <p:nvSpPr>
          <p:cNvPr id="2" name="TextBox 1">
            <a:extLst>
              <a:ext uri="{FF2B5EF4-FFF2-40B4-BE49-F238E27FC236}">
                <a16:creationId xmlns:a16="http://schemas.microsoft.com/office/drawing/2014/main" id="{7AA36EA6-A0A2-793E-259E-7D1FC084E093}"/>
              </a:ext>
            </a:extLst>
          </p:cNvPr>
          <p:cNvSpPr txBox="1"/>
          <p:nvPr/>
        </p:nvSpPr>
        <p:spPr>
          <a:xfrm>
            <a:off x="2091847" y="1553227"/>
            <a:ext cx="5536504" cy="1139543"/>
          </a:xfrm>
          <a:prstGeom prst="rect">
            <a:avLst/>
          </a:prstGeom>
          <a:noFill/>
        </p:spPr>
        <p:txBody>
          <a:bodyPr wrap="square" rtlCol="0">
            <a:spAutoFit/>
          </a:bodyPr>
          <a:lstStyle/>
          <a:p>
            <a:pPr marL="0" lvl="0" indent="0" algn="just" rtl="0">
              <a:lnSpc>
                <a:spcPct val="115000"/>
              </a:lnSpc>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The Waze data team is currently developing a data analytics project aimed at increasing overall growth by preventing monthly user churn on the Waze app. </a:t>
            </a:r>
          </a:p>
          <a:p>
            <a:pPr marL="0" lvl="0" indent="0" algn="just" rtl="0">
              <a:lnSpc>
                <a:spcPct val="115000"/>
              </a:lnSpc>
              <a:spcBef>
                <a:spcPts val="0"/>
              </a:spcBef>
              <a:spcAft>
                <a:spcPts val="0"/>
              </a:spcAft>
              <a:buClr>
                <a:schemeClr val="dk1"/>
              </a:buClr>
              <a:buSzPts val="1100"/>
              <a:buFont typeface="Arial"/>
              <a:buNone/>
            </a:pPr>
            <a:r>
              <a:rPr lang="en-US" sz="1200" dirty="0">
                <a:solidFill>
                  <a:schemeClr val="dk1"/>
                </a:solidFill>
                <a:latin typeface="Roboto"/>
                <a:ea typeface="Roboto"/>
                <a:cs typeface="Roboto"/>
                <a:sym typeface="Roboto"/>
              </a:rPr>
              <a:t>To improve retention, Waze wants to learn more about users’ behavior. </a:t>
            </a:r>
            <a:r>
              <a:rPr lang="en-US" sz="1200" b="1" dirty="0">
                <a:solidFill>
                  <a:schemeClr val="dk1"/>
                </a:solidFill>
                <a:latin typeface="Roboto"/>
                <a:ea typeface="Roboto"/>
                <a:cs typeface="Roboto"/>
                <a:sym typeface="Roboto"/>
              </a:rPr>
              <a:t>This report offers information on the project status and results of Milestone 4, which impact the future development of the overall project.  </a:t>
            </a:r>
          </a:p>
        </p:txBody>
      </p:sp>
      <p:sp>
        <p:nvSpPr>
          <p:cNvPr id="4" name="TextBox 3">
            <a:extLst>
              <a:ext uri="{FF2B5EF4-FFF2-40B4-BE49-F238E27FC236}">
                <a16:creationId xmlns:a16="http://schemas.microsoft.com/office/drawing/2014/main" id="{4720044D-3BB5-0243-CC1E-A59B9381787F}"/>
              </a:ext>
            </a:extLst>
          </p:cNvPr>
          <p:cNvSpPr txBox="1"/>
          <p:nvPr/>
        </p:nvSpPr>
        <p:spPr>
          <a:xfrm>
            <a:off x="2091847" y="2809572"/>
            <a:ext cx="5448821" cy="1492716"/>
          </a:xfrm>
          <a:prstGeom prst="rect">
            <a:avLst/>
          </a:prstGeom>
          <a:noFill/>
        </p:spPr>
        <p:txBody>
          <a:bodyPr wrap="square" rtlCol="0">
            <a:spAutoFit/>
          </a:bodyPr>
          <a:lstStyle/>
          <a:p>
            <a:r>
              <a:rPr lang="en" sz="1300" dirty="0">
                <a:solidFill>
                  <a:srgbClr val="000000"/>
                </a:solidFill>
              </a:rPr>
              <a:t>🎯 </a:t>
            </a:r>
            <a:r>
              <a:rPr lang="en-US" sz="1300" b="1" dirty="0">
                <a:solidFill>
                  <a:srgbClr val="000000"/>
                </a:solidFill>
                <a:latin typeface="Roboto"/>
                <a:ea typeface="Roboto"/>
                <a:cs typeface="Roboto"/>
                <a:sym typeface="Roboto"/>
              </a:rPr>
              <a:t>Target Goal:</a:t>
            </a:r>
            <a:r>
              <a:rPr lang="en-US" sz="1300" dirty="0">
                <a:solidFill>
                  <a:srgbClr val="000000"/>
                </a:solidFill>
                <a:latin typeface="Roboto"/>
                <a:ea typeface="Roboto"/>
                <a:cs typeface="Roboto"/>
                <a:sym typeface="Roboto"/>
              </a:rPr>
              <a:t> Conduct a two-sample </a:t>
            </a:r>
            <a:r>
              <a:rPr lang="en-US" sz="1300" dirty="0">
                <a:latin typeface="Roboto"/>
                <a:ea typeface="Roboto"/>
                <a:cs typeface="Roboto"/>
                <a:sym typeface="Roboto"/>
              </a:rPr>
              <a:t>hypothesis test to determine whether there is a statistically significant difference between mean number of rides and device type – Android vs. iPhone.</a:t>
            </a:r>
          </a:p>
          <a:p>
            <a:endParaRPr lang="en-US" sz="1300" dirty="0">
              <a:latin typeface="Roboto"/>
              <a:ea typeface="Roboto"/>
              <a:cs typeface="Roboto"/>
              <a:sym typeface="Roboto"/>
            </a:endParaRPr>
          </a:p>
          <a:p>
            <a:pPr algn="just"/>
            <a:r>
              <a:rPr lang="en" sz="1300" dirty="0">
                <a:solidFill>
                  <a:schemeClr val="dk1"/>
                </a:solidFill>
              </a:rPr>
              <a:t>🎯 </a:t>
            </a:r>
            <a:r>
              <a:rPr lang="en-US" sz="1300" b="1" dirty="0">
                <a:solidFill>
                  <a:schemeClr val="dk1"/>
                </a:solidFill>
                <a:latin typeface="Roboto"/>
                <a:ea typeface="Roboto"/>
                <a:cs typeface="Roboto"/>
                <a:sym typeface="Roboto"/>
              </a:rPr>
              <a:t>Impact:</a:t>
            </a:r>
            <a:r>
              <a:rPr lang="en-US" sz="13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a:t>
            </a:r>
            <a:r>
              <a:rPr lang="en-US" sz="1300" dirty="0">
                <a:latin typeface="Roboto" panose="02000000000000000000" pitchFamily="2" charset="0"/>
                <a:ea typeface="Roboto" panose="02000000000000000000" pitchFamily="2" charset="0"/>
                <a:cs typeface="Roboto" panose="02000000000000000000" pitchFamily="2" charset="0"/>
              </a:rPr>
              <a:t>Statistical tests allow the Waze data team to draw conclusions about the populations from which the data was collected and provide deeper insights into their user base.</a:t>
            </a:r>
            <a:endParaRPr lang="en-US" sz="1300" dirty="0">
              <a:solidFill>
                <a:srgbClr val="000000"/>
              </a:solidFill>
              <a:latin typeface="Roboto" panose="02000000000000000000" pitchFamily="2" charset="0"/>
              <a:ea typeface="Roboto" panose="02000000000000000000" pitchFamily="2" charset="0"/>
              <a:cs typeface="Roboto" panose="02000000000000000000" pitchFamily="2" charset="0"/>
              <a:sym typeface="Roboto"/>
            </a:endParaRPr>
          </a:p>
        </p:txBody>
      </p:sp>
      <p:grpSp>
        <p:nvGrpSpPr>
          <p:cNvPr id="5" name="Google Shape;181;p7">
            <a:extLst>
              <a:ext uri="{FF2B5EF4-FFF2-40B4-BE49-F238E27FC236}">
                <a16:creationId xmlns:a16="http://schemas.microsoft.com/office/drawing/2014/main" id="{FA970163-8FA8-1043-EE05-2DF9F0F64EAA}"/>
              </a:ext>
            </a:extLst>
          </p:cNvPr>
          <p:cNvGrpSpPr/>
          <p:nvPr/>
        </p:nvGrpSpPr>
        <p:grpSpPr>
          <a:xfrm>
            <a:off x="2126727" y="4887672"/>
            <a:ext cx="2789248" cy="2570100"/>
            <a:chOff x="1562107" y="5291788"/>
            <a:chExt cx="2789248" cy="2570100"/>
          </a:xfrm>
        </p:grpSpPr>
        <p:sp>
          <p:nvSpPr>
            <p:cNvPr id="6" name="Google Shape;182;p7">
              <a:extLst>
                <a:ext uri="{FF2B5EF4-FFF2-40B4-BE49-F238E27FC236}">
                  <a16:creationId xmlns:a16="http://schemas.microsoft.com/office/drawing/2014/main" id="{056528D6-B2FE-1BC0-7334-3F29E3DDBA54}"/>
                </a:ext>
              </a:extLst>
            </p:cNvPr>
            <p:cNvSpPr/>
            <p:nvPr/>
          </p:nvSpPr>
          <p:spPr>
            <a:xfrm>
              <a:off x="1651725" y="5291788"/>
              <a:ext cx="2610000" cy="2570100"/>
            </a:xfrm>
            <a:prstGeom prst="round2DiagRect">
              <a:avLst>
                <a:gd name="adj1" fmla="val 0"/>
                <a:gd name="adj2" fmla="val 20019"/>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83;p7">
              <a:extLst>
                <a:ext uri="{FF2B5EF4-FFF2-40B4-BE49-F238E27FC236}">
                  <a16:creationId xmlns:a16="http://schemas.microsoft.com/office/drawing/2014/main" id="{7FCD3D2E-17F8-3398-E06A-709A86CB55FC}"/>
                </a:ext>
              </a:extLst>
            </p:cNvPr>
            <p:cNvGrpSpPr/>
            <p:nvPr/>
          </p:nvGrpSpPr>
          <p:grpSpPr>
            <a:xfrm>
              <a:off x="1562107" y="5336939"/>
              <a:ext cx="2789248" cy="2371061"/>
              <a:chOff x="-68743" y="5306914"/>
              <a:chExt cx="2789248" cy="2371061"/>
            </a:xfrm>
          </p:grpSpPr>
          <p:sp>
            <p:nvSpPr>
              <p:cNvPr id="8" name="Google Shape;184;p7">
                <a:extLst>
                  <a:ext uri="{FF2B5EF4-FFF2-40B4-BE49-F238E27FC236}">
                    <a16:creationId xmlns:a16="http://schemas.microsoft.com/office/drawing/2014/main" id="{DAB76DD2-EA28-B7BA-2A37-4BFFFFF1702D}"/>
                  </a:ext>
                </a:extLst>
              </p:cNvPr>
              <p:cNvSpPr txBox="1"/>
              <p:nvPr/>
            </p:nvSpPr>
            <p:spPr>
              <a:xfrm>
                <a:off x="188700" y="7031475"/>
                <a:ext cx="2241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Roboto"/>
                    <a:ea typeface="Roboto"/>
                    <a:cs typeface="Roboto"/>
                    <a:sym typeface="Roboto"/>
                  </a:rPr>
                  <a:t>Note: The mean number of drives shown here – 66 for Android and 68 for iPhone – have been rounded up. </a:t>
                </a:r>
                <a:endParaRPr sz="1200"/>
              </a:p>
            </p:txBody>
          </p:sp>
          <p:grpSp>
            <p:nvGrpSpPr>
              <p:cNvPr id="9" name="Google Shape;185;p7">
                <a:extLst>
                  <a:ext uri="{FF2B5EF4-FFF2-40B4-BE49-F238E27FC236}">
                    <a16:creationId xmlns:a16="http://schemas.microsoft.com/office/drawing/2014/main" id="{E29255B1-7CCF-67AC-5468-5D203963FAD2}"/>
                  </a:ext>
                </a:extLst>
              </p:cNvPr>
              <p:cNvGrpSpPr/>
              <p:nvPr/>
            </p:nvGrpSpPr>
            <p:grpSpPr>
              <a:xfrm>
                <a:off x="-68743" y="5306914"/>
                <a:ext cx="2789248" cy="2105569"/>
                <a:chOff x="-237316" y="5336706"/>
                <a:chExt cx="3199779" cy="2416028"/>
              </a:xfrm>
            </p:grpSpPr>
            <p:sp>
              <p:nvSpPr>
                <p:cNvPr id="10" name="Google Shape;186;p7">
                  <a:extLst>
                    <a:ext uri="{FF2B5EF4-FFF2-40B4-BE49-F238E27FC236}">
                      <a16:creationId xmlns:a16="http://schemas.microsoft.com/office/drawing/2014/main" id="{90C7E464-8C68-8FC1-2C20-146EC7D8B530}"/>
                    </a:ext>
                  </a:extLst>
                </p:cNvPr>
                <p:cNvSpPr txBox="1"/>
                <p:nvPr/>
              </p:nvSpPr>
              <p:spPr>
                <a:xfrm>
                  <a:off x="145456" y="5336706"/>
                  <a:ext cx="26967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Google Sans"/>
                      <a:ea typeface="Google Sans"/>
                      <a:cs typeface="Google Sans"/>
                      <a:sym typeface="Google Sans"/>
                    </a:rPr>
                    <a:t>Average Number of Drives</a:t>
                  </a:r>
                  <a:endParaRPr sz="1200" b="1">
                    <a:latin typeface="Google Sans"/>
                    <a:ea typeface="Google Sans"/>
                    <a:cs typeface="Google Sans"/>
                    <a:sym typeface="Google Sans"/>
                  </a:endParaRPr>
                </a:p>
              </p:txBody>
            </p:sp>
            <p:grpSp>
              <p:nvGrpSpPr>
                <p:cNvPr id="11" name="Google Shape;187;p7">
                  <a:extLst>
                    <a:ext uri="{FF2B5EF4-FFF2-40B4-BE49-F238E27FC236}">
                      <a16:creationId xmlns:a16="http://schemas.microsoft.com/office/drawing/2014/main" id="{7F7FF670-96F1-937D-146D-507377650C77}"/>
                    </a:ext>
                  </a:extLst>
                </p:cNvPr>
                <p:cNvGrpSpPr/>
                <p:nvPr/>
              </p:nvGrpSpPr>
              <p:grpSpPr>
                <a:xfrm>
                  <a:off x="-237316" y="5372311"/>
                  <a:ext cx="3199779" cy="2380423"/>
                  <a:chOff x="-237316" y="5372311"/>
                  <a:chExt cx="3199779" cy="2380423"/>
                </a:xfrm>
              </p:grpSpPr>
              <p:grpSp>
                <p:nvGrpSpPr>
                  <p:cNvPr id="13" name="Google Shape;188;p7">
                    <a:extLst>
                      <a:ext uri="{FF2B5EF4-FFF2-40B4-BE49-F238E27FC236}">
                        <a16:creationId xmlns:a16="http://schemas.microsoft.com/office/drawing/2014/main" id="{302A2BC7-BCBC-1B4F-826C-65B1ADBDED98}"/>
                      </a:ext>
                    </a:extLst>
                  </p:cNvPr>
                  <p:cNvGrpSpPr/>
                  <p:nvPr/>
                </p:nvGrpSpPr>
                <p:grpSpPr>
                  <a:xfrm rot="-193307">
                    <a:off x="-177626" y="5457125"/>
                    <a:ext cx="3080399" cy="2210795"/>
                    <a:chOff x="-259833" y="5409690"/>
                    <a:chExt cx="3080459" cy="2210838"/>
                  </a:xfrm>
                </p:grpSpPr>
                <p:grpSp>
                  <p:nvGrpSpPr>
                    <p:cNvPr id="15" name="Google Shape;189;p7">
                      <a:extLst>
                        <a:ext uri="{FF2B5EF4-FFF2-40B4-BE49-F238E27FC236}">
                          <a16:creationId xmlns:a16="http://schemas.microsoft.com/office/drawing/2014/main" id="{64E2BA6C-0551-B7D6-16A6-799522536418}"/>
                        </a:ext>
                      </a:extLst>
                    </p:cNvPr>
                    <p:cNvGrpSpPr/>
                    <p:nvPr/>
                  </p:nvGrpSpPr>
                  <p:grpSpPr>
                    <a:xfrm rot="-1203509">
                      <a:off x="-5617" y="5590931"/>
                      <a:ext cx="1361623" cy="1723205"/>
                      <a:chOff x="3012662" y="5174838"/>
                      <a:chExt cx="1361540" cy="1723101"/>
                    </a:xfrm>
                  </p:grpSpPr>
                  <p:pic>
                    <p:nvPicPr>
                      <p:cNvPr id="19" name="Google Shape;190;p7">
                        <a:extLst>
                          <a:ext uri="{FF2B5EF4-FFF2-40B4-BE49-F238E27FC236}">
                            <a16:creationId xmlns:a16="http://schemas.microsoft.com/office/drawing/2014/main" id="{39666F5A-5229-EE01-1C8A-02D3C42FC54B}"/>
                          </a:ext>
                        </a:extLst>
                      </p:cNvPr>
                      <p:cNvPicPr preferRelativeResize="0"/>
                      <p:nvPr/>
                    </p:nvPicPr>
                    <p:blipFill rotWithShape="1">
                      <a:blip r:embed="rId3">
                        <a:alphaModFix/>
                      </a:blip>
                      <a:srcRect l="28157" r="27667" b="19021"/>
                      <a:stretch/>
                    </p:blipFill>
                    <p:spPr>
                      <a:xfrm rot="1397386">
                        <a:off x="3279109" y="5276811"/>
                        <a:ext cx="828646" cy="1519155"/>
                      </a:xfrm>
                      <a:prstGeom prst="rect">
                        <a:avLst/>
                      </a:prstGeom>
                      <a:noFill/>
                      <a:ln>
                        <a:noFill/>
                      </a:ln>
                    </p:spPr>
                  </p:pic>
                  <p:pic>
                    <p:nvPicPr>
                      <p:cNvPr id="20" name="Google Shape;191;p7">
                        <a:extLst>
                          <a:ext uri="{FF2B5EF4-FFF2-40B4-BE49-F238E27FC236}">
                            <a16:creationId xmlns:a16="http://schemas.microsoft.com/office/drawing/2014/main" id="{5169AE44-2535-8AEC-A163-D78690D22C94}"/>
                          </a:ext>
                        </a:extLst>
                      </p:cNvPr>
                      <p:cNvPicPr preferRelativeResize="0"/>
                      <p:nvPr/>
                    </p:nvPicPr>
                    <p:blipFill rotWithShape="1">
                      <a:blip r:embed="rId4">
                        <a:alphaModFix/>
                      </a:blip>
                      <a:srcRect l="21603" r="21620" b="3883"/>
                      <a:stretch/>
                    </p:blipFill>
                    <p:spPr>
                      <a:xfrm rot="1397397">
                        <a:off x="3568187" y="5606230"/>
                        <a:ext cx="391605" cy="476418"/>
                      </a:xfrm>
                      <a:prstGeom prst="rect">
                        <a:avLst/>
                      </a:prstGeom>
                      <a:noFill/>
                      <a:ln>
                        <a:noFill/>
                      </a:ln>
                    </p:spPr>
                  </p:pic>
                </p:grpSp>
                <p:grpSp>
                  <p:nvGrpSpPr>
                    <p:cNvPr id="16" name="Google Shape;192;p7">
                      <a:extLst>
                        <a:ext uri="{FF2B5EF4-FFF2-40B4-BE49-F238E27FC236}">
                          <a16:creationId xmlns:a16="http://schemas.microsoft.com/office/drawing/2014/main" id="{14E3640A-673F-B344-7113-5D4B7987467D}"/>
                        </a:ext>
                      </a:extLst>
                    </p:cNvPr>
                    <p:cNvGrpSpPr/>
                    <p:nvPr/>
                  </p:nvGrpSpPr>
                  <p:grpSpPr>
                    <a:xfrm rot="1716298">
                      <a:off x="1125874" y="5714166"/>
                      <a:ext cx="1376787" cy="1679265"/>
                      <a:chOff x="3867694" y="5222439"/>
                      <a:chExt cx="1376695" cy="1679153"/>
                    </a:xfrm>
                  </p:grpSpPr>
                  <p:pic>
                    <p:nvPicPr>
                      <p:cNvPr id="17" name="Google Shape;193;p7">
                        <a:extLst>
                          <a:ext uri="{FF2B5EF4-FFF2-40B4-BE49-F238E27FC236}">
                            <a16:creationId xmlns:a16="http://schemas.microsoft.com/office/drawing/2014/main" id="{9A7024AB-341B-7198-B974-AD31AB79B2D5}"/>
                          </a:ext>
                        </a:extLst>
                      </p:cNvPr>
                      <p:cNvPicPr preferRelativeResize="0"/>
                      <p:nvPr/>
                    </p:nvPicPr>
                    <p:blipFill rotWithShape="1">
                      <a:blip r:embed="rId5">
                        <a:alphaModFix/>
                      </a:blip>
                      <a:srcRect l="25777" r="26959" b="16429"/>
                      <a:stretch/>
                    </p:blipFill>
                    <p:spPr>
                      <a:xfrm rot="-1523601">
                        <a:off x="4141722" y="5329385"/>
                        <a:ext cx="828641" cy="1465261"/>
                      </a:xfrm>
                      <a:prstGeom prst="rect">
                        <a:avLst/>
                      </a:prstGeom>
                      <a:noFill/>
                      <a:ln>
                        <a:noFill/>
                      </a:ln>
                    </p:spPr>
                  </p:pic>
                  <p:pic>
                    <p:nvPicPr>
                      <p:cNvPr id="18" name="Google Shape;194;p7">
                        <a:extLst>
                          <a:ext uri="{FF2B5EF4-FFF2-40B4-BE49-F238E27FC236}">
                            <a16:creationId xmlns:a16="http://schemas.microsoft.com/office/drawing/2014/main" id="{D4ED2E9F-0DB0-AE4D-53E7-41B6E48CF942}"/>
                          </a:ext>
                        </a:extLst>
                      </p:cNvPr>
                      <p:cNvPicPr preferRelativeResize="0"/>
                      <p:nvPr/>
                    </p:nvPicPr>
                    <p:blipFill rotWithShape="1">
                      <a:blip r:embed="rId6">
                        <a:alphaModFix/>
                      </a:blip>
                      <a:srcRect l="29012" t="13442" r="27176" b="12740"/>
                      <a:stretch/>
                    </p:blipFill>
                    <p:spPr>
                      <a:xfrm rot="-1523586">
                        <a:off x="4265524" y="5619971"/>
                        <a:ext cx="391606" cy="439814"/>
                      </a:xfrm>
                      <a:prstGeom prst="rect">
                        <a:avLst/>
                      </a:prstGeom>
                      <a:noFill/>
                      <a:ln>
                        <a:noFill/>
                      </a:ln>
                    </p:spPr>
                  </p:pic>
                </p:grpSp>
              </p:grpSp>
              <p:sp>
                <p:nvSpPr>
                  <p:cNvPr id="14" name="Google Shape;195;p7">
                    <a:extLst>
                      <a:ext uri="{FF2B5EF4-FFF2-40B4-BE49-F238E27FC236}">
                        <a16:creationId xmlns:a16="http://schemas.microsoft.com/office/drawing/2014/main" id="{5F0A690A-13E2-98B7-BD9E-740DD6FFC119}"/>
                      </a:ext>
                    </a:extLst>
                  </p:cNvPr>
                  <p:cNvSpPr txBox="1"/>
                  <p:nvPr/>
                </p:nvSpPr>
                <p:spPr>
                  <a:xfrm rot="-1514">
                    <a:off x="1566909" y="6549790"/>
                    <a:ext cx="681000" cy="423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latin typeface="Google Sans"/>
                        <a:ea typeface="Google Sans"/>
                        <a:cs typeface="Google Sans"/>
                        <a:sym typeface="Google Sans"/>
                      </a:rPr>
                      <a:t>68</a:t>
                    </a:r>
                    <a:endParaRPr sz="1200" b="1">
                      <a:latin typeface="Google Sans"/>
                      <a:ea typeface="Google Sans"/>
                      <a:cs typeface="Google Sans"/>
                      <a:sym typeface="Google Sans"/>
                    </a:endParaRPr>
                  </a:p>
                </p:txBody>
              </p:sp>
            </p:grpSp>
            <p:sp>
              <p:nvSpPr>
                <p:cNvPr id="12" name="Google Shape;196;p7">
                  <a:extLst>
                    <a:ext uri="{FF2B5EF4-FFF2-40B4-BE49-F238E27FC236}">
                      <a16:creationId xmlns:a16="http://schemas.microsoft.com/office/drawing/2014/main" id="{27344C03-D144-8F34-7CE4-DABB998CBB1F}"/>
                    </a:ext>
                  </a:extLst>
                </p:cNvPr>
                <p:cNvSpPr txBox="1"/>
                <p:nvPr/>
              </p:nvSpPr>
              <p:spPr>
                <a:xfrm>
                  <a:off x="418564" y="6549770"/>
                  <a:ext cx="650400" cy="423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latin typeface="Google Sans"/>
                      <a:ea typeface="Google Sans"/>
                      <a:cs typeface="Google Sans"/>
                      <a:sym typeface="Google Sans"/>
                    </a:rPr>
                    <a:t>66</a:t>
                  </a:r>
                  <a:endParaRPr sz="1200" b="1">
                    <a:latin typeface="Google Sans"/>
                    <a:ea typeface="Google Sans"/>
                    <a:cs typeface="Google Sans"/>
                    <a:sym typeface="Google Sans"/>
                  </a:endParaRPr>
                </a:p>
              </p:txBody>
            </p:sp>
          </p:grpSp>
        </p:grpSp>
      </p:grpSp>
      <p:sp>
        <p:nvSpPr>
          <p:cNvPr id="21" name="TextBox 20">
            <a:extLst>
              <a:ext uri="{FF2B5EF4-FFF2-40B4-BE49-F238E27FC236}">
                <a16:creationId xmlns:a16="http://schemas.microsoft.com/office/drawing/2014/main" id="{C260AEB1-3835-3AC5-A4E2-EF5C90202401}"/>
              </a:ext>
            </a:extLst>
          </p:cNvPr>
          <p:cNvSpPr txBox="1"/>
          <p:nvPr/>
        </p:nvSpPr>
        <p:spPr>
          <a:xfrm>
            <a:off x="5055147" y="4659682"/>
            <a:ext cx="2573204" cy="2772041"/>
          </a:xfrm>
          <a:prstGeom prst="rect">
            <a:avLst/>
          </a:prstGeom>
          <a:noFill/>
        </p:spPr>
        <p:txBody>
          <a:bodyPr wrap="square" rtlCol="0">
            <a:spAutoFit/>
          </a:bodyPr>
          <a:lstStyle/>
          <a:p>
            <a:pPr marL="457200" lvl="0" indent="-190500" algn="just" rtl="0">
              <a:lnSpc>
                <a:spcPct val="115000"/>
              </a:lnSpc>
              <a:spcBef>
                <a:spcPts val="0"/>
              </a:spcBef>
              <a:spcAft>
                <a:spcPts val="0"/>
              </a:spcAft>
              <a:buClr>
                <a:schemeClr val="dk1"/>
              </a:buClr>
              <a:buSzPts val="1200"/>
              <a:buChar char="●"/>
            </a:pPr>
            <a:r>
              <a:rPr lang="en-US" sz="1200" dirty="0">
                <a:solidFill>
                  <a:schemeClr val="dk1"/>
                </a:solidFill>
                <a:latin typeface="Roboto"/>
                <a:ea typeface="Roboto"/>
                <a:cs typeface="Roboto"/>
                <a:sym typeface="Roboto"/>
              </a:rPr>
              <a:t>Based on analysis, drivers who use an iPhone to access the application have a higher number of drives on average. </a:t>
            </a:r>
          </a:p>
          <a:p>
            <a:pPr marL="457200" lvl="0" indent="-190500" algn="just" rtl="0">
              <a:lnSpc>
                <a:spcPct val="115000"/>
              </a:lnSpc>
              <a:spcBef>
                <a:spcPts val="1000"/>
              </a:spcBef>
              <a:spcAft>
                <a:spcPts val="0"/>
              </a:spcAft>
              <a:buClr>
                <a:schemeClr val="dk1"/>
              </a:buClr>
              <a:buSzPts val="1200"/>
              <a:buChar char="●"/>
            </a:pPr>
            <a:r>
              <a:rPr lang="en-US" sz="1200" b="1" dirty="0">
                <a:solidFill>
                  <a:schemeClr val="dk1"/>
                </a:solidFill>
                <a:latin typeface="Roboto"/>
                <a:ea typeface="Roboto"/>
                <a:cs typeface="Roboto"/>
                <a:sym typeface="Roboto"/>
              </a:rPr>
              <a:t>The t-test results concluded there is not a statistically significant difference in mean number of rides between iPhone users and Android users.</a:t>
            </a:r>
            <a:r>
              <a:rPr lang="en-US" sz="1200" b="1" dirty="0">
                <a:solidFill>
                  <a:schemeClr val="dk1"/>
                </a:solidFill>
                <a:latin typeface="Google Sans"/>
                <a:ea typeface="Google Sans"/>
                <a:cs typeface="Google Sans"/>
                <a:sym typeface="Google Sans"/>
              </a:rPr>
              <a:t> </a:t>
            </a:r>
          </a:p>
          <a:p>
            <a:endParaRPr lang="en-US" dirty="0"/>
          </a:p>
        </p:txBody>
      </p:sp>
      <p:sp>
        <p:nvSpPr>
          <p:cNvPr id="24" name="TextBox 23">
            <a:extLst>
              <a:ext uri="{FF2B5EF4-FFF2-40B4-BE49-F238E27FC236}">
                <a16:creationId xmlns:a16="http://schemas.microsoft.com/office/drawing/2014/main" id="{C598D793-473F-17B9-437C-E8C991925333}"/>
              </a:ext>
            </a:extLst>
          </p:cNvPr>
          <p:cNvSpPr txBox="1"/>
          <p:nvPr/>
        </p:nvSpPr>
        <p:spPr>
          <a:xfrm>
            <a:off x="2216345" y="8091814"/>
            <a:ext cx="4948543" cy="1928220"/>
          </a:xfrm>
          <a:prstGeom prst="rect">
            <a:avLst/>
          </a:prstGeom>
          <a:noFill/>
        </p:spPr>
        <p:txBody>
          <a:bodyPr wrap="square" rtlCol="0">
            <a:spAutoFit/>
          </a:bodyPr>
          <a:lstStyle/>
          <a:p>
            <a:pPr marL="228600" lvl="0" indent="-190500" algn="l" rtl="0">
              <a:lnSpc>
                <a:spcPct val="115000"/>
              </a:lnSpc>
              <a:spcBef>
                <a:spcPts val="0"/>
              </a:spcBef>
              <a:spcAft>
                <a:spcPts val="0"/>
              </a:spcAft>
              <a:buSzPts val="1200"/>
              <a:buFont typeface="Roboto"/>
              <a:buChar char="➔"/>
            </a:pPr>
            <a:r>
              <a:rPr lang="en-US" sz="1200" b="1" dirty="0">
                <a:latin typeface="Roboto"/>
                <a:ea typeface="Roboto"/>
                <a:cs typeface="Roboto"/>
                <a:sym typeface="Roboto"/>
              </a:rPr>
              <a:t>After conducting this specific hypothesis test, the Waze data team recommends running additional t-tests on other variables to learn more about user behavior.</a:t>
            </a:r>
          </a:p>
          <a:p>
            <a:pPr marL="228600" lvl="0" indent="-190500" algn="l" rtl="0">
              <a:lnSpc>
                <a:spcPct val="115000"/>
              </a:lnSpc>
              <a:spcBef>
                <a:spcPts val="1000"/>
              </a:spcBef>
              <a:spcAft>
                <a:spcPts val="1700"/>
              </a:spcAft>
              <a:buSzPts val="1200"/>
              <a:buFont typeface="Roboto"/>
              <a:buChar char="➔"/>
            </a:pPr>
            <a:r>
              <a:rPr lang="en-US" sz="1200" b="1" dirty="0">
                <a:latin typeface="Roboto"/>
                <a:ea typeface="Roboto"/>
                <a:cs typeface="Roboto"/>
                <a:sym typeface="Roboto"/>
              </a:rPr>
              <a:t>Additionally, since the user experience is the same, temporary changes in marketing or user interface may be impactful providing more data to investigate user churn behavior.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pSp>
        <p:nvGrpSpPr>
          <p:cNvPr id="452" name="Google Shape;452;p20"/>
          <p:cNvGrpSpPr/>
          <p:nvPr/>
        </p:nvGrpSpPr>
        <p:grpSpPr>
          <a:xfrm>
            <a:off x="404724" y="508525"/>
            <a:ext cx="6935527" cy="771300"/>
            <a:chOff x="188700" y="665125"/>
            <a:chExt cx="5190000" cy="771300"/>
          </a:xfrm>
        </p:grpSpPr>
        <p:sp>
          <p:nvSpPr>
            <p:cNvPr id="453" name="Google Shape;453;p20"/>
            <p:cNvSpPr txBox="1"/>
            <p:nvPr/>
          </p:nvSpPr>
          <p:spPr>
            <a:xfrm>
              <a:off x="188700" y="665125"/>
              <a:ext cx="5190000" cy="77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600" b="1" dirty="0"/>
                <a:t>User Churn Project | Regression Modeling Results </a:t>
              </a:r>
              <a:endParaRPr sz="1900" dirty="0">
                <a:solidFill>
                  <a:srgbClr val="000000"/>
                </a:solidFill>
                <a:latin typeface="Google Sans SemiBold"/>
                <a:ea typeface="Google Sans SemiBold"/>
                <a:cs typeface="Google Sans SemiBold"/>
                <a:sym typeface="Google Sans SemiBold"/>
              </a:endParaRPr>
            </a:p>
          </p:txBody>
        </p:sp>
        <p:sp>
          <p:nvSpPr>
            <p:cNvPr id="454" name="Google Shape;454;p20"/>
            <p:cNvSpPr txBox="1"/>
            <p:nvPr/>
          </p:nvSpPr>
          <p:spPr>
            <a:xfrm>
              <a:off x="188700" y="1036225"/>
              <a:ext cx="35169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200"/>
                </a:spcAft>
                <a:buNone/>
              </a:pPr>
              <a:r>
                <a:rPr lang="en-US" dirty="0">
                  <a:solidFill>
                    <a:schemeClr val="dk1"/>
                  </a:solidFill>
                  <a:latin typeface="Roboto"/>
                  <a:ea typeface="Roboto"/>
                  <a:cs typeface="Roboto"/>
                  <a:sym typeface="Roboto"/>
                </a:rPr>
                <a:t>Prepared for: Waze Leadership Team</a:t>
              </a:r>
            </a:p>
          </p:txBody>
        </p:sp>
      </p:grpSp>
      <p:sp>
        <p:nvSpPr>
          <p:cNvPr id="3" name="TextBox 2">
            <a:extLst>
              <a:ext uri="{FF2B5EF4-FFF2-40B4-BE49-F238E27FC236}">
                <a16:creationId xmlns:a16="http://schemas.microsoft.com/office/drawing/2014/main" id="{7DD8A2A1-0586-C8C3-2F13-A171DB808288}"/>
              </a:ext>
            </a:extLst>
          </p:cNvPr>
          <p:cNvSpPr txBox="1"/>
          <p:nvPr/>
        </p:nvSpPr>
        <p:spPr>
          <a:xfrm>
            <a:off x="404724" y="1941534"/>
            <a:ext cx="6835320" cy="1200329"/>
          </a:xfrm>
          <a:prstGeom prst="rect">
            <a:avLst/>
          </a:prstGeom>
          <a:noFill/>
        </p:spPr>
        <p:txBody>
          <a:bodyPr wrap="square" rtlCol="0">
            <a:spAutoFit/>
          </a:bodyPr>
          <a:lstStyle/>
          <a:p>
            <a:pPr algn="just"/>
            <a:r>
              <a:rPr lang="en-US" sz="1200" dirty="0">
                <a:solidFill>
                  <a:schemeClr val="dk1"/>
                </a:solidFill>
                <a:latin typeface="Roboto"/>
                <a:ea typeface="Roboto"/>
                <a:cs typeface="Roboto"/>
                <a:sym typeface="Roboto"/>
              </a:rPr>
              <a:t>The Waze data team is working on a data analytics project with the goal of boosting overall growth by reducing monthly user churn on the Waze app. In this context, churn refers to the number of users who either uninstall the Waze app or cease using it. Binomial logistic regression models are known for their flexibility and predictive capabilities, making them useful for guiding broader business decisions. </a:t>
            </a:r>
            <a:r>
              <a:rPr lang="en-US" sz="1200" b="1" dirty="0">
                <a:solidFill>
                  <a:schemeClr val="dk1"/>
                </a:solidFill>
                <a:latin typeface="Roboto"/>
                <a:ea typeface="Roboto"/>
                <a:cs typeface="Roboto"/>
                <a:sym typeface="Roboto"/>
              </a:rPr>
              <a:t>This report outlines the findings and key insights from Milestone 5, which are critical for the future development of the project.</a:t>
            </a:r>
            <a:endParaRPr lang="en-US" b="1" dirty="0"/>
          </a:p>
        </p:txBody>
      </p:sp>
      <p:sp>
        <p:nvSpPr>
          <p:cNvPr id="4" name="TextBox 3">
            <a:extLst>
              <a:ext uri="{FF2B5EF4-FFF2-40B4-BE49-F238E27FC236}">
                <a16:creationId xmlns:a16="http://schemas.microsoft.com/office/drawing/2014/main" id="{74DD6DA0-632F-E744-B07A-D734AEED3424}"/>
              </a:ext>
            </a:extLst>
          </p:cNvPr>
          <p:cNvSpPr txBox="1"/>
          <p:nvPr/>
        </p:nvSpPr>
        <p:spPr>
          <a:xfrm>
            <a:off x="404724" y="3670126"/>
            <a:ext cx="3095719" cy="523220"/>
          </a:xfrm>
          <a:prstGeom prst="rect">
            <a:avLst/>
          </a:prstGeom>
          <a:noFill/>
        </p:spPr>
        <p:txBody>
          <a:bodyPr wrap="none" rtlCol="0">
            <a:spAutoFit/>
          </a:bodyPr>
          <a:lstStyle/>
          <a:p>
            <a:r>
              <a:rPr lang="en-US" sz="1400" b="1" dirty="0">
                <a:latin typeface="Roboto"/>
                <a:ea typeface="Roboto"/>
                <a:cs typeface="Roboto"/>
                <a:sym typeface="Roboto"/>
              </a:rPr>
              <a:t>Milestone 5 - Regression Modeling  </a:t>
            </a:r>
          </a:p>
          <a:p>
            <a:endParaRPr lang="en-US" dirty="0"/>
          </a:p>
        </p:txBody>
      </p:sp>
      <p:sp>
        <p:nvSpPr>
          <p:cNvPr id="5" name="TextBox 4">
            <a:extLst>
              <a:ext uri="{FF2B5EF4-FFF2-40B4-BE49-F238E27FC236}">
                <a16:creationId xmlns:a16="http://schemas.microsoft.com/office/drawing/2014/main" id="{29299A89-C66E-A001-EDB8-258E13223161}"/>
              </a:ext>
            </a:extLst>
          </p:cNvPr>
          <p:cNvSpPr txBox="1"/>
          <p:nvPr/>
        </p:nvSpPr>
        <p:spPr>
          <a:xfrm>
            <a:off x="404724" y="3920647"/>
            <a:ext cx="3481476" cy="2705869"/>
          </a:xfrm>
          <a:prstGeom prst="rect">
            <a:avLst/>
          </a:prstGeom>
          <a:noFill/>
        </p:spPr>
        <p:txBody>
          <a:bodyPr wrap="square" rtlCol="0">
            <a:spAutoFit/>
          </a:bodyPr>
          <a:lstStyle/>
          <a:p>
            <a:pPr marL="257175" lvl="0" indent="-314325" algn="l" rtl="0">
              <a:lnSpc>
                <a:spcPct val="100000"/>
              </a:lnSpc>
              <a:spcBef>
                <a:spcPts val="0"/>
              </a:spcBef>
              <a:spcAft>
                <a:spcPts val="0"/>
              </a:spcAft>
              <a:buNone/>
            </a:pPr>
            <a:r>
              <a:rPr lang="en" sz="1100" dirty="0">
                <a:solidFill>
                  <a:schemeClr val="dk1"/>
                </a:solidFill>
              </a:rPr>
              <a:t>🎯 </a:t>
            </a:r>
            <a:r>
              <a:rPr lang="en-US" sz="1100" b="1" dirty="0">
                <a:solidFill>
                  <a:schemeClr val="dk1"/>
                </a:solidFill>
                <a:latin typeface="Roboto"/>
                <a:ea typeface="Roboto"/>
                <a:cs typeface="Roboto"/>
                <a:sym typeface="Roboto"/>
              </a:rPr>
              <a:t>Target Goal:</a:t>
            </a:r>
            <a:r>
              <a:rPr lang="en-US" sz="1100" dirty="0">
                <a:solidFill>
                  <a:schemeClr val="dk1"/>
                </a:solidFill>
                <a:latin typeface="Roboto"/>
                <a:ea typeface="Roboto"/>
                <a:cs typeface="Roboto"/>
                <a:sym typeface="Roboto"/>
              </a:rPr>
              <a:t> Apply user data to construct and analyze a binomial logistic regression model.</a:t>
            </a:r>
          </a:p>
          <a:p>
            <a:pPr marL="257175" lvl="0" indent="-314325" algn="l" rtl="0">
              <a:lnSpc>
                <a:spcPct val="100000"/>
              </a:lnSpc>
              <a:spcBef>
                <a:spcPts val="700"/>
              </a:spcBef>
              <a:spcAft>
                <a:spcPts val="0"/>
              </a:spcAft>
              <a:buNone/>
            </a:pPr>
            <a:r>
              <a:rPr lang="en" sz="1100" dirty="0">
                <a:solidFill>
                  <a:schemeClr val="dk1"/>
                </a:solidFill>
              </a:rPr>
              <a:t>🎯 </a:t>
            </a:r>
            <a:r>
              <a:rPr lang="en-US" sz="1100" b="1" dirty="0">
                <a:solidFill>
                  <a:schemeClr val="dk1"/>
                </a:solidFill>
                <a:latin typeface="Roboto"/>
                <a:ea typeface="Roboto"/>
                <a:cs typeface="Roboto"/>
                <a:sym typeface="Roboto"/>
              </a:rPr>
              <a:t>Methods:</a:t>
            </a:r>
            <a:r>
              <a:rPr lang="en-US" sz="1100" dirty="0">
                <a:solidFill>
                  <a:schemeClr val="dk1"/>
                </a:solidFill>
                <a:latin typeface="Roboto"/>
                <a:ea typeface="Roboto"/>
                <a:cs typeface="Roboto"/>
                <a:sym typeface="Roboto"/>
              </a:rPr>
              <a:t> </a:t>
            </a:r>
          </a:p>
          <a:p>
            <a:pPr marL="457200" lvl="0" indent="-184150" algn="l" rtl="0">
              <a:lnSpc>
                <a:spcPct val="100000"/>
              </a:lnSpc>
              <a:spcBef>
                <a:spcPts val="500"/>
              </a:spcBef>
              <a:spcAft>
                <a:spcPts val="0"/>
              </a:spcAft>
              <a:buClr>
                <a:schemeClr val="dk1"/>
              </a:buClr>
              <a:buSzPts val="1100"/>
              <a:buFont typeface="Roboto"/>
              <a:buChar char="●"/>
            </a:pPr>
            <a:r>
              <a:rPr lang="en-US" sz="1100" dirty="0">
                <a:solidFill>
                  <a:schemeClr val="dk1"/>
                </a:solidFill>
                <a:latin typeface="Roboto"/>
                <a:ea typeface="Roboto"/>
                <a:cs typeface="Roboto"/>
                <a:sym typeface="Roboto"/>
              </a:rPr>
              <a:t>Created features of interest to the stakeholders and business scenario</a:t>
            </a:r>
          </a:p>
          <a:p>
            <a:pPr marL="457200" lvl="0" indent="-184150" algn="l" rtl="0">
              <a:lnSpc>
                <a:spcPct val="100000"/>
              </a:lnSpc>
              <a:spcBef>
                <a:spcPts val="0"/>
              </a:spcBef>
              <a:spcAft>
                <a:spcPts val="0"/>
              </a:spcAft>
              <a:buClr>
                <a:schemeClr val="dk1"/>
              </a:buClr>
              <a:buSzPts val="1100"/>
              <a:buFont typeface="Roboto"/>
              <a:buChar char="●"/>
            </a:pPr>
            <a:r>
              <a:rPr lang="en-US" sz="1100" dirty="0">
                <a:solidFill>
                  <a:schemeClr val="dk1"/>
                </a:solidFill>
                <a:latin typeface="Roboto"/>
                <a:ea typeface="Roboto"/>
                <a:cs typeface="Roboto"/>
                <a:sym typeface="Roboto"/>
              </a:rPr>
              <a:t>Assessed features for multicollinearity</a:t>
            </a:r>
          </a:p>
          <a:p>
            <a:pPr marL="457200" lvl="0" indent="-184150" algn="l" rtl="0">
              <a:lnSpc>
                <a:spcPct val="100000"/>
              </a:lnSpc>
              <a:spcBef>
                <a:spcPts val="0"/>
              </a:spcBef>
              <a:spcAft>
                <a:spcPts val="0"/>
              </a:spcAft>
              <a:buClr>
                <a:schemeClr val="dk1"/>
              </a:buClr>
              <a:buSzPts val="1100"/>
              <a:buFont typeface="Roboto"/>
              <a:buChar char="●"/>
            </a:pPr>
            <a:r>
              <a:rPr lang="en-US" sz="1100" dirty="0">
                <a:solidFill>
                  <a:schemeClr val="dk1"/>
                </a:solidFill>
                <a:latin typeface="Roboto"/>
                <a:ea typeface="Roboto"/>
                <a:cs typeface="Roboto"/>
                <a:sym typeface="Roboto"/>
              </a:rPr>
              <a:t>Built the regression model</a:t>
            </a:r>
          </a:p>
          <a:p>
            <a:pPr marL="457200" lvl="0" indent="-184150" algn="l" rtl="0">
              <a:lnSpc>
                <a:spcPct val="100000"/>
              </a:lnSpc>
              <a:spcBef>
                <a:spcPts val="0"/>
              </a:spcBef>
              <a:spcAft>
                <a:spcPts val="0"/>
              </a:spcAft>
              <a:buClr>
                <a:schemeClr val="dk1"/>
              </a:buClr>
              <a:buSzPts val="1100"/>
              <a:buFont typeface="Roboto"/>
              <a:buChar char="●"/>
            </a:pPr>
            <a:r>
              <a:rPr lang="en-US" sz="1100" dirty="0">
                <a:solidFill>
                  <a:schemeClr val="dk1"/>
                </a:solidFill>
                <a:latin typeface="Roboto"/>
                <a:ea typeface="Roboto"/>
                <a:cs typeface="Roboto"/>
                <a:sym typeface="Roboto"/>
              </a:rPr>
              <a:t>Evaluated model performance </a:t>
            </a:r>
          </a:p>
          <a:p>
            <a:pPr marL="257175" lvl="0" indent="-314325" algn="l" rtl="0">
              <a:lnSpc>
                <a:spcPct val="100000"/>
              </a:lnSpc>
              <a:spcBef>
                <a:spcPts val="700"/>
              </a:spcBef>
              <a:spcAft>
                <a:spcPts val="500"/>
              </a:spcAft>
              <a:buNone/>
            </a:pPr>
            <a:r>
              <a:rPr lang="en" sz="1100" dirty="0">
                <a:solidFill>
                  <a:schemeClr val="dk1"/>
                </a:solidFill>
              </a:rPr>
              <a:t>🎯 </a:t>
            </a:r>
            <a:r>
              <a:rPr lang="en-US" sz="1100" b="1" dirty="0">
                <a:solidFill>
                  <a:schemeClr val="dk1"/>
                </a:solidFill>
                <a:latin typeface="Roboto"/>
                <a:ea typeface="Roboto"/>
                <a:cs typeface="Roboto"/>
                <a:sym typeface="Roboto"/>
              </a:rPr>
              <a:t>Impact:</a:t>
            </a:r>
            <a:r>
              <a:rPr lang="en-US" sz="1100" dirty="0">
                <a:solidFill>
                  <a:schemeClr val="dk1"/>
                </a:solidFill>
                <a:latin typeface="Roboto"/>
                <a:ea typeface="Roboto"/>
                <a:cs typeface="Roboto"/>
                <a:sym typeface="Roboto"/>
              </a:rPr>
              <a:t> </a:t>
            </a:r>
            <a:r>
              <a:rPr lang="en-US" sz="1100" dirty="0">
                <a:latin typeface="Roboto" panose="02000000000000000000" pitchFamily="2" charset="0"/>
                <a:ea typeface="Roboto" panose="02000000000000000000" pitchFamily="2" charset="0"/>
                <a:cs typeface="Roboto" panose="02000000000000000000" pitchFamily="2" charset="0"/>
              </a:rPr>
              <a:t>With sufficient data, binomial logistic regression models can uncover significant relationships between variables and predict binary outcomes. These insights can guide decisions in areas like marketing and product development.</a:t>
            </a:r>
            <a:endParaRPr lang="en-US" sz="110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sp>
        <p:nvSpPr>
          <p:cNvPr id="7" name="TextBox 6">
            <a:extLst>
              <a:ext uri="{FF2B5EF4-FFF2-40B4-BE49-F238E27FC236}">
                <a16:creationId xmlns:a16="http://schemas.microsoft.com/office/drawing/2014/main" id="{60BD6F99-241C-C1F2-DC82-7E9624D4B911}"/>
              </a:ext>
            </a:extLst>
          </p:cNvPr>
          <p:cNvSpPr txBox="1"/>
          <p:nvPr/>
        </p:nvSpPr>
        <p:spPr>
          <a:xfrm>
            <a:off x="404724" y="7140103"/>
            <a:ext cx="3291514" cy="2805896"/>
          </a:xfrm>
          <a:prstGeom prst="rect">
            <a:avLst/>
          </a:prstGeom>
          <a:noFill/>
        </p:spPr>
        <p:txBody>
          <a:bodyPr wrap="square" rtlCol="0">
            <a:spAutoFit/>
          </a:bodyPr>
          <a:lstStyle/>
          <a:p>
            <a:pPr marL="285750" lvl="0" indent="-184150" algn="l" rtl="0">
              <a:spcBef>
                <a:spcPts val="0"/>
              </a:spcBef>
              <a:spcAft>
                <a:spcPts val="0"/>
              </a:spcAft>
              <a:buClr>
                <a:schemeClr val="dk1"/>
              </a:buClr>
              <a:buSzPts val="1100"/>
              <a:buFont typeface="Roboto"/>
              <a:buChar char="➔"/>
            </a:pPr>
            <a:r>
              <a:rPr lang="en-US" sz="1200" b="1" dirty="0">
                <a:solidFill>
                  <a:schemeClr val="dk1"/>
                </a:solidFill>
                <a:latin typeface="Roboto"/>
                <a:ea typeface="Roboto"/>
                <a:cs typeface="Roboto"/>
                <a:sym typeface="Roboto"/>
              </a:rPr>
              <a:t>Due to the model results, one suggestion would be using the key insights from this project milestone to guide further exploration. </a:t>
            </a:r>
            <a:endParaRPr lang="en-US" sz="1200" dirty="0">
              <a:solidFill>
                <a:schemeClr val="dk1"/>
              </a:solidFill>
              <a:latin typeface="Roboto"/>
              <a:ea typeface="Roboto"/>
              <a:cs typeface="Roboto"/>
              <a:sym typeface="Roboto"/>
            </a:endParaRPr>
          </a:p>
          <a:p>
            <a:pPr marL="285750" lvl="0" indent="-184150" algn="l" rtl="0">
              <a:spcBef>
                <a:spcPts val="1000"/>
              </a:spcBef>
              <a:spcAft>
                <a:spcPts val="1000"/>
              </a:spcAft>
              <a:buClr>
                <a:schemeClr val="dk1"/>
              </a:buClr>
              <a:buSzPts val="1100"/>
              <a:buFont typeface="Roboto"/>
              <a:buChar char="➔"/>
            </a:pPr>
            <a:r>
              <a:rPr lang="en-US" sz="1200" b="1" dirty="0">
                <a:latin typeface="Roboto" panose="02000000000000000000" pitchFamily="2" charset="0"/>
                <a:ea typeface="Roboto" panose="02000000000000000000" pitchFamily="2" charset="0"/>
                <a:cs typeface="Roboto" panose="02000000000000000000" pitchFamily="2" charset="0"/>
              </a:rPr>
              <a:t>This model should not be relied upon for making significant business decisions. However, it does provide valuable insights by highlighting the need for additional data (features) that correlate with user churn, as well as the potential necessity of better defining the user profile that Waze should target to achieve growth by reducing monthly churn on the app.</a:t>
            </a:r>
            <a:endParaRPr lang="en-US" sz="1200" b="1" dirty="0">
              <a:latin typeface="Roboto" panose="02000000000000000000" pitchFamily="2" charset="0"/>
              <a:ea typeface="Roboto" panose="02000000000000000000" pitchFamily="2" charset="0"/>
              <a:cs typeface="Roboto" panose="02000000000000000000" pitchFamily="2" charset="0"/>
              <a:sym typeface="Roboto"/>
            </a:endParaRPr>
          </a:p>
        </p:txBody>
      </p:sp>
      <p:pic>
        <p:nvPicPr>
          <p:cNvPr id="8" name="Google Shape;312;p15">
            <a:extLst>
              <a:ext uri="{FF2B5EF4-FFF2-40B4-BE49-F238E27FC236}">
                <a16:creationId xmlns:a16="http://schemas.microsoft.com/office/drawing/2014/main" id="{F82266DC-A0B5-D5A5-54C7-2E2FD7B63EB5}"/>
              </a:ext>
            </a:extLst>
          </p:cNvPr>
          <p:cNvPicPr preferRelativeResize="0"/>
          <p:nvPr/>
        </p:nvPicPr>
        <p:blipFill>
          <a:blip r:embed="rId3">
            <a:alphaModFix/>
          </a:blip>
          <a:stretch>
            <a:fillRect/>
          </a:stretch>
        </p:blipFill>
        <p:spPr>
          <a:xfrm>
            <a:off x="3975955" y="3670126"/>
            <a:ext cx="3095718" cy="2165453"/>
          </a:xfrm>
          <a:prstGeom prst="rect">
            <a:avLst/>
          </a:prstGeom>
          <a:noFill/>
          <a:ln>
            <a:noFill/>
          </a:ln>
        </p:spPr>
      </p:pic>
      <p:sp>
        <p:nvSpPr>
          <p:cNvPr id="9" name="TextBox 8">
            <a:extLst>
              <a:ext uri="{FF2B5EF4-FFF2-40B4-BE49-F238E27FC236}">
                <a16:creationId xmlns:a16="http://schemas.microsoft.com/office/drawing/2014/main" id="{8EFA30B0-4D93-A585-EAD2-926952199538}"/>
              </a:ext>
            </a:extLst>
          </p:cNvPr>
          <p:cNvSpPr txBox="1"/>
          <p:nvPr/>
        </p:nvSpPr>
        <p:spPr>
          <a:xfrm>
            <a:off x="4496843" y="5835579"/>
            <a:ext cx="2141951" cy="276999"/>
          </a:xfrm>
          <a:prstGeom prst="rect">
            <a:avLst/>
          </a:prstGeom>
          <a:noFill/>
        </p:spPr>
        <p:txBody>
          <a:bodyPr wrap="square" rtlCol="0">
            <a:spAutoFit/>
          </a:bodyPr>
          <a:lstStyle/>
          <a:p>
            <a:r>
              <a:rPr lang="en-US" sz="1200" b="1" dirty="0">
                <a:latin typeface="Roboto" panose="02000000000000000000" pitchFamily="2" charset="0"/>
                <a:ea typeface="Roboto" panose="02000000000000000000" pitchFamily="2" charset="0"/>
                <a:cs typeface="Roboto" panose="02000000000000000000" pitchFamily="2" charset="0"/>
              </a:rPr>
              <a:t>Note</a:t>
            </a:r>
            <a:r>
              <a:rPr lang="en-US" sz="1200" dirty="0">
                <a:latin typeface="Roboto" panose="02000000000000000000" pitchFamily="2" charset="0"/>
                <a:ea typeface="Roboto" panose="02000000000000000000" pitchFamily="2" charset="0"/>
                <a:cs typeface="Roboto" panose="02000000000000000000" pitchFamily="2" charset="0"/>
              </a:rPr>
              <a:t>: 1-churned; 0-retained</a:t>
            </a:r>
          </a:p>
        </p:txBody>
      </p:sp>
      <p:sp>
        <p:nvSpPr>
          <p:cNvPr id="10" name="TextBox 9">
            <a:extLst>
              <a:ext uri="{FF2B5EF4-FFF2-40B4-BE49-F238E27FC236}">
                <a16:creationId xmlns:a16="http://schemas.microsoft.com/office/drawing/2014/main" id="{606F2218-A2B3-C27B-E7E0-BEC9E2B8005D}"/>
              </a:ext>
            </a:extLst>
          </p:cNvPr>
          <p:cNvSpPr txBox="1"/>
          <p:nvPr/>
        </p:nvSpPr>
        <p:spPr>
          <a:xfrm>
            <a:off x="3886200" y="5987442"/>
            <a:ext cx="3454051" cy="4975721"/>
          </a:xfrm>
          <a:prstGeom prst="rect">
            <a:avLst/>
          </a:prstGeom>
          <a:noFill/>
        </p:spPr>
        <p:txBody>
          <a:bodyPr wrap="square" rtlCol="0">
            <a:spAutoFit/>
          </a:bodyPr>
          <a:lstStyle/>
          <a:p>
            <a:pPr marL="171450" indent="-171450">
              <a:buFont typeface="Wingdings" pitchFamily="2" charset="2"/>
              <a:buChar char="ü"/>
            </a:pPr>
            <a:r>
              <a:rPr lang="en-US" sz="1200" dirty="0">
                <a:latin typeface="Roboto" panose="02000000000000000000" pitchFamily="2" charset="0"/>
                <a:ea typeface="Roboto" panose="02000000000000000000" pitchFamily="2" charset="0"/>
                <a:cs typeface="Roboto" panose="02000000000000000000" pitchFamily="2" charset="0"/>
              </a:rPr>
              <a:t>The effectiveness of a binomial logistic regression model is judged by its accuracy, precision, and recall scores; recall is particularly critical in this model because it indicates the proportion of churned users correctly identified.</a:t>
            </a:r>
          </a:p>
          <a:p>
            <a:pPr marL="171450" indent="-171450">
              <a:buFont typeface="Wingdings" pitchFamily="2" charset="2"/>
              <a:buChar char="ü"/>
            </a:pPr>
            <a:r>
              <a:rPr lang="en-US" sz="1200" b="1" dirty="0">
                <a:latin typeface="Roboto" panose="02000000000000000000" pitchFamily="2" charset="0"/>
                <a:ea typeface="Roboto" panose="02000000000000000000" pitchFamily="2" charset="0"/>
                <a:cs typeface="Roboto" panose="02000000000000000000" pitchFamily="2" charset="0"/>
              </a:rPr>
              <a:t>The model has mediocre precision, correctly identifying 53% of its positive predictions, but it suffers from very low recall, detecting only 9% of churned users. </a:t>
            </a:r>
            <a:r>
              <a:rPr lang="en-US" sz="1200" dirty="0">
                <a:latin typeface="Roboto" panose="02000000000000000000" pitchFamily="2" charset="0"/>
                <a:ea typeface="Roboto" panose="02000000000000000000" pitchFamily="2" charset="0"/>
                <a:cs typeface="Roboto" panose="02000000000000000000" pitchFamily="2" charset="0"/>
              </a:rPr>
              <a:t>This indicates that the model frequently makes false negative predictions, missing many users who will churn.</a:t>
            </a:r>
          </a:p>
          <a:p>
            <a:pPr marL="171450" indent="-171450">
              <a:buFont typeface="Wingdings" pitchFamily="2" charset="2"/>
              <a:buChar char="ü"/>
            </a:pPr>
            <a:r>
              <a:rPr lang="en" sz="1200" b="1" dirty="0">
                <a:latin typeface="Roboto"/>
                <a:ea typeface="Roboto"/>
                <a:cs typeface="Roboto"/>
                <a:sym typeface="Roboto"/>
              </a:rPr>
              <a:t>Activity_days was by far the most important feature in the model.</a:t>
            </a:r>
            <a:r>
              <a:rPr lang="en" sz="1200" dirty="0">
                <a:latin typeface="Roboto"/>
                <a:ea typeface="Roboto"/>
                <a:cs typeface="Roboto"/>
                <a:sym typeface="Roboto"/>
              </a:rPr>
              <a:t> It had a negative </a:t>
            </a:r>
            <a:r>
              <a:rPr lang="en-US" sz="1200" dirty="0">
                <a:latin typeface="Roboto"/>
                <a:ea typeface="Roboto"/>
                <a:cs typeface="Roboto"/>
                <a:sym typeface="Roboto"/>
              </a:rPr>
              <a:t>correlation with user churn. </a:t>
            </a:r>
          </a:p>
          <a:p>
            <a:pPr marL="171450" indent="-171450" algn="just">
              <a:buFont typeface="Wingdings" pitchFamily="2" charset="2"/>
              <a:buChar char="ü"/>
            </a:pPr>
            <a:r>
              <a:rPr lang="en-US" sz="1200" dirty="0">
                <a:latin typeface="Roboto" panose="02000000000000000000" pitchFamily="2" charset="0"/>
                <a:ea typeface="Roboto" panose="02000000000000000000" pitchFamily="2" charset="0"/>
                <a:cs typeface="Roboto" panose="02000000000000000000" pitchFamily="2" charset="0"/>
              </a:rPr>
              <a:t>In earlier (EDA), it was observed that the churn rate increased with </a:t>
            </a:r>
            <a:r>
              <a:rPr lang="en-US" sz="1200" b="1" dirty="0">
                <a:latin typeface="Roboto" panose="02000000000000000000" pitchFamily="2" charset="0"/>
                <a:ea typeface="Roboto" panose="02000000000000000000" pitchFamily="2" charset="0"/>
                <a:cs typeface="Roboto" panose="02000000000000000000" pitchFamily="2" charset="0"/>
              </a:rPr>
              <a:t>higher values in km_per_driving_day. </a:t>
            </a:r>
            <a:r>
              <a:rPr lang="en-US" sz="1200" dirty="0">
                <a:latin typeface="Roboto" panose="02000000000000000000" pitchFamily="2" charset="0"/>
                <a:ea typeface="Roboto" panose="02000000000000000000" pitchFamily="2" charset="0"/>
                <a:cs typeface="Roboto" panose="02000000000000000000" pitchFamily="2" charset="0"/>
              </a:rPr>
              <a:t>However, in the model, the distance driven per day turned out to be the </a:t>
            </a:r>
            <a:r>
              <a:rPr lang="en-US" sz="1200" b="1" dirty="0">
                <a:latin typeface="Roboto" panose="02000000000000000000" pitchFamily="2" charset="0"/>
                <a:ea typeface="Roboto" panose="02000000000000000000" pitchFamily="2" charset="0"/>
                <a:cs typeface="Roboto" panose="02000000000000000000" pitchFamily="2" charset="0"/>
              </a:rPr>
              <a:t>second least important variable</a:t>
            </a:r>
            <a:r>
              <a:rPr lang="en-US" sz="1600" b="1" dirty="0"/>
              <a:t>.</a:t>
            </a:r>
            <a:endParaRPr lang="en-US" sz="1200" b="1" dirty="0">
              <a:latin typeface="Roboto" panose="02000000000000000000" pitchFamily="2" charset="0"/>
              <a:ea typeface="Roboto" panose="02000000000000000000" pitchFamily="2" charset="0"/>
              <a:cs typeface="Roboto" panose="02000000000000000000" pitchFamily="2" charset="0"/>
            </a:endParaRPr>
          </a:p>
          <a:p>
            <a:pPr marL="171450" indent="-171450">
              <a:buFont typeface="Wingdings" pitchFamily="2" charset="2"/>
              <a:buChar char="ü"/>
            </a:pPr>
            <a:endParaRPr lang="en-US"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Wingdings" pitchFamily="2" charset="2"/>
              <a:buChar char="ü"/>
            </a:pPr>
            <a:endParaRPr lang="en-US" sz="1200" dirty="0">
              <a:latin typeface="Roboto" panose="02000000000000000000" pitchFamily="2" charset="0"/>
              <a:ea typeface="Roboto" panose="02000000000000000000" pitchFamily="2" charset="0"/>
              <a:cs typeface="Roboto" panose="02000000000000000000" pitchFamily="2" charset="0"/>
            </a:endParaRPr>
          </a:p>
          <a:p>
            <a:pPr lvl="0" algn="l" rtl="0">
              <a:lnSpc>
                <a:spcPct val="100000"/>
              </a:lnSpc>
              <a:spcBef>
                <a:spcPts val="800"/>
              </a:spcBef>
              <a:spcAft>
                <a:spcPts val="0"/>
              </a:spcAft>
              <a:buClr>
                <a:schemeClr val="dk1"/>
              </a:buClr>
              <a:buSzPts val="1100"/>
            </a:pPr>
            <a:endParaRPr lang="en" sz="1200" dirty="0">
              <a:latin typeface="Roboto"/>
              <a:ea typeface="Roboto"/>
              <a:cs typeface="Roboto"/>
              <a:sym typeface="Roboto"/>
            </a:endParaRPr>
          </a:p>
          <a:p>
            <a:pPr marL="142875" lvl="0" indent="-184150" algn="l" rtl="0">
              <a:lnSpc>
                <a:spcPct val="100000"/>
              </a:lnSpc>
              <a:spcBef>
                <a:spcPts val="800"/>
              </a:spcBef>
              <a:spcAft>
                <a:spcPts val="0"/>
              </a:spcAft>
              <a:buClr>
                <a:schemeClr val="dk1"/>
              </a:buClr>
              <a:buSzPts val="1100"/>
              <a:buFont typeface="Roboto"/>
              <a:buChar char="●"/>
            </a:pPr>
            <a:endParaRPr lang="en-US" sz="1200" dirty="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p:nvPr/>
        </p:nvSpPr>
        <p:spPr>
          <a:xfrm>
            <a:off x="343700" y="588225"/>
            <a:ext cx="7290900" cy="386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600" b="1">
                <a:solidFill>
                  <a:srgbClr val="000000"/>
                </a:solidFill>
                <a:latin typeface="Google Sans SemiBold"/>
                <a:ea typeface="Google Sans SemiBold"/>
                <a:cs typeface="Google Sans SemiBold"/>
                <a:sym typeface="Google Sans SemiBold"/>
              </a:rPr>
              <a:t>User Churn Project | </a:t>
            </a:r>
            <a:r>
              <a:rPr lang="en" sz="1600" b="1">
                <a:latin typeface="Google Sans SemiBold"/>
                <a:ea typeface="Google Sans SemiBold"/>
                <a:cs typeface="Google Sans SemiBold"/>
                <a:sym typeface="Google Sans SemiBold"/>
              </a:rPr>
              <a:t>ML Model Results </a:t>
            </a:r>
            <a:r>
              <a:rPr lang="en" sz="1600" b="1">
                <a:solidFill>
                  <a:srgbClr val="000000"/>
                </a:solidFill>
                <a:latin typeface="Google Sans SemiBold"/>
                <a:ea typeface="Google Sans SemiBold"/>
                <a:cs typeface="Google Sans SemiBold"/>
                <a:sym typeface="Google Sans SemiBold"/>
              </a:rPr>
              <a:t> </a:t>
            </a:r>
            <a:endParaRPr sz="2100">
              <a:solidFill>
                <a:srgbClr val="000000"/>
              </a:solidFill>
              <a:latin typeface="Google Sans SemiBold"/>
              <a:ea typeface="Google Sans SemiBold"/>
              <a:cs typeface="Google Sans SemiBold"/>
              <a:sym typeface="Google Sans SemiBold"/>
            </a:endParaRPr>
          </a:p>
        </p:txBody>
      </p:sp>
      <p:sp>
        <p:nvSpPr>
          <p:cNvPr id="150" name="Google Shape;150;p8"/>
          <p:cNvSpPr txBox="1"/>
          <p:nvPr/>
        </p:nvSpPr>
        <p:spPr>
          <a:xfrm>
            <a:off x="343700" y="913500"/>
            <a:ext cx="375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200"/>
              </a:spcAft>
              <a:buNone/>
            </a:pPr>
            <a:r>
              <a:rPr lang="en">
                <a:solidFill>
                  <a:srgbClr val="000000"/>
                </a:solidFill>
                <a:latin typeface="Roboto"/>
                <a:ea typeface="Roboto"/>
                <a:cs typeface="Roboto"/>
                <a:sym typeface="Roboto"/>
              </a:rPr>
              <a:t>Prepared for: Waze Leadership Team</a:t>
            </a:r>
            <a:endParaRPr>
              <a:solidFill>
                <a:srgbClr val="000000"/>
              </a:solidFill>
              <a:latin typeface="Roboto"/>
              <a:ea typeface="Roboto"/>
              <a:cs typeface="Roboto"/>
              <a:sym typeface="Roboto"/>
            </a:endParaRPr>
          </a:p>
        </p:txBody>
      </p:sp>
      <p:pic>
        <p:nvPicPr>
          <p:cNvPr id="151" name="Google Shape;151;p8"/>
          <p:cNvPicPr preferRelativeResize="0"/>
          <p:nvPr/>
        </p:nvPicPr>
        <p:blipFill>
          <a:blip r:embed="rId3">
            <a:alphaModFix/>
          </a:blip>
          <a:stretch>
            <a:fillRect/>
          </a:stretch>
        </p:blipFill>
        <p:spPr>
          <a:xfrm>
            <a:off x="5687569" y="101625"/>
            <a:ext cx="1947034" cy="562800"/>
          </a:xfrm>
          <a:prstGeom prst="rect">
            <a:avLst/>
          </a:prstGeom>
          <a:noFill/>
          <a:ln>
            <a:noFill/>
          </a:ln>
        </p:spPr>
      </p:pic>
      <p:sp>
        <p:nvSpPr>
          <p:cNvPr id="152" name="Google Shape;152;p8"/>
          <p:cNvSpPr txBox="1"/>
          <p:nvPr/>
        </p:nvSpPr>
        <p:spPr>
          <a:xfrm>
            <a:off x="500400" y="1863125"/>
            <a:ext cx="2597400" cy="3080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rgbClr val="000000"/>
              </a:buClr>
              <a:buSzPts val="1100"/>
              <a:buFont typeface="Arial"/>
              <a:buNone/>
            </a:pPr>
            <a:r>
              <a:rPr lang="en" sz="1100">
                <a:solidFill>
                  <a:srgbClr val="000000"/>
                </a:solidFill>
                <a:latin typeface="Roboto"/>
                <a:ea typeface="Roboto"/>
                <a:cs typeface="Roboto"/>
                <a:sym typeface="Roboto"/>
              </a:rPr>
              <a:t>The Waze data team is currently developing a data analytics project aimed at increasing overall growth by preventing monthly user churn on the Waze app. For the purposes of this project, churn quantifies the number of users who have uninstalled the Waze app or stopped using the app. </a:t>
            </a:r>
            <a:r>
              <a:rPr lang="en" sz="1100">
                <a:latin typeface="Roboto"/>
                <a:ea typeface="Roboto"/>
                <a:cs typeface="Roboto"/>
                <a:sym typeface="Roboto"/>
              </a:rPr>
              <a:t>The ultimate goal for this project is to develop a machine learning (ML) model that predicts user churn. </a:t>
            </a:r>
            <a:r>
              <a:rPr lang="en" sz="1100" b="1">
                <a:solidFill>
                  <a:srgbClr val="000000"/>
                </a:solidFill>
                <a:latin typeface="Roboto"/>
                <a:ea typeface="Roboto"/>
                <a:cs typeface="Roboto"/>
                <a:sym typeface="Roboto"/>
              </a:rPr>
              <a:t>This report offers details and key insights from Milestone </a:t>
            </a:r>
            <a:r>
              <a:rPr lang="en" sz="1100" b="1">
                <a:latin typeface="Roboto"/>
                <a:ea typeface="Roboto"/>
                <a:cs typeface="Roboto"/>
                <a:sym typeface="Roboto"/>
              </a:rPr>
              <a:t>6</a:t>
            </a:r>
            <a:r>
              <a:rPr lang="en" sz="1100" b="1">
                <a:solidFill>
                  <a:srgbClr val="000000"/>
                </a:solidFill>
                <a:latin typeface="Roboto"/>
                <a:ea typeface="Roboto"/>
                <a:cs typeface="Roboto"/>
                <a:sym typeface="Roboto"/>
              </a:rPr>
              <a:t>, which </a:t>
            </a:r>
            <a:r>
              <a:rPr lang="en" sz="1100" b="1">
                <a:latin typeface="Roboto"/>
                <a:ea typeface="Roboto"/>
                <a:cs typeface="Roboto"/>
                <a:sym typeface="Roboto"/>
              </a:rPr>
              <a:t>could</a:t>
            </a:r>
            <a:r>
              <a:rPr lang="en" sz="1100" b="1">
                <a:solidFill>
                  <a:srgbClr val="000000"/>
                </a:solidFill>
                <a:latin typeface="Roboto"/>
                <a:ea typeface="Roboto"/>
                <a:cs typeface="Roboto"/>
                <a:sym typeface="Roboto"/>
              </a:rPr>
              <a:t> impact the future development </a:t>
            </a:r>
            <a:r>
              <a:rPr lang="en" sz="1100" b="1">
                <a:latin typeface="Roboto"/>
                <a:ea typeface="Roboto"/>
                <a:cs typeface="Roboto"/>
                <a:sym typeface="Roboto"/>
              </a:rPr>
              <a:t>of the project, should further work be undertaken</a:t>
            </a:r>
            <a:r>
              <a:rPr lang="en" sz="1100" b="1">
                <a:solidFill>
                  <a:srgbClr val="000000"/>
                </a:solidFill>
                <a:latin typeface="Roboto"/>
                <a:ea typeface="Roboto"/>
                <a:cs typeface="Roboto"/>
                <a:sym typeface="Roboto"/>
              </a:rPr>
              <a:t>. </a:t>
            </a:r>
            <a:endParaRPr sz="1100">
              <a:solidFill>
                <a:srgbClr val="000000"/>
              </a:solidFill>
              <a:latin typeface="Roboto"/>
              <a:ea typeface="Roboto"/>
              <a:cs typeface="Roboto"/>
              <a:sym typeface="Roboto"/>
            </a:endParaRPr>
          </a:p>
        </p:txBody>
      </p:sp>
      <p:sp>
        <p:nvSpPr>
          <p:cNvPr id="153" name="Google Shape;153;p8"/>
          <p:cNvSpPr txBox="1"/>
          <p:nvPr/>
        </p:nvSpPr>
        <p:spPr>
          <a:xfrm>
            <a:off x="3396650" y="1954175"/>
            <a:ext cx="3972000" cy="2344800"/>
          </a:xfrm>
          <a:prstGeom prst="rect">
            <a:avLst/>
          </a:prstGeom>
          <a:noFill/>
          <a:ln>
            <a:noFill/>
          </a:ln>
        </p:spPr>
        <p:txBody>
          <a:bodyPr spcFirstLastPara="1" wrap="square" lIns="91425" tIns="91425" rIns="91425" bIns="91425" anchor="t" anchorCtr="0">
            <a:spAutoFit/>
          </a:bodyPr>
          <a:lstStyle/>
          <a:p>
            <a:pPr marL="0" lvl="0" indent="-184150" algn="l" rtl="0">
              <a:spcBef>
                <a:spcPts val="0"/>
              </a:spcBef>
              <a:spcAft>
                <a:spcPts val="0"/>
              </a:spcAft>
              <a:buClr>
                <a:schemeClr val="dk1"/>
              </a:buClr>
              <a:buSzPts val="1100"/>
              <a:buFont typeface="Roboto"/>
              <a:buChar char="●"/>
            </a:pPr>
            <a:r>
              <a:rPr lang="en" sz="1100" b="1">
                <a:solidFill>
                  <a:schemeClr val="dk1"/>
                </a:solidFill>
                <a:highlight>
                  <a:srgbClr val="FFFFFF"/>
                </a:highlight>
                <a:latin typeface="Roboto"/>
                <a:ea typeface="Roboto"/>
                <a:cs typeface="Roboto"/>
                <a:sym typeface="Roboto"/>
              </a:rPr>
              <a:t>To obtain a model with the highest predictive power, the Waze data team developed two different models to cross-compare results: random forest and XGBoost. </a:t>
            </a:r>
            <a:endParaRPr sz="1100" b="1">
              <a:solidFill>
                <a:schemeClr val="dk1"/>
              </a:solidFill>
              <a:highlight>
                <a:srgbClr val="FFFFFF"/>
              </a:highlight>
              <a:latin typeface="Roboto"/>
              <a:ea typeface="Roboto"/>
              <a:cs typeface="Roboto"/>
              <a:sym typeface="Roboto"/>
            </a:endParaRPr>
          </a:p>
          <a:p>
            <a:pPr marL="0" lvl="0" indent="-184150" algn="l" rtl="0">
              <a:spcBef>
                <a:spcPts val="100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To prepare for this work, the data was split into training, validation, and test sets. Splitting the data three ways means that there is less data available to train the model than splitting just two ways. However, </a:t>
            </a:r>
            <a:r>
              <a:rPr lang="en" sz="1100" b="1">
                <a:solidFill>
                  <a:schemeClr val="dk1"/>
                </a:solidFill>
                <a:highlight>
                  <a:srgbClr val="FFFFFF"/>
                </a:highlight>
                <a:latin typeface="Roboto"/>
                <a:ea typeface="Roboto"/>
                <a:cs typeface="Roboto"/>
                <a:sym typeface="Roboto"/>
              </a:rPr>
              <a:t>performing model selection on a separate validation set enables testing of the champion model by itself on the test set, which gives a better estimate of future performance than splitting the data two ways and selecting a champion model by performance on the test data. </a:t>
            </a:r>
            <a:endParaRPr sz="1100" b="1">
              <a:solidFill>
                <a:schemeClr val="dk1"/>
              </a:solidFill>
              <a:latin typeface="Roboto"/>
              <a:ea typeface="Roboto"/>
              <a:cs typeface="Roboto"/>
              <a:sym typeface="Roboto"/>
            </a:endParaRPr>
          </a:p>
        </p:txBody>
      </p:sp>
      <p:pic>
        <p:nvPicPr>
          <p:cNvPr id="154" name="Google Shape;154;p8"/>
          <p:cNvPicPr preferRelativeResize="0"/>
          <p:nvPr/>
        </p:nvPicPr>
        <p:blipFill>
          <a:blip r:embed="rId4">
            <a:alphaModFix/>
          </a:blip>
          <a:stretch>
            <a:fillRect/>
          </a:stretch>
        </p:blipFill>
        <p:spPr>
          <a:xfrm>
            <a:off x="3078300" y="4672675"/>
            <a:ext cx="4608701" cy="2719775"/>
          </a:xfrm>
          <a:prstGeom prst="rect">
            <a:avLst/>
          </a:prstGeom>
          <a:noFill/>
          <a:ln>
            <a:noFill/>
          </a:ln>
        </p:spPr>
      </p:pic>
      <p:sp>
        <p:nvSpPr>
          <p:cNvPr id="155" name="Google Shape;155;p8"/>
          <p:cNvSpPr txBox="1"/>
          <p:nvPr/>
        </p:nvSpPr>
        <p:spPr>
          <a:xfrm>
            <a:off x="3396650" y="7316250"/>
            <a:ext cx="4237800" cy="2683500"/>
          </a:xfrm>
          <a:prstGeom prst="rect">
            <a:avLst/>
          </a:prstGeom>
          <a:noFill/>
          <a:ln>
            <a:noFill/>
          </a:ln>
        </p:spPr>
        <p:txBody>
          <a:bodyPr spcFirstLastPara="1" wrap="square" lIns="91425" tIns="91425" rIns="91425" bIns="91425" anchor="t" anchorCtr="0">
            <a:spAutoFit/>
          </a:bodyPr>
          <a:lstStyle/>
          <a:p>
            <a:pPr marL="0" lvl="0" indent="-184150" algn="l" rtl="0">
              <a:spcBef>
                <a:spcPts val="0"/>
              </a:spcBef>
              <a:spcAft>
                <a:spcPts val="0"/>
              </a:spcAft>
              <a:buSzPts val="1100"/>
              <a:buFont typeface="Roboto"/>
              <a:buChar char="●"/>
            </a:pPr>
            <a:r>
              <a:rPr lang="en" sz="1100" b="1">
                <a:latin typeface="Roboto"/>
                <a:ea typeface="Roboto"/>
                <a:cs typeface="Roboto"/>
                <a:sym typeface="Roboto"/>
              </a:rPr>
              <a:t>Engineered features accounted for six of the top 10 features: </a:t>
            </a:r>
            <a:r>
              <a:rPr lang="en" sz="1100">
                <a:latin typeface="Roboto"/>
                <a:ea typeface="Roboto"/>
                <a:cs typeface="Roboto"/>
                <a:sym typeface="Roboto"/>
              </a:rPr>
              <a:t>km_per_hour, percent_sessions_in_last_month, total_sessions_per_day, percent_of_drives_to_favorite, km_per_drive, km_per_driving_day.</a:t>
            </a:r>
            <a:endParaRPr sz="1100">
              <a:latin typeface="Roboto"/>
              <a:ea typeface="Roboto"/>
              <a:cs typeface="Roboto"/>
              <a:sym typeface="Roboto"/>
            </a:endParaRPr>
          </a:p>
          <a:p>
            <a:pPr marL="0" lvl="0" indent="-184150" algn="l" rtl="0">
              <a:spcBef>
                <a:spcPts val="500"/>
              </a:spcBef>
              <a:spcAft>
                <a:spcPts val="0"/>
              </a:spcAft>
              <a:buSzPts val="1100"/>
              <a:buFont typeface="Roboto"/>
              <a:buChar char="●"/>
            </a:pPr>
            <a:r>
              <a:rPr lang="en" sz="1100" b="1">
                <a:latin typeface="Roboto"/>
                <a:ea typeface="Roboto"/>
                <a:cs typeface="Roboto"/>
                <a:sym typeface="Roboto"/>
              </a:rPr>
              <a:t>The XGBoost model fit the data better than the random forest model.</a:t>
            </a:r>
            <a:r>
              <a:rPr lang="en" sz="1100">
                <a:latin typeface="Roboto"/>
                <a:ea typeface="Roboto"/>
                <a:cs typeface="Roboto"/>
                <a:sym typeface="Roboto"/>
              </a:rPr>
              <a:t> Additionally, it’s important to call out that the recall score (17%) is nearly double the score from the previous logistic regression model built in Milestone 5, while still maintaining a similar accuracy and precision score. </a:t>
            </a:r>
            <a:endParaRPr sz="1100">
              <a:latin typeface="Roboto"/>
              <a:ea typeface="Roboto"/>
              <a:cs typeface="Roboto"/>
              <a:sym typeface="Roboto"/>
            </a:endParaRPr>
          </a:p>
          <a:p>
            <a:pPr marL="0" lvl="0" indent="-184150" algn="l" rtl="0">
              <a:spcBef>
                <a:spcPts val="500"/>
              </a:spcBef>
              <a:spcAft>
                <a:spcPts val="500"/>
              </a:spcAft>
              <a:buSzPts val="1100"/>
              <a:buFont typeface="Roboto"/>
              <a:buChar char="●"/>
            </a:pPr>
            <a:r>
              <a:rPr lang="en" sz="1100" b="1">
                <a:latin typeface="Roboto"/>
                <a:ea typeface="Roboto"/>
                <a:cs typeface="Roboto"/>
                <a:sym typeface="Roboto"/>
              </a:rPr>
              <a:t>The ensembles of tree-based models in this project milestone are more valuable than a singular logistic regression model because they achieve higher scores across all evaluation metrics and require less preprocessing of the data. However, it is more difficult to understand how they make their predictions.</a:t>
            </a:r>
            <a:endParaRPr sz="1100" b="1">
              <a:latin typeface="Roboto"/>
              <a:ea typeface="Roboto"/>
              <a:cs typeface="Roboto"/>
              <a:sym typeface="Roboto"/>
            </a:endParaRPr>
          </a:p>
        </p:txBody>
      </p:sp>
      <p:sp>
        <p:nvSpPr>
          <p:cNvPr id="156" name="Google Shape;156;p8"/>
          <p:cNvSpPr txBox="1"/>
          <p:nvPr/>
        </p:nvSpPr>
        <p:spPr>
          <a:xfrm>
            <a:off x="235125" y="5431675"/>
            <a:ext cx="2684400" cy="4597200"/>
          </a:xfrm>
          <a:prstGeom prst="rect">
            <a:avLst/>
          </a:prstGeom>
          <a:noFill/>
          <a:ln>
            <a:noFill/>
          </a:ln>
        </p:spPr>
        <p:txBody>
          <a:bodyPr spcFirstLastPara="1" wrap="square" lIns="91425" tIns="91425" rIns="91425" bIns="91425" anchor="t" anchorCtr="0">
            <a:spAutoFit/>
          </a:bodyPr>
          <a:lstStyle/>
          <a:p>
            <a:pPr marL="285750" lvl="0" indent="-184150" algn="l" rtl="0">
              <a:spcBef>
                <a:spcPts val="0"/>
              </a:spcBef>
              <a:spcAft>
                <a:spcPts val="0"/>
              </a:spcAft>
              <a:buClr>
                <a:srgbClr val="000000"/>
              </a:buClr>
              <a:buSzPts val="1100"/>
              <a:buFont typeface="Roboto"/>
              <a:buChar char="➔"/>
            </a:pPr>
            <a:r>
              <a:rPr lang="en" sz="1100" b="1">
                <a:latin typeface="Roboto"/>
                <a:ea typeface="Roboto"/>
                <a:cs typeface="Roboto"/>
                <a:sym typeface="Roboto"/>
              </a:rPr>
              <a:t>The ML models developed for Milestone 6 demonstrate a critical need for additional data in order to more accurately predict user churn. </a:t>
            </a:r>
            <a:endParaRPr sz="1100" b="1">
              <a:latin typeface="Roboto"/>
              <a:ea typeface="Roboto"/>
              <a:cs typeface="Roboto"/>
              <a:sym typeface="Roboto"/>
            </a:endParaRPr>
          </a:p>
          <a:p>
            <a:pPr marL="285750" lvl="0" indent="-184150" algn="l" rtl="0">
              <a:spcBef>
                <a:spcPts val="700"/>
              </a:spcBef>
              <a:spcAft>
                <a:spcPts val="0"/>
              </a:spcAft>
              <a:buSzPts val="1100"/>
              <a:buFont typeface="Roboto"/>
              <a:buChar char="➔"/>
            </a:pPr>
            <a:r>
              <a:rPr lang="en" sz="1100" b="1">
                <a:latin typeface="Roboto"/>
                <a:ea typeface="Roboto"/>
                <a:cs typeface="Roboto"/>
                <a:sym typeface="Roboto"/>
              </a:rPr>
              <a:t>This modeling effort confirms that the current data is insufficient to consistently predict churn. </a:t>
            </a:r>
            <a:r>
              <a:rPr lang="en" sz="1100">
                <a:latin typeface="Roboto"/>
                <a:ea typeface="Roboto"/>
                <a:cs typeface="Roboto"/>
                <a:sym typeface="Roboto"/>
              </a:rPr>
              <a:t>It would be helpful to have drive-level information for each user</a:t>
            </a:r>
            <a:r>
              <a:rPr lang="en" sz="1100" b="1">
                <a:latin typeface="Roboto"/>
                <a:ea typeface="Roboto"/>
                <a:cs typeface="Roboto"/>
                <a:sym typeface="Roboto"/>
              </a:rPr>
              <a:t> </a:t>
            </a:r>
            <a:r>
              <a:rPr lang="en" sz="1100">
                <a:latin typeface="Roboto"/>
                <a:ea typeface="Roboto"/>
                <a:cs typeface="Roboto"/>
                <a:sym typeface="Roboto"/>
              </a:rPr>
              <a:t>(such as drive times, geographic locations, etc.). It would probably also be helpful to have more granular data to know how users interact with the app. For example, how often do they report or confirm road hazard alerts? Finally, it could be helpful to know the monthly count of unique starting and ending locations each driver inputs. </a:t>
            </a:r>
            <a:endParaRPr sz="1100">
              <a:latin typeface="Roboto"/>
              <a:ea typeface="Roboto"/>
              <a:cs typeface="Roboto"/>
              <a:sym typeface="Roboto"/>
            </a:endParaRPr>
          </a:p>
          <a:p>
            <a:pPr marL="285750" lvl="0" indent="-184150" algn="l" rtl="0">
              <a:spcBef>
                <a:spcPts val="700"/>
              </a:spcBef>
              <a:spcAft>
                <a:spcPts val="700"/>
              </a:spcAft>
              <a:buClr>
                <a:schemeClr val="dk1"/>
              </a:buClr>
              <a:buSzPts val="1100"/>
              <a:buFont typeface="Roboto"/>
              <a:buChar char="➔"/>
            </a:pPr>
            <a:r>
              <a:rPr lang="en" sz="1100" b="1">
                <a:solidFill>
                  <a:schemeClr val="dk1"/>
                </a:solidFill>
                <a:latin typeface="Roboto"/>
                <a:ea typeface="Roboto"/>
                <a:cs typeface="Roboto"/>
                <a:sym typeface="Roboto"/>
              </a:rPr>
              <a:t>Since engineered features are a proven valuable tool for improving the performance of ML models, the Waze team recommends a second iteration of the User Churn Project.</a:t>
            </a:r>
            <a:endParaRPr sz="1100"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2054</Words>
  <Application>Microsoft Macintosh PowerPoint</Application>
  <PresentationFormat>Custom</PresentationFormat>
  <Paragraphs>89</Paragraphs>
  <Slides>5</Slides>
  <Notes>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vt:i4>
      </vt:variant>
    </vt:vector>
  </HeadingPairs>
  <TitlesOfParts>
    <vt:vector size="16" baseType="lpstr">
      <vt:lpstr>Arial</vt:lpstr>
      <vt:lpstr>PT Sans Narrow</vt:lpstr>
      <vt:lpstr>Roboto</vt:lpstr>
      <vt:lpstr>Lato</vt:lpstr>
      <vt:lpstr>Calibri</vt:lpstr>
      <vt:lpstr>Google Sans SemiBold</vt:lpstr>
      <vt:lpstr>Wingdings</vt:lpstr>
      <vt:lpstr>Work Sans</vt:lpstr>
      <vt:lpstr>Google Sans</vt:lpstr>
      <vt:lpstr>Simple Light</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Kamala Dadashova</cp:lastModifiedBy>
  <cp:revision>3</cp:revision>
  <dcterms:modified xsi:type="dcterms:W3CDTF">2024-08-21T19:05:43Z</dcterms:modified>
</cp:coreProperties>
</file>