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  <p:sldMasterId id="2147483670" r:id="rId2"/>
    <p:sldMasterId id="2147483671" r:id="rId3"/>
  </p:sldMasterIdLst>
  <p:notesMasterIdLst>
    <p:notesMasterId r:id="rId19"/>
  </p:notesMasterIdLst>
  <p:sldIdLst>
    <p:sldId id="256" r:id="rId4"/>
    <p:sldId id="258" r:id="rId5"/>
    <p:sldId id="259" r:id="rId6"/>
    <p:sldId id="260" r:id="rId7"/>
    <p:sldId id="264" r:id="rId8"/>
    <p:sldId id="261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62" r:id="rId17"/>
    <p:sldId id="263" r:id="rId18"/>
  </p:sldIdLst>
  <p:sldSz cx="9144000" cy="6858000" type="screen4x3"/>
  <p:notesSz cx="6858000" cy="9144000"/>
  <p:embeddedFontLst>
    <p:embeddedFont>
      <p:font typeface="Archivo Narrow" panose="020B060402020202020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2547CB-D60C-40DB-9C3C-A8CD67E26CA6}">
  <a:tblStyle styleId="{0D2547CB-D60C-40DB-9C3C-A8CD67E26C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AB40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AB4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AB4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AB4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73286f6c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c873286f6c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56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226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41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7782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46da473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2146da473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5d70b41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c5d70b41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07fb43a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907fb43a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e9507765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ce9507765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46da473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146da473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46da473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146da473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47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698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28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6d5f1e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cb6d5f1e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630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7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7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cu 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2799" y="257950"/>
            <a:ext cx="2460751" cy="99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 is a nurturing ground for an individual’s holistic development to make effective contribution to the society in a dynamic environment</a:t>
            </a:r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5919900"/>
            <a:ext cx="2030700" cy="6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5919900"/>
            <a:ext cx="2984399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Values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|  Social Responsibility | Pursuit of Excellence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614975"/>
            <a:ext cx="8229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300">
              <a:solidFill>
                <a:schemeClr val="dk1"/>
              </a:solidFill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457200" y="5770674"/>
            <a:ext cx="8229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300">
              <a:solidFill>
                <a:schemeClr val="dk1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6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1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2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noFill/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614974"/>
            <a:ext cx="82296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485450"/>
            <a:ext cx="8229600" cy="4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2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457200" y="614975"/>
            <a:ext cx="8229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300">
              <a:solidFill>
                <a:schemeClr val="dk1"/>
              </a:solidFill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614974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imes New Roman"/>
              <a:buNone/>
              <a:defRPr sz="2800" b="1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692275" y="1600200"/>
            <a:ext cx="3994500" cy="4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300">
              <a:solidFill>
                <a:schemeClr val="dk1"/>
              </a:solidFill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57200" y="614975"/>
            <a:ext cx="8229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300">
              <a:solidFill>
                <a:schemeClr val="dk1"/>
              </a:solidFill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5770674"/>
            <a:ext cx="8229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300">
              <a:solidFill>
                <a:schemeClr val="dk1"/>
              </a:solidFill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 flipH="1">
            <a:off x="17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2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flipH="1">
            <a:off x="17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 descr="cu 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2799" y="257950"/>
            <a:ext cx="2460751" cy="9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 is a nurturing ground for an individual’s holistic development to make effective contribution to the society in a dynamic environment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|  Social Responsibility | Pursuit of Excellence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57200" y="614974"/>
            <a:ext cx="82296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2800" b="1" i="0" u="none" strike="noStrike" cap="non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None/>
              <a:defRPr sz="3000" b="1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457200" y="1485450"/>
            <a:ext cx="8229600" cy="4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57200" y="614974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imes New Roman"/>
              <a:buNone/>
              <a:defRPr sz="2800" b="1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ntium Book Basic"/>
              <a:buNone/>
              <a:defRPr sz="3000" b="1">
                <a:solidFill>
                  <a:schemeClr val="dk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4692275" y="1600200"/>
            <a:ext cx="3994500" cy="4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300">
              <a:solidFill>
                <a:schemeClr val="dk1"/>
              </a:solidFill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11025" y="6347774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3343200" y="6431139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945800" y="288575"/>
            <a:ext cx="199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jretai.2021.01.001" TargetMode="External"/><Relationship Id="rId3" Type="http://schemas.openxmlformats.org/officeDocument/2006/relationships/hyperlink" Target="https://doi.org/10.1016/j.jksuci.2019.12.011" TargetMode="External"/><Relationship Id="rId7" Type="http://schemas.openxmlformats.org/officeDocument/2006/relationships/hyperlink" Target="https://doi.org/10.1016/j.jairtraman.2020.10200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i.org/10.1016/j.procs.2021.01.048" TargetMode="External"/><Relationship Id="rId5" Type="http://schemas.openxmlformats.org/officeDocument/2006/relationships/hyperlink" Target="https://doi.org/10.1016/j.heliyon.2021.e07579" TargetMode="External"/><Relationship Id="rId4" Type="http://schemas.openxmlformats.org/officeDocument/2006/relationships/hyperlink" Target="https://doi.org/10.1016/j.eswa.2014.12.02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/>
          </p:nvPr>
        </p:nvSpPr>
        <p:spPr>
          <a:xfrm>
            <a:off x="468840" y="1292802"/>
            <a:ext cx="8527800" cy="247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0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2023 IEEE International Conference on </a:t>
            </a:r>
            <a:endParaRPr sz="30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0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Contemporary Computing and Communications (InC4)</a:t>
            </a:r>
            <a:endParaRPr sz="30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29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Paper ID : </a:t>
            </a:r>
            <a:endParaRPr sz="29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29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“</a:t>
            </a:r>
            <a:r>
              <a:rPr lang="en-US" sz="29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Customer Segmentation Analysis leveraging</a:t>
            </a:r>
            <a:br>
              <a:rPr lang="en-US" sz="29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n-US" sz="29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Machine Learning Algorithms</a:t>
            </a:r>
            <a:r>
              <a:rPr lang="en-GB" sz="29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”</a:t>
            </a:r>
            <a:endParaRPr sz="29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47360" y="3503178"/>
            <a:ext cx="8597100" cy="16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Presented by: Mr. HARIRAM S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Authored by: Raja Subramanian R, Dhanasekaran S, Hariram S, Kamalakannan P, Ishvarya M, Maturu Tejeswar Reddy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712" y="5005175"/>
            <a:ext cx="1700065" cy="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78" y="4970675"/>
            <a:ext cx="1700075" cy="86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7598" y="5005175"/>
            <a:ext cx="1418975" cy="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642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000" dirty="0"/>
              <a:t>Result Discussion (Cont…)</a:t>
            </a:r>
            <a:endParaRPr sz="30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We have compared 9 clustering models for our research and we have got good result in Spectral Clustering Model. 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816AE7-324B-F7CD-BA5A-9BB571EE8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06" y="2457017"/>
            <a:ext cx="6376472" cy="369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7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2451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000" dirty="0"/>
              <a:t>Limitations</a:t>
            </a:r>
            <a:endParaRPr sz="30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In our research, we have considered spending nature and behavior of the customer alone.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We have not taken any customer reviews regarding the data, the dataset is predefined in UCI Machine Learning Repository.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If any other kind of inputs given to the model, it may not perform better.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We don’t have proper information regarding the reviews of the customers.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00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2451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000" dirty="0"/>
              <a:t>Future Enhancement</a:t>
            </a:r>
            <a:endParaRPr sz="30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Our research can be extended with Market Basket Analysis which can help the customers to buy more things than usual and the revenue of the company will be increased.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It can be extended with respect to customer reviews using sentiment analysis for knowing about the customer more.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The previously mentioned limitations can be taken as our future scope of this research.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36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2451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000" dirty="0"/>
              <a:t>Conclusion</a:t>
            </a:r>
            <a:endParaRPr sz="30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At the end, we would like to say that our models can be used for segmentation of the customers in any of the field.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We have given a new perspective to the future researchers to use some great analysis for the customers.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Combining our analysis may result in good segmentation of the customers.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Our top models can be used in the market for the use of the companies for better knowing about the customers.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96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206475" y="4642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GB" sz="3000"/>
              <a:t>References</a:t>
            </a:r>
            <a:endParaRPr sz="3000"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P. </a:t>
            </a:r>
            <a:r>
              <a:rPr lang="en-GB" sz="1800" dirty="0" err="1">
                <a:solidFill>
                  <a:schemeClr val="dk1"/>
                </a:solidFill>
              </a:rPr>
              <a:t>Anitha</a:t>
            </a:r>
            <a:r>
              <a:rPr lang="en-GB" sz="1800" dirty="0">
                <a:solidFill>
                  <a:schemeClr val="dk1"/>
                </a:solidFill>
              </a:rPr>
              <a:t>, Malini M. Patil, RFM model for customer purchase </a:t>
            </a:r>
            <a:r>
              <a:rPr lang="en-GB" sz="1800" dirty="0" err="1">
                <a:solidFill>
                  <a:schemeClr val="dk1"/>
                </a:solidFill>
              </a:rPr>
              <a:t>behavior</a:t>
            </a:r>
            <a:r>
              <a:rPr lang="en-GB" sz="1800" dirty="0">
                <a:solidFill>
                  <a:schemeClr val="dk1"/>
                </a:solidFill>
              </a:rPr>
              <a:t> using K-Means algorithm, Journal of King Saud University - Computer and Information Sciences, Volume 34, Issue 5, 2022, Pages 1785-1792, ISSN 1319-1578, </a:t>
            </a:r>
            <a:r>
              <a:rPr lang="en-GB" sz="1800" dirty="0">
                <a:solidFill>
                  <a:schemeClr val="dk1"/>
                </a:solidFill>
                <a:hlinkClick r:id="rId3"/>
              </a:rPr>
              <a:t>https://doi.org/10.1016/j.jksuci.2019.12.011</a:t>
            </a:r>
            <a:endParaRPr lang="en-GB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 dirty="0">
                <a:solidFill>
                  <a:schemeClr val="dk1"/>
                </a:solidFill>
              </a:rPr>
              <a:t>Zhen You, </a:t>
            </a:r>
            <a:r>
              <a:rPr lang="en-IN" sz="1800" dirty="0" err="1">
                <a:solidFill>
                  <a:schemeClr val="dk1"/>
                </a:solidFill>
              </a:rPr>
              <a:t>Yain-Whar</a:t>
            </a:r>
            <a:r>
              <a:rPr lang="en-IN" sz="1800" dirty="0">
                <a:solidFill>
                  <a:schemeClr val="dk1"/>
                </a:solidFill>
              </a:rPr>
              <a:t> Si, </a:t>
            </a:r>
            <a:r>
              <a:rPr lang="en-IN" sz="1800" dirty="0" err="1">
                <a:solidFill>
                  <a:schemeClr val="dk1"/>
                </a:solidFill>
              </a:rPr>
              <a:t>Defu</a:t>
            </a:r>
            <a:r>
              <a:rPr lang="en-IN" sz="1800" dirty="0">
                <a:solidFill>
                  <a:schemeClr val="dk1"/>
                </a:solidFill>
              </a:rPr>
              <a:t> Zhang, </a:t>
            </a:r>
            <a:r>
              <a:rPr lang="en-IN" sz="1800" dirty="0" err="1">
                <a:solidFill>
                  <a:schemeClr val="dk1"/>
                </a:solidFill>
              </a:rPr>
              <a:t>XiangXiang</a:t>
            </a:r>
            <a:r>
              <a:rPr lang="en-IN" sz="1800" dirty="0">
                <a:solidFill>
                  <a:schemeClr val="dk1"/>
                </a:solidFill>
              </a:rPr>
              <a:t> Zeng, Stephen C.H. Leung, Tao Li, A decision-making framework for precision marketing, Expert Systems with Applications, Volume 42, Issue 7, 2015, Pages 3357-3367, ISSN 0957-4174, </a:t>
            </a:r>
            <a:r>
              <a:rPr lang="en-IN" sz="1800" dirty="0">
                <a:solidFill>
                  <a:schemeClr val="dk1"/>
                </a:solidFill>
                <a:hlinkClick r:id="rId4"/>
              </a:rPr>
              <a:t>https://doi.org/10.1016/j.eswa.2014.12.022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 dirty="0">
                <a:solidFill>
                  <a:schemeClr val="dk1"/>
                </a:solidFill>
              </a:rPr>
              <a:t>Elena Parra Vargas, Carla de-Juan-Ripoll, Marta Bueno Panadero, Mariano </a:t>
            </a:r>
            <a:r>
              <a:rPr lang="en-IN" sz="1800" dirty="0" err="1">
                <a:solidFill>
                  <a:schemeClr val="dk1"/>
                </a:solidFill>
              </a:rPr>
              <a:t>Alcañiz</a:t>
            </a:r>
            <a:r>
              <a:rPr lang="en-IN" sz="1800" dirty="0">
                <a:solidFill>
                  <a:schemeClr val="dk1"/>
                </a:solidFill>
              </a:rPr>
              <a:t>, Lifestyle segmentation of tourists: the role of personality, </a:t>
            </a:r>
            <a:r>
              <a:rPr lang="en-IN" sz="1800" dirty="0" err="1">
                <a:solidFill>
                  <a:schemeClr val="dk1"/>
                </a:solidFill>
              </a:rPr>
              <a:t>Heliyon</a:t>
            </a:r>
            <a:r>
              <a:rPr lang="en-IN" sz="1800" dirty="0">
                <a:solidFill>
                  <a:schemeClr val="dk1"/>
                </a:solidFill>
              </a:rPr>
              <a:t>, Volume 7, Issue 7, 2021, e07579, ISSN 2405-8440, </a:t>
            </a:r>
            <a:r>
              <a:rPr lang="en-IN" sz="1800" dirty="0">
                <a:solidFill>
                  <a:schemeClr val="dk1"/>
                </a:solidFill>
                <a:hlinkClick r:id="rId5"/>
              </a:rPr>
              <a:t>https://doi.org/10.1016/j.heliyon.2021.e07579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 dirty="0" err="1">
                <a:solidFill>
                  <a:schemeClr val="dk1"/>
                </a:solidFill>
              </a:rPr>
              <a:t>Tjeng</a:t>
            </a:r>
            <a:r>
              <a:rPr lang="en-IN" sz="1800" dirty="0">
                <a:solidFill>
                  <a:schemeClr val="dk1"/>
                </a:solidFill>
              </a:rPr>
              <a:t> </a:t>
            </a:r>
            <a:r>
              <a:rPr lang="en-IN" sz="1800" dirty="0" err="1">
                <a:solidFill>
                  <a:schemeClr val="dk1"/>
                </a:solidFill>
              </a:rPr>
              <a:t>Wawan</a:t>
            </a:r>
            <a:r>
              <a:rPr lang="en-IN" sz="1800" dirty="0">
                <a:solidFill>
                  <a:schemeClr val="dk1"/>
                </a:solidFill>
              </a:rPr>
              <a:t> </a:t>
            </a:r>
            <a:r>
              <a:rPr lang="en-IN" sz="1800" dirty="0" err="1">
                <a:solidFill>
                  <a:schemeClr val="dk1"/>
                </a:solidFill>
              </a:rPr>
              <a:t>Cenggoro</a:t>
            </a:r>
            <a:r>
              <a:rPr lang="en-IN" sz="1800" dirty="0">
                <a:solidFill>
                  <a:schemeClr val="dk1"/>
                </a:solidFill>
              </a:rPr>
              <a:t>, </a:t>
            </a:r>
            <a:r>
              <a:rPr lang="en-IN" sz="1800" dirty="0" err="1">
                <a:solidFill>
                  <a:schemeClr val="dk1"/>
                </a:solidFill>
              </a:rPr>
              <a:t>Raditya</a:t>
            </a:r>
            <a:r>
              <a:rPr lang="en-IN" sz="1800" dirty="0">
                <a:solidFill>
                  <a:schemeClr val="dk1"/>
                </a:solidFill>
              </a:rPr>
              <a:t> Ayu </a:t>
            </a:r>
            <a:r>
              <a:rPr lang="en-IN" sz="1800" dirty="0" err="1">
                <a:solidFill>
                  <a:schemeClr val="dk1"/>
                </a:solidFill>
              </a:rPr>
              <a:t>Wirastari</a:t>
            </a:r>
            <a:r>
              <a:rPr lang="en-IN" sz="1800" dirty="0">
                <a:solidFill>
                  <a:schemeClr val="dk1"/>
                </a:solidFill>
              </a:rPr>
              <a:t>, Edy </a:t>
            </a:r>
            <a:r>
              <a:rPr lang="en-IN" sz="1800" dirty="0" err="1">
                <a:solidFill>
                  <a:schemeClr val="dk1"/>
                </a:solidFill>
              </a:rPr>
              <a:t>Rudianto</a:t>
            </a:r>
            <a:r>
              <a:rPr lang="en-IN" sz="1800" dirty="0">
                <a:solidFill>
                  <a:schemeClr val="dk1"/>
                </a:solidFill>
              </a:rPr>
              <a:t>, </a:t>
            </a:r>
            <a:r>
              <a:rPr lang="en-IN" sz="1800" dirty="0" err="1">
                <a:solidFill>
                  <a:schemeClr val="dk1"/>
                </a:solidFill>
              </a:rPr>
              <a:t>Mochamad</a:t>
            </a:r>
            <a:r>
              <a:rPr lang="en-IN" sz="1800" dirty="0">
                <a:solidFill>
                  <a:schemeClr val="dk1"/>
                </a:solidFill>
              </a:rPr>
              <a:t> Ilham </a:t>
            </a:r>
            <a:r>
              <a:rPr lang="en-IN" sz="1800" dirty="0" err="1">
                <a:solidFill>
                  <a:schemeClr val="dk1"/>
                </a:solidFill>
              </a:rPr>
              <a:t>Mohadi</a:t>
            </a:r>
            <a:r>
              <a:rPr lang="en-IN" sz="1800" dirty="0">
                <a:solidFill>
                  <a:schemeClr val="dk1"/>
                </a:solidFill>
              </a:rPr>
              <a:t>, </a:t>
            </a:r>
            <a:r>
              <a:rPr lang="en-IN" sz="1800" dirty="0" err="1">
                <a:solidFill>
                  <a:schemeClr val="dk1"/>
                </a:solidFill>
              </a:rPr>
              <a:t>Dinne</a:t>
            </a:r>
            <a:r>
              <a:rPr lang="en-IN" sz="1800" dirty="0">
                <a:solidFill>
                  <a:schemeClr val="dk1"/>
                </a:solidFill>
              </a:rPr>
              <a:t> </a:t>
            </a:r>
            <a:r>
              <a:rPr lang="en-IN" sz="1800" dirty="0" err="1">
                <a:solidFill>
                  <a:schemeClr val="dk1"/>
                </a:solidFill>
              </a:rPr>
              <a:t>Ratj</a:t>
            </a:r>
            <a:r>
              <a:rPr lang="en-IN" sz="1800" dirty="0">
                <a:solidFill>
                  <a:schemeClr val="dk1"/>
                </a:solidFill>
              </a:rPr>
              <a:t>, Bens </a:t>
            </a:r>
            <a:r>
              <a:rPr lang="en-IN" sz="1800" dirty="0" err="1">
                <a:solidFill>
                  <a:schemeClr val="dk1"/>
                </a:solidFill>
              </a:rPr>
              <a:t>Pardamean</a:t>
            </a:r>
            <a:r>
              <a:rPr lang="en-IN" sz="1800" dirty="0">
                <a:solidFill>
                  <a:schemeClr val="dk1"/>
                </a:solidFill>
              </a:rPr>
              <a:t>, Deep Learning as a Vector Embedding Model for Customer Churn, Procedia Computer Science, Volume 179, 2021, Pages 624-631, ISSN 1877-0509, </a:t>
            </a:r>
            <a:r>
              <a:rPr lang="en-IN" sz="1800" dirty="0">
                <a:solidFill>
                  <a:schemeClr val="dk1"/>
                </a:solidFill>
                <a:hlinkClick r:id="rId6"/>
              </a:rPr>
              <a:t>https://doi.org/10.1016/j.procs.2021.01.048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 dirty="0">
                <a:solidFill>
                  <a:schemeClr val="dk1"/>
                </a:solidFill>
              </a:rPr>
              <a:t>Nigel Halpern, Deodat </a:t>
            </a:r>
            <a:r>
              <a:rPr lang="en-IN" sz="1800" dirty="0" err="1">
                <a:solidFill>
                  <a:schemeClr val="dk1"/>
                </a:solidFill>
              </a:rPr>
              <a:t>Mwesiumo</a:t>
            </a:r>
            <a:r>
              <a:rPr lang="en-IN" sz="1800" dirty="0">
                <a:solidFill>
                  <a:schemeClr val="dk1"/>
                </a:solidFill>
              </a:rPr>
              <a:t>, Thomas Budd, Pere </a:t>
            </a:r>
            <a:r>
              <a:rPr lang="en-IN" sz="1800" dirty="0" err="1">
                <a:solidFill>
                  <a:schemeClr val="dk1"/>
                </a:solidFill>
              </a:rPr>
              <a:t>Suau</a:t>
            </a:r>
            <a:r>
              <a:rPr lang="en-IN" sz="1800" dirty="0">
                <a:solidFill>
                  <a:schemeClr val="dk1"/>
                </a:solidFill>
              </a:rPr>
              <a:t>-Sanchez, </a:t>
            </a:r>
            <a:r>
              <a:rPr lang="en-IN" sz="1800" dirty="0" err="1">
                <a:solidFill>
                  <a:schemeClr val="dk1"/>
                </a:solidFill>
              </a:rPr>
              <a:t>Svein</a:t>
            </a:r>
            <a:r>
              <a:rPr lang="en-IN" sz="1800" dirty="0">
                <a:solidFill>
                  <a:schemeClr val="dk1"/>
                </a:solidFill>
              </a:rPr>
              <a:t> </a:t>
            </a:r>
            <a:r>
              <a:rPr lang="en-IN" sz="1800" dirty="0" err="1">
                <a:solidFill>
                  <a:schemeClr val="dk1"/>
                </a:solidFill>
              </a:rPr>
              <a:t>Bråthen</a:t>
            </a:r>
            <a:r>
              <a:rPr lang="en-IN" sz="1800" dirty="0">
                <a:solidFill>
                  <a:schemeClr val="dk1"/>
                </a:solidFill>
              </a:rPr>
              <a:t>, Segmentation of passenger preferences for using digital technologies at airports in Norway, Journal of Air Transport Management, Volume 91, 2021, 102005, ISSN 0969-6997, </a:t>
            </a:r>
            <a:r>
              <a:rPr lang="en-IN" sz="1800" dirty="0">
                <a:solidFill>
                  <a:schemeClr val="dk1"/>
                </a:solidFill>
                <a:hlinkClick r:id="rId7"/>
              </a:rPr>
              <a:t>https://doi.org/10.1016/j.jairtraman.2020.102005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 dirty="0" err="1">
                <a:solidFill>
                  <a:schemeClr val="dk1"/>
                </a:solidFill>
              </a:rPr>
              <a:t>Simeng</a:t>
            </a:r>
            <a:r>
              <a:rPr lang="en-IN" sz="1800" dirty="0">
                <a:solidFill>
                  <a:schemeClr val="dk1"/>
                </a:solidFill>
              </a:rPr>
              <a:t> Han, Werner </a:t>
            </a:r>
            <a:r>
              <a:rPr lang="en-IN" sz="1800" dirty="0" err="1">
                <a:solidFill>
                  <a:schemeClr val="dk1"/>
                </a:solidFill>
              </a:rPr>
              <a:t>Reinartz</a:t>
            </a:r>
            <a:r>
              <a:rPr lang="en-IN" sz="1800" dirty="0">
                <a:solidFill>
                  <a:schemeClr val="dk1"/>
                </a:solidFill>
              </a:rPr>
              <a:t>, Bernd </a:t>
            </a:r>
            <a:r>
              <a:rPr lang="en-IN" sz="1800" dirty="0" err="1">
                <a:solidFill>
                  <a:schemeClr val="dk1"/>
                </a:solidFill>
              </a:rPr>
              <a:t>Skiera</a:t>
            </a:r>
            <a:r>
              <a:rPr lang="en-IN" sz="1800" dirty="0">
                <a:solidFill>
                  <a:schemeClr val="dk1"/>
                </a:solidFill>
              </a:rPr>
              <a:t>, Capturing Retailers’ Brand and Customer Focus, Journal of Retailing, Volume 97, Issue 4, 2021, Pages 582-596, ISSN 0022-4359, </a:t>
            </a:r>
            <a:r>
              <a:rPr lang="en-IN" sz="1800" dirty="0">
                <a:solidFill>
                  <a:schemeClr val="dk1"/>
                </a:solidFill>
                <a:hlinkClick r:id="rId8"/>
              </a:rPr>
              <a:t>https://doi.org/10.1016/j.jretai.2021.01.001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457200" y="614974"/>
            <a:ext cx="82296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1485450"/>
            <a:ext cx="8229600" cy="4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00" y="391756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750" y="1536613"/>
            <a:ext cx="26479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311711" y="4425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>
                <a:latin typeface="Archivo Narrow"/>
                <a:ea typeface="Archivo Narrow"/>
                <a:cs typeface="Archivo Narrow"/>
                <a:sym typeface="Archivo Narrow"/>
              </a:rPr>
              <a:t>Agenda</a:t>
            </a:r>
            <a:endParaRPr sz="3100" b="1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11711" y="1206017"/>
            <a:ext cx="7943400" cy="503891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Introduction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Literature review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Motivation and Problem statement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Objectives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Methodology 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Result Discussion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Limitations 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Future Enhancement 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Conclusion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References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351075" y="614974"/>
            <a:ext cx="82296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Introduction</a:t>
            </a:r>
            <a:endParaRPr sz="3000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457200" y="1479475"/>
            <a:ext cx="8229600" cy="4685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GB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Customer Segmentation is a way of separating the customers based on their characteristics or spending nature.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US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 our research, we have produced nine clustering based machine learning models which will be able to classify the customers based on their spending nature or characteristics.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 Narrow"/>
              <a:buChar char="●"/>
            </a:pPr>
            <a:r>
              <a:rPr lang="en-US" sz="2100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We have used methods like Cohort Analysis, Pareto Principle (80-20 Rule), and RFM Analysis (Recency, Frequency, Monetary) for the segmentation of the customers.</a:t>
            </a:r>
            <a:endParaRPr sz="21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500" dirty="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700" dirty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351075" y="614974"/>
            <a:ext cx="82296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Literature Survey </a:t>
            </a:r>
            <a:endParaRPr sz="3000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aphicFrame>
        <p:nvGraphicFramePr>
          <p:cNvPr id="239" name="Google Shape;239;p29"/>
          <p:cNvGraphicFramePr/>
          <p:nvPr>
            <p:extLst>
              <p:ext uri="{D42A27DB-BD31-4B8C-83A1-F6EECF244321}">
                <p14:modId xmlns:p14="http://schemas.microsoft.com/office/powerpoint/2010/main" val="3063748946"/>
              </p:ext>
            </p:extLst>
          </p:nvPr>
        </p:nvGraphicFramePr>
        <p:xfrm>
          <a:off x="310534" y="1298674"/>
          <a:ext cx="8520600" cy="4955116"/>
        </p:xfrm>
        <a:graphic>
          <a:graphicData uri="http://schemas.openxmlformats.org/drawingml/2006/table">
            <a:tbl>
              <a:tblPr firstRow="1" bandRow="1">
                <a:noFill/>
                <a:tableStyleId>{0D2547CB-D60C-40DB-9C3C-A8CD67E26CA6}</a:tableStyleId>
              </a:tblPr>
              <a:tblGrid>
                <a:gridCol w="50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7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S.No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Title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Author and </a:t>
                      </a: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Journal details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Findings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Research gaps/ Limitations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[1]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[2]</a:t>
                      </a: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RFM model for customer purchase behavior using K-Means algorithm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US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Lifestyle segmentation of tourists: the role of personality</a:t>
                      </a:r>
                      <a:endParaRPr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P. Anitha, Malini M. Patil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it-IT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it-IT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it-IT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it-IT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s-ES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s-ES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Elena Parra Vargas, Carla de-Juan-Ripoll, Marta Bueno Panadero, Mariano Alcañiz</a:t>
                      </a:r>
                      <a:endParaRPr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trained their model by K-Means clustering algorithm.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used RFM analysis for segmenting the customers.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were segmenting the customers based on their lifestyle.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It is based on their personality and training the model for the purpose of tourism.</a:t>
                      </a:r>
                      <a:endParaRPr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only trained their model based on one clustering model.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haven’t used many separation methods for segmentation of customers.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endParaRPr lang="en-GB" sz="1300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endParaRPr lang="en-GB" sz="1300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weren’t considered many aspects in the personality of a person in segmentation.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There are no much findings in the tourism based segmentation of customers.</a:t>
                      </a:r>
                      <a:endParaRPr sz="1300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2286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200788" y="397138"/>
            <a:ext cx="82296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 dirty="0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Literature Survey (Cont…) </a:t>
            </a:r>
            <a:endParaRPr sz="3000" dirty="0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aphicFrame>
        <p:nvGraphicFramePr>
          <p:cNvPr id="239" name="Google Shape;239;p29"/>
          <p:cNvGraphicFramePr/>
          <p:nvPr>
            <p:extLst>
              <p:ext uri="{D42A27DB-BD31-4B8C-83A1-F6EECF244321}">
                <p14:modId xmlns:p14="http://schemas.microsoft.com/office/powerpoint/2010/main" val="4185161622"/>
              </p:ext>
            </p:extLst>
          </p:nvPr>
        </p:nvGraphicFramePr>
        <p:xfrm>
          <a:off x="200788" y="1008101"/>
          <a:ext cx="8482391" cy="5252296"/>
        </p:xfrm>
        <a:graphic>
          <a:graphicData uri="http://schemas.openxmlformats.org/drawingml/2006/table">
            <a:tbl>
              <a:tblPr firstRow="1" bandRow="1">
                <a:noFill/>
                <a:tableStyleId>{0D2547CB-D60C-40DB-9C3C-A8CD67E26CA6}</a:tableStyleId>
              </a:tblPr>
              <a:tblGrid>
                <a:gridCol w="50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8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S.No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Title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Author and </a:t>
                      </a:r>
                      <a:r>
                        <a:rPr lang="en-GB" sz="1400" u="none" strike="noStrike" cap="none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Journal details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Findings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Research gaps/ Limitations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 anchor="ctr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5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[3]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[4]</a:t>
                      </a: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Capturing Retailers’ Brand and Customer Focus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en-US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Deep Learning as a Vector Embedding Model for Customer Churn</a:t>
                      </a: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nn-NO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Simeng Han, Werner Reinartz, Bernd Skiera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lang="it-IT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t-IT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Tjeng Wawan Cenggoro, Raditya Ayu Wirastari, Edy Rudianto, Mochamad Ilham Mohadi, Dinne Ratj, Bens Pardamean</a:t>
                      </a: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told that how retailers capture the market and how they were aiming the customers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were also using RFM analysis.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endParaRPr lang="en-GB" sz="1300" u="none" strike="noStrike" cap="none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used Vector Embedding Model for the segmentation of the customers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used the deep learning methods for solving the problem.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chivo Narrow"/>
                        <a:buChar char="●"/>
                      </a:pPr>
                      <a:r>
                        <a:rPr lang="en-GB" sz="1300" u="none" strike="noStrike" cap="none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used both RFM Analysis and Pareto Principle.</a:t>
                      </a: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haven’t told anything about how its all being done in the real-world scenarios.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They have limitations in the segmenting the people because they only use RFM Analysis.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endParaRPr lang="en-GB" sz="1300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Even they have used deep learning for their problem statement they haven’t achieved much in segmentation of customers.</a:t>
                      </a:r>
                    </a:p>
                    <a:p>
                      <a:pPr marL="457200" marR="0" lvl="0" indent="-311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Archivo Narrow"/>
                        <a:buChar char="●"/>
                      </a:pPr>
                      <a:r>
                        <a:rPr lang="en-GB" sz="1300" dirty="0"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Vector Embedding Model is not much useful in terms of Customer Segmentation.</a:t>
                      </a:r>
                      <a:endParaRPr sz="1300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  <a:p>
                      <a:pPr marL="457200" marR="0" lvl="0" indent="-2286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L="91450" marR="91450" marT="45725" marB="457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2451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000" dirty="0"/>
              <a:t>Motivation</a:t>
            </a:r>
            <a:endParaRPr sz="30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In Supermarket or any other e-commerce we will buy items which we wish. Now some type of revenue for the company will be generated.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Just segment the customers based on their interest and spending nature and now another type of revenue will be generated.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In that time, both the customers and company will be happy with it.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This is our motivation to do a research based on it.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2451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000" dirty="0"/>
              <a:t>Objective</a:t>
            </a:r>
            <a:endParaRPr sz="30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We need to segment our customers based on their spending nature and their demographic details.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Apply different types of principles for segmenting the customers.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Create the models for segmenting the customers and the suitable algorithm is clustering.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Finally, save the best model for the future use in the market.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848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642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000"/>
              <a:t>Methodology</a:t>
            </a:r>
            <a:endParaRPr sz="300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Segmenting the customers based on Cohort Analysis (Time Cohort, Behavior Cohort and Size Cohort)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Pareto Principle Analysis (80 – 20 Rule) for segmentation of customers.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RFM Analysis (Recency, Frequency and Monetary) plays a vital role in segmentation.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After the analysis part, they will be sent for fitting the model in the various clustering methods.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Finally, the best model will be saved for our future use.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31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206475" y="4642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000" dirty="0"/>
              <a:t>Result Discussion</a:t>
            </a:r>
            <a:endParaRPr sz="30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26575" y="1420300"/>
            <a:ext cx="8579100" cy="4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We have segmented our customers based on the methodology which we have previously seen.</a:t>
            </a: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6A4F7B-1BAB-2AFF-E2A7-3EA905F3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5" y="1956769"/>
            <a:ext cx="5603010" cy="43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776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1310</Words>
  <Application>Microsoft Office PowerPoint</Application>
  <PresentationFormat>On-screen Show (4:3)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Archivo Narrow</vt:lpstr>
      <vt:lpstr>Arial</vt:lpstr>
      <vt:lpstr>Gentium Book Basic</vt:lpstr>
      <vt:lpstr>Times New Roman</vt:lpstr>
      <vt:lpstr>Georgia</vt:lpstr>
      <vt:lpstr>simple-light</vt:lpstr>
      <vt:lpstr>simple-light</vt:lpstr>
      <vt:lpstr>Simple Light</vt:lpstr>
      <vt:lpstr>2023 IEEE International Conference on  Contemporary Computing and Communications (InC4) Paper ID :  “Customer Segmentation Analysis leveraging Machine Learning Algorithms”</vt:lpstr>
      <vt:lpstr>PowerPoint Presentation</vt:lpstr>
      <vt:lpstr>Introduction</vt:lpstr>
      <vt:lpstr>Literature Survey </vt:lpstr>
      <vt:lpstr>Literature Survey (Cont…) </vt:lpstr>
      <vt:lpstr>Motivation</vt:lpstr>
      <vt:lpstr>Objective</vt:lpstr>
      <vt:lpstr>Methodology</vt:lpstr>
      <vt:lpstr>Result Discussion</vt:lpstr>
      <vt:lpstr>Result Discussion (Cont…)</vt:lpstr>
      <vt:lpstr>Limitations</vt:lpstr>
      <vt:lpstr>Future Enhancement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IEEE International Conference on  Contemporary Computing and Communications (InC4) Paper ID :  “Customer Segmentation Analysis leveraging Machine Learning Algorithms”</dc:title>
  <cp:lastModifiedBy>HARIRAM S</cp:lastModifiedBy>
  <cp:revision>2</cp:revision>
  <dcterms:modified xsi:type="dcterms:W3CDTF">2023-04-22T03:39:00Z</dcterms:modified>
</cp:coreProperties>
</file>