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1"/>
  </p:notes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jGS33/xoLicKbKsNECgipcuOON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27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38542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89670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1217963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26084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72584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335395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491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912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166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333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369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94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294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481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1117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89841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3" y="406398"/>
            <a:ext cx="7507111" cy="3612783"/>
          </a:xfrm>
        </p:spPr>
        <p:txBody>
          <a:bodyPr>
            <a:normAutofit/>
          </a:bodyPr>
          <a:lstStyle/>
          <a:p>
            <a:r>
              <a:rPr lang="en-US" dirty="0" err="1">
                <a:latin typeface="Algerian" panose="04020705040A02060702" pitchFamily="82" charset="0"/>
              </a:rPr>
              <a:t>Keylogger</a:t>
            </a:r>
            <a:r>
              <a:rPr lang="en-US" dirty="0">
                <a:latin typeface="Algerian" panose="04020705040A02060702" pitchFamily="82" charset="0"/>
              </a:rPr>
              <a:t> &amp; Security Implementation </a:t>
            </a:r>
            <a:r>
              <a:rPr lang="en-US" dirty="0" smtClean="0">
                <a:latin typeface="Algerian" panose="04020705040A02060702" pitchFamily="82" charset="0"/>
              </a:rPr>
              <a:t>using Python</a:t>
            </a:r>
            <a:endParaRPr lang="en-US" dirty="0">
              <a:latin typeface="Algerian" panose="04020705040A02060702" pitchFamily="82" charset="0"/>
            </a:endParaRPr>
          </a:p>
        </p:txBody>
      </p:sp>
      <p:sp>
        <p:nvSpPr>
          <p:cNvPr id="4" name="Slide Number Placeholder 3"/>
          <p:cNvSpPr>
            <a:spLocks noGrp="1"/>
          </p:cNvSpPr>
          <p:nvPr>
            <p:ph type="sldNum" sz="quarter" idx="12"/>
          </p:nvPr>
        </p:nvSpPr>
        <p:spPr>
          <a:xfrm>
            <a:off x="10514567" y="5342621"/>
            <a:ext cx="1090412" cy="669925"/>
          </a:xfrm>
        </p:spPr>
        <p:txBody>
          <a:bodyPr/>
          <a:lstStyle/>
          <a:p>
            <a:pPr marL="0" lvl="0" indent="0" algn="r" rtl="0">
              <a:spcBef>
                <a:spcPts val="0"/>
              </a:spcBef>
              <a:spcAft>
                <a:spcPts val="0"/>
              </a:spcAft>
              <a:buNone/>
            </a:pPr>
            <a:r>
              <a:rPr lang="en-US" dirty="0" smtClean="0"/>
              <a:t>1</a:t>
            </a:r>
            <a:endParaRPr lang="en-US" dirty="0"/>
          </a:p>
        </p:txBody>
      </p:sp>
      <p:sp>
        <p:nvSpPr>
          <p:cNvPr id="6" name="TextBox 5"/>
          <p:cNvSpPr txBox="1"/>
          <p:nvPr/>
        </p:nvSpPr>
        <p:spPr>
          <a:xfrm>
            <a:off x="4634088" y="4354144"/>
            <a:ext cx="712557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 by:</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K.Kamalakkanni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B.Tech.Information</a:t>
            </a:r>
            <a:r>
              <a:rPr lang="en-US" sz="2000" dirty="0" smtClean="0">
                <a:latin typeface="Times New Roman" panose="02020603050405020304" pitchFamily="18" charset="0"/>
                <a:cs typeface="Times New Roman" panose="02020603050405020304" pitchFamily="18" charset="0"/>
              </a:rPr>
              <a:t> Technology</a:t>
            </a:r>
          </a:p>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Anjalai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Ammal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Mahalingam</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Engineering College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22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37141" y="160126"/>
            <a:ext cx="9956747" cy="120874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latin typeface="Algerian" panose="04020705040A02060702" pitchFamily="82" charset="0"/>
              </a:rPr>
              <a:t>Agenda:</a:t>
            </a:r>
            <a:endParaRPr dirty="0">
              <a:latin typeface="Algerian" panose="04020705040A02060702" pitchFamily="82" charset="0"/>
            </a:endParaRPr>
          </a:p>
        </p:txBody>
      </p:sp>
      <p:sp>
        <p:nvSpPr>
          <p:cNvPr id="93" name="Google Shape;93;p2"/>
          <p:cNvSpPr txBox="1">
            <a:spLocks noGrp="1"/>
          </p:cNvSpPr>
          <p:nvPr>
            <p:ph idx="1"/>
          </p:nvPr>
        </p:nvSpPr>
        <p:spPr>
          <a:xfrm>
            <a:off x="335467" y="1731687"/>
            <a:ext cx="9956747" cy="4445275"/>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400"/>
              <a:buChar char="•"/>
            </a:pPr>
            <a:r>
              <a:rPr lang="en-US" sz="2400" dirty="0"/>
              <a:t>Problem Statement</a:t>
            </a:r>
            <a:endParaRPr dirty="0"/>
          </a:p>
          <a:p>
            <a:pPr marL="228600" lvl="0" indent="-228600" algn="l" rtl="0">
              <a:lnSpc>
                <a:spcPct val="120000"/>
              </a:lnSpc>
              <a:spcBef>
                <a:spcPts val="1000"/>
              </a:spcBef>
              <a:spcAft>
                <a:spcPts val="0"/>
              </a:spcAft>
              <a:buClr>
                <a:schemeClr val="lt1"/>
              </a:buClr>
              <a:buSzPts val="2400"/>
              <a:buChar char="•"/>
            </a:pPr>
            <a:r>
              <a:rPr lang="en-US" sz="2400" dirty="0"/>
              <a:t>Project Overview</a:t>
            </a:r>
            <a:endParaRPr dirty="0"/>
          </a:p>
          <a:p>
            <a:pPr marL="228600" lvl="0" indent="-228600" algn="l" rtl="0">
              <a:lnSpc>
                <a:spcPct val="120000"/>
              </a:lnSpc>
              <a:spcBef>
                <a:spcPts val="1000"/>
              </a:spcBef>
              <a:spcAft>
                <a:spcPts val="0"/>
              </a:spcAft>
              <a:buClr>
                <a:schemeClr val="lt1"/>
              </a:buClr>
              <a:buSzPts val="2400"/>
              <a:buChar char="•"/>
            </a:pPr>
            <a:r>
              <a:rPr lang="en-US" sz="2400" dirty="0"/>
              <a:t>End Users</a:t>
            </a:r>
            <a:endParaRPr dirty="0"/>
          </a:p>
          <a:p>
            <a:pPr marL="228600" lvl="0" indent="-228600" algn="l" rtl="0">
              <a:lnSpc>
                <a:spcPct val="120000"/>
              </a:lnSpc>
              <a:spcBef>
                <a:spcPts val="1000"/>
              </a:spcBef>
              <a:spcAft>
                <a:spcPts val="0"/>
              </a:spcAft>
              <a:buClr>
                <a:schemeClr val="lt1"/>
              </a:buClr>
              <a:buSzPts val="2400"/>
              <a:buChar char="•"/>
            </a:pPr>
            <a:r>
              <a:rPr lang="en-US" sz="2400" dirty="0"/>
              <a:t>Solution and Its Value Proposition</a:t>
            </a:r>
            <a:endParaRPr dirty="0"/>
          </a:p>
          <a:p>
            <a:pPr marL="228600" lvl="0" indent="-228600" algn="l" rtl="0">
              <a:lnSpc>
                <a:spcPct val="120000"/>
              </a:lnSpc>
              <a:spcBef>
                <a:spcPts val="1000"/>
              </a:spcBef>
              <a:spcAft>
                <a:spcPts val="0"/>
              </a:spcAft>
              <a:buClr>
                <a:schemeClr val="lt1"/>
              </a:buClr>
              <a:buSzPts val="2400"/>
              <a:buChar char="•"/>
            </a:pPr>
            <a:r>
              <a:rPr lang="en-US" sz="2400" dirty="0"/>
              <a:t>Unique Features of Our Solution</a:t>
            </a:r>
            <a:endParaRPr dirty="0"/>
          </a:p>
          <a:p>
            <a:pPr marL="228600" lvl="0" indent="-228600" algn="l" rtl="0">
              <a:lnSpc>
                <a:spcPct val="120000"/>
              </a:lnSpc>
              <a:spcBef>
                <a:spcPts val="1000"/>
              </a:spcBef>
              <a:spcAft>
                <a:spcPts val="0"/>
              </a:spcAft>
              <a:buClr>
                <a:schemeClr val="lt1"/>
              </a:buClr>
              <a:buSzPts val="2400"/>
              <a:buChar char="•"/>
            </a:pPr>
            <a:r>
              <a:rPr lang="en-US" sz="2400" dirty="0"/>
              <a:t>Modelling</a:t>
            </a:r>
            <a:endParaRPr dirty="0"/>
          </a:p>
          <a:p>
            <a:pPr marL="228600" lvl="0" indent="-228600" algn="l" rtl="0">
              <a:lnSpc>
                <a:spcPct val="120000"/>
              </a:lnSpc>
              <a:spcBef>
                <a:spcPts val="1000"/>
              </a:spcBef>
              <a:spcAft>
                <a:spcPts val="0"/>
              </a:spcAft>
              <a:buClr>
                <a:schemeClr val="lt1"/>
              </a:buClr>
              <a:buSzPts val="2400"/>
              <a:buChar char="•"/>
            </a:pPr>
            <a:r>
              <a:rPr lang="en-US" sz="2400" dirty="0"/>
              <a:t>Results</a:t>
            </a:r>
            <a:endParaRPr dirty="0"/>
          </a:p>
          <a:p>
            <a:pPr marL="228600" lvl="0" indent="-228600" algn="l" rtl="0">
              <a:lnSpc>
                <a:spcPct val="120000"/>
              </a:lnSpc>
              <a:spcBef>
                <a:spcPts val="1000"/>
              </a:spcBef>
              <a:spcAft>
                <a:spcPts val="0"/>
              </a:spcAft>
              <a:buClr>
                <a:schemeClr val="lt1"/>
              </a:buClr>
              <a:buSzPts val="2400"/>
              <a:buChar char="•"/>
            </a:pPr>
            <a:r>
              <a:rPr lang="en-US" sz="2400" dirty="0"/>
              <a:t>Conclusion</a:t>
            </a:r>
            <a:endParaRPr dirty="0"/>
          </a:p>
        </p:txBody>
      </p:sp>
      <p:sp>
        <p:nvSpPr>
          <p:cNvPr id="96" name="Google Shape;96;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78985" y="450127"/>
            <a:ext cx="9525427" cy="64802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ct val="100000"/>
              <a:buFont typeface="Arial"/>
              <a:buNone/>
            </a:pPr>
            <a:r>
              <a:rPr lang="en-US" dirty="0">
                <a:latin typeface="Algerian" panose="04020705040A02060702" pitchFamily="82" charset="0"/>
              </a:rPr>
              <a:t>Problem Statement</a:t>
            </a:r>
            <a:r>
              <a:rPr lang="en-US" dirty="0"/>
              <a:t>:</a:t>
            </a:r>
            <a:endParaRPr dirty="0"/>
          </a:p>
        </p:txBody>
      </p:sp>
      <p:sp>
        <p:nvSpPr>
          <p:cNvPr id="102" name="Google Shape;102;p3"/>
          <p:cNvSpPr txBox="1">
            <a:spLocks noGrp="1"/>
          </p:cNvSpPr>
          <p:nvPr>
            <p:ph idx="1"/>
          </p:nvPr>
        </p:nvSpPr>
        <p:spPr>
          <a:xfrm>
            <a:off x="335467" y="1185347"/>
            <a:ext cx="9956747" cy="5264784"/>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1600"/>
              <a:buChar char="•"/>
            </a:pPr>
            <a:r>
              <a:rPr lang="en-US" sz="1600"/>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endParaRPr/>
          </a:p>
          <a:p>
            <a:pPr marL="228600" lvl="0" indent="-228600" algn="l" rtl="0">
              <a:lnSpc>
                <a:spcPct val="120000"/>
              </a:lnSpc>
              <a:spcBef>
                <a:spcPts val="1000"/>
              </a:spcBef>
              <a:spcAft>
                <a:spcPts val="0"/>
              </a:spcAft>
              <a:buClr>
                <a:schemeClr val="lt1"/>
              </a:buClr>
              <a:buSzPts val="1600"/>
              <a:buChar char="•"/>
            </a:pPr>
            <a:r>
              <a:rPr lang="en-US" sz="1600"/>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endParaRPr/>
          </a:p>
          <a:p>
            <a:pPr marL="228600" lvl="0" indent="-228600" algn="l" rtl="0">
              <a:lnSpc>
                <a:spcPct val="120000"/>
              </a:lnSpc>
              <a:spcBef>
                <a:spcPts val="1000"/>
              </a:spcBef>
              <a:spcAft>
                <a:spcPts val="0"/>
              </a:spcAft>
              <a:buClr>
                <a:schemeClr val="lt1"/>
              </a:buClr>
              <a:buSzPts val="1600"/>
              <a:buChar char="•"/>
            </a:pPr>
            <a:r>
              <a:rPr lang="en-US" sz="1600"/>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endParaRPr/>
          </a:p>
          <a:p>
            <a:pPr marL="228600" lvl="0" indent="-228600" algn="l" rtl="0">
              <a:lnSpc>
                <a:spcPct val="120000"/>
              </a:lnSpc>
              <a:spcBef>
                <a:spcPts val="1000"/>
              </a:spcBef>
              <a:spcAft>
                <a:spcPts val="0"/>
              </a:spcAft>
              <a:buClr>
                <a:schemeClr val="lt1"/>
              </a:buClr>
              <a:buSzPts val="1600"/>
              <a:buChar char="•"/>
            </a:pPr>
            <a:r>
              <a:rPr lang="en-US" sz="1600"/>
              <a:t>By addressing these challenges, the project endeavors to provide a comprehensive and effective solution to mitigate the risks posed by keyloggers, enhancing cybersecurity posture and safeguarding users' sensitive information from unauthorized access and exploitation.</a:t>
            </a:r>
            <a:endParaRPr/>
          </a:p>
        </p:txBody>
      </p:sp>
      <p:sp>
        <p:nvSpPr>
          <p:cNvPr id="104" name="Google Shape;10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13278" y="-753534"/>
            <a:ext cx="8534400" cy="150706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latin typeface="Algerian" panose="04020705040A02060702" pitchFamily="82" charset="0"/>
              </a:rPr>
              <a:t>Project Overview</a:t>
            </a:r>
            <a:r>
              <a:rPr lang="en-US" dirty="0"/>
              <a:t>:</a:t>
            </a:r>
            <a:endParaRPr dirty="0"/>
          </a:p>
        </p:txBody>
      </p:sp>
      <p:sp>
        <p:nvSpPr>
          <p:cNvPr id="110" name="Google Shape;110;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1800"/>
              <a:buChar char="•"/>
            </a:pPr>
            <a:r>
              <a:rPr lang="en-US"/>
              <a:t>Development of a robust Python-based keylogger capable of discreetly capturing keystrokes on target systems.</a:t>
            </a:r>
            <a:endParaRPr/>
          </a:p>
          <a:p>
            <a:pPr marL="228600" lvl="0" indent="-228600" algn="l" rtl="0">
              <a:lnSpc>
                <a:spcPct val="120000"/>
              </a:lnSpc>
              <a:spcBef>
                <a:spcPts val="1000"/>
              </a:spcBef>
              <a:spcAft>
                <a:spcPts val="0"/>
              </a:spcAft>
              <a:buClr>
                <a:schemeClr val="lt1"/>
              </a:buClr>
              <a:buSzPts val="1800"/>
              <a:buChar char="•"/>
            </a:pPr>
            <a:r>
              <a:rPr lang="en-US"/>
              <a:t>Implementation of advanced security measures to detect and prevent keylogging activities in real-time.</a:t>
            </a:r>
            <a:endParaRPr/>
          </a:p>
          <a:p>
            <a:pPr marL="228600" lvl="0" indent="-228600" algn="l" rtl="0">
              <a:lnSpc>
                <a:spcPct val="120000"/>
              </a:lnSpc>
              <a:spcBef>
                <a:spcPts val="1000"/>
              </a:spcBef>
              <a:spcAft>
                <a:spcPts val="0"/>
              </a:spcAft>
              <a:buClr>
                <a:schemeClr val="lt1"/>
              </a:buClr>
              <a:buSzPts val="1800"/>
              <a:buChar char="•"/>
            </a:pPr>
            <a:r>
              <a:rPr lang="en-US"/>
              <a:t>Integration of encryption techniques to protect logged data from unauthorized access and interception.</a:t>
            </a:r>
            <a:endParaRPr/>
          </a:p>
          <a:p>
            <a:pPr marL="228600" lvl="0" indent="-228600" algn="l" rtl="0">
              <a:lnSpc>
                <a:spcPct val="120000"/>
              </a:lnSpc>
              <a:spcBef>
                <a:spcPts val="1000"/>
              </a:spcBef>
              <a:spcAft>
                <a:spcPts val="0"/>
              </a:spcAft>
              <a:buClr>
                <a:schemeClr val="lt1"/>
              </a:buClr>
              <a:buSzPts val="1800"/>
              <a:buChar char="•"/>
            </a:pPr>
            <a:r>
              <a:rPr lang="en-US"/>
              <a:t>Creation of an intuitive user interface for easy deployment and management of the solution.</a:t>
            </a:r>
            <a:endParaRPr/>
          </a:p>
          <a:p>
            <a:pPr marL="228600" lvl="0" indent="-228600" algn="l" rtl="0">
              <a:lnSpc>
                <a:spcPct val="120000"/>
              </a:lnSpc>
              <a:spcBef>
                <a:spcPts val="1000"/>
              </a:spcBef>
              <a:spcAft>
                <a:spcPts val="0"/>
              </a:spcAft>
              <a:buClr>
                <a:schemeClr val="lt1"/>
              </a:buClr>
              <a:buSzPts val="1800"/>
              <a:buChar char="•"/>
            </a:pPr>
            <a:r>
              <a:rPr lang="en-US"/>
              <a:t>Ensuring cross-platform compatibility to accommodate diverse user environments and requirements</a:t>
            </a:r>
            <a:endParaRPr/>
          </a:p>
          <a:p>
            <a:pPr marL="228600" lvl="0" indent="-114300" algn="l" rtl="0">
              <a:lnSpc>
                <a:spcPct val="120000"/>
              </a:lnSpc>
              <a:spcBef>
                <a:spcPts val="1000"/>
              </a:spcBef>
              <a:spcAft>
                <a:spcPts val="0"/>
              </a:spcAft>
              <a:buClr>
                <a:schemeClr val="lt1"/>
              </a:buClr>
              <a:buSzPts val="1800"/>
              <a:buNone/>
            </a:pPr>
            <a:endParaRPr/>
          </a:p>
        </p:txBody>
      </p:sp>
      <p:sp>
        <p:nvSpPr>
          <p:cNvPr id="113" name="Google Shape;113;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37141" y="447673"/>
            <a:ext cx="9784220" cy="8636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ct val="100000"/>
              <a:buFont typeface="Arial"/>
              <a:buNone/>
            </a:pPr>
            <a:r>
              <a:rPr lang="en-US" dirty="0">
                <a:latin typeface="Algerian" panose="04020705040A02060702" pitchFamily="82" charset="0"/>
              </a:rPr>
              <a:t>Who are the end users in this </a:t>
            </a:r>
            <a:r>
              <a:rPr lang="en-US" dirty="0" smtClean="0">
                <a:latin typeface="Algerian" panose="04020705040A02060702" pitchFamily="82" charset="0"/>
              </a:rPr>
              <a:t>project</a:t>
            </a:r>
            <a:r>
              <a:rPr lang="en-US" dirty="0"/>
              <a:t>?</a:t>
            </a:r>
            <a:endParaRPr dirty="0"/>
          </a:p>
        </p:txBody>
      </p:sp>
      <p:sp>
        <p:nvSpPr>
          <p:cNvPr id="119" name="Google Shape;119;p5"/>
          <p:cNvSpPr txBox="1">
            <a:spLocks noGrp="1"/>
          </p:cNvSpPr>
          <p:nvPr>
            <p:ph idx="1"/>
          </p:nvPr>
        </p:nvSpPr>
        <p:spPr>
          <a:xfrm>
            <a:off x="335467" y="1386631"/>
            <a:ext cx="9899238" cy="487659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00000"/>
              <a:buChar char="•"/>
            </a:pPr>
            <a:r>
              <a:rPr lang="en-US" sz="1200" b="1" dirty="0"/>
              <a:t>Individual Users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Everyday computer users who want to protect their personal information, such as passwords, credit card details, and private messages, from unauthorized access.</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Professionals who handle sensitive data on their computers, including journalists, lawyers, and healthcare professionals.</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Businesses and Enterprises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Small and medium-sized businesses (SMBs) seeking to safeguard their sensitive business information, financial records, and customer data from cyber threats.</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Large enterprises and corporations aiming to enhance their cybersecurity measures to protect valuable intellectual property and confidential business data.</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Government Agencies and Institutions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Government organizations at local, state, and federal levels tasked with protecting classified information, national security data, and citizen privacy.</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Educational institutions, such as universities and research facilities, safeguarding academic research, student records, and institutional data.</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Cybersecurity Professionals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Security analysts, consultants, and professionals responsible for assessing and mitigating cyber threats within organizations.</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Ethical hackers and penetration testers seeking to evaluate and strengthen the security posture of systems and networks.</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Software Developers and IT Professionals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Developers and IT professionals involved in creating and managing software applications and systems, including those responsible for ensuring the security of software products and infrastructure.</a:t>
            </a:r>
            <a:endParaRPr sz="1200" dirty="0"/>
          </a:p>
          <a:p>
            <a:pPr marL="0" lvl="0" indent="0" algn="l" rtl="0">
              <a:lnSpc>
                <a:spcPct val="120000"/>
              </a:lnSpc>
              <a:spcBef>
                <a:spcPts val="1000"/>
              </a:spcBef>
              <a:spcAft>
                <a:spcPts val="0"/>
              </a:spcAft>
              <a:buClr>
                <a:schemeClr val="lt1"/>
              </a:buClr>
              <a:buSzPct val="100000"/>
              <a:buNone/>
            </a:pPr>
            <a:endParaRPr sz="1200" dirty="0">
              <a:solidFill>
                <a:srgbClr val="ECECEC"/>
              </a:solidFill>
            </a:endParaRPr>
          </a:p>
        </p:txBody>
      </p:sp>
      <p:sp>
        <p:nvSpPr>
          <p:cNvPr id="122" name="Google Shape;122;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337141" y="418918"/>
            <a:ext cx="9956747" cy="84930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latin typeface="Algerian" panose="04020705040A02060702" pitchFamily="82" charset="0"/>
              </a:rPr>
              <a:t>Solution and its Value </a:t>
            </a:r>
            <a:r>
              <a:rPr lang="en-US" dirty="0" smtClean="0">
                <a:latin typeface="Algerian" panose="04020705040A02060702" pitchFamily="82" charset="0"/>
              </a:rPr>
              <a:t>Proposition:</a:t>
            </a:r>
            <a:endParaRPr dirty="0">
              <a:latin typeface="Algerian" panose="04020705040A02060702" pitchFamily="82" charset="0"/>
            </a:endParaRPr>
          </a:p>
        </p:txBody>
      </p:sp>
      <p:sp>
        <p:nvSpPr>
          <p:cNvPr id="128" name="Google Shape;128;p6"/>
          <p:cNvSpPr txBox="1">
            <a:spLocks noGrp="1"/>
          </p:cNvSpPr>
          <p:nvPr>
            <p:ph idx="1"/>
          </p:nvPr>
        </p:nvSpPr>
        <p:spPr>
          <a:xfrm>
            <a:off x="335467" y="1487272"/>
            <a:ext cx="9956747" cy="4934105"/>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chemeClr val="lt1"/>
              </a:buClr>
              <a:buSzPct val="100000"/>
              <a:buChar char="•"/>
            </a:pPr>
            <a:r>
              <a:rPr lang="en-US"/>
              <a:t>Our solution offers a comprehensive approach to address the pressing concerns related to keylogging threats, providing robust security measures and advanced capabilities to safeguard sensitive information.</a:t>
            </a:r>
            <a:endParaRPr/>
          </a:p>
          <a:p>
            <a:pPr marL="0" lvl="0" indent="0" algn="l" rtl="0">
              <a:lnSpc>
                <a:spcPct val="120000"/>
              </a:lnSpc>
              <a:spcBef>
                <a:spcPts val="1000"/>
              </a:spcBef>
              <a:spcAft>
                <a:spcPts val="0"/>
              </a:spcAft>
              <a:buClr>
                <a:schemeClr val="lt1"/>
              </a:buClr>
              <a:buSzPct val="100000"/>
              <a:buNone/>
            </a:pPr>
            <a:r>
              <a:rPr lang="en-US" b="1"/>
              <a:t>Value Proposition:</a:t>
            </a:r>
            <a:endParaRPr/>
          </a:p>
          <a:p>
            <a:pPr marL="228600" lvl="0" indent="-228600" algn="l" rtl="0">
              <a:lnSpc>
                <a:spcPct val="120000"/>
              </a:lnSpc>
              <a:spcBef>
                <a:spcPts val="1000"/>
              </a:spcBef>
              <a:spcAft>
                <a:spcPts val="0"/>
              </a:spcAft>
              <a:buClr>
                <a:schemeClr val="lt1"/>
              </a:buClr>
              <a:buSzPct val="100000"/>
              <a:buChar char="•"/>
            </a:pPr>
            <a:r>
              <a:rPr lang="en-US" b="1"/>
              <a:t>Enhanced Data Security</a:t>
            </a:r>
            <a:r>
              <a:rPr lang="en-US">
                <a:solidFill>
                  <a:srgbClr val="ECECEC"/>
                </a:solidFill>
              </a:rPr>
              <a:t>: Our solution offers robust security measures to protect sensitive information from keylogging threats, enhancing data security and safeguarding against unauthorized access and exploitation.</a:t>
            </a:r>
            <a:endParaRPr/>
          </a:p>
          <a:p>
            <a:pPr marL="228600" lvl="0" indent="-228600" algn="l" rtl="0">
              <a:lnSpc>
                <a:spcPct val="120000"/>
              </a:lnSpc>
              <a:spcBef>
                <a:spcPts val="1000"/>
              </a:spcBef>
              <a:spcAft>
                <a:spcPts val="0"/>
              </a:spcAft>
              <a:buClr>
                <a:schemeClr val="lt1"/>
              </a:buClr>
              <a:buSzPct val="100000"/>
              <a:buChar char="•"/>
            </a:pPr>
            <a:r>
              <a:rPr lang="en-US" b="1"/>
              <a:t>Real-Time Threat Detection</a:t>
            </a:r>
            <a:r>
              <a:rPr lang="en-US">
                <a:solidFill>
                  <a:srgbClr val="ECECEC"/>
                </a:solidFill>
              </a:rPr>
              <a:t>: With real-time detection and prevention capabilities, our solution promptly identifies and mitigates keylogging activities, minimizing the risk of data breaches and cyber attacks.</a:t>
            </a:r>
            <a:endParaRPr/>
          </a:p>
          <a:p>
            <a:pPr marL="228600" lvl="0" indent="-228600" algn="l" rtl="0">
              <a:lnSpc>
                <a:spcPct val="120000"/>
              </a:lnSpc>
              <a:spcBef>
                <a:spcPts val="1000"/>
              </a:spcBef>
              <a:spcAft>
                <a:spcPts val="0"/>
              </a:spcAft>
              <a:buClr>
                <a:schemeClr val="lt1"/>
              </a:buClr>
              <a:buSzPct val="100000"/>
              <a:buChar char="•"/>
            </a:pPr>
            <a:r>
              <a:rPr lang="en-US" b="1"/>
              <a:t>User-Friendly Experience</a:t>
            </a:r>
            <a:r>
              <a:rPr lang="en-US">
                <a:solidFill>
                  <a:srgbClr val="ECECEC"/>
                </a:solidFill>
              </a:rPr>
              <a:t>: Our intuitive user interface and easy deployment ensure a seamless user experience, empowering users to manage and monitor the keylogger and security measures effortlessly.</a:t>
            </a:r>
            <a:endParaRPr/>
          </a:p>
          <a:p>
            <a:pPr marL="228600" lvl="0" indent="-228600" algn="l" rtl="0">
              <a:lnSpc>
                <a:spcPct val="120000"/>
              </a:lnSpc>
              <a:spcBef>
                <a:spcPts val="1000"/>
              </a:spcBef>
              <a:spcAft>
                <a:spcPts val="0"/>
              </a:spcAft>
              <a:buClr>
                <a:schemeClr val="lt1"/>
              </a:buClr>
              <a:buSzPct val="100000"/>
              <a:buChar char="•"/>
            </a:pPr>
            <a:r>
              <a:rPr lang="en-US" b="1"/>
              <a:t>Cross-Platform Compatibility</a:t>
            </a:r>
            <a:r>
              <a:rPr lang="en-US">
                <a:solidFill>
                  <a:srgbClr val="ECECEC"/>
                </a:solidFill>
              </a:rPr>
              <a:t>: Our solution's compatibility with multiple platforms ensures flexibility and accessibility, allowing users to deploy it across diverse environments and systems, maximizing its effectiveness and usability.</a:t>
            </a:r>
            <a:endParaRPr/>
          </a:p>
          <a:p>
            <a:pPr marL="228600" lvl="0" indent="-228600" algn="l" rtl="0">
              <a:lnSpc>
                <a:spcPct val="120000"/>
              </a:lnSpc>
              <a:spcBef>
                <a:spcPts val="1000"/>
              </a:spcBef>
              <a:spcAft>
                <a:spcPts val="0"/>
              </a:spcAft>
              <a:buClr>
                <a:schemeClr val="lt1"/>
              </a:buClr>
              <a:buSzPct val="100000"/>
              <a:buChar char="•"/>
            </a:pPr>
            <a:r>
              <a:rPr lang="en-US" b="1"/>
              <a:t>Privacy and Confidentiality</a:t>
            </a:r>
            <a:r>
              <a:rPr lang="en-US">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a:p>
          <a:p>
            <a:pPr marL="228600" lvl="0" indent="-131445" algn="l" rtl="0">
              <a:lnSpc>
                <a:spcPct val="120000"/>
              </a:lnSpc>
              <a:spcBef>
                <a:spcPts val="1000"/>
              </a:spcBef>
              <a:spcAft>
                <a:spcPts val="0"/>
              </a:spcAft>
              <a:buClr>
                <a:schemeClr val="lt1"/>
              </a:buClr>
              <a:buSzPct val="100000"/>
              <a:buNone/>
            </a:pPr>
            <a:endParaRPr/>
          </a:p>
        </p:txBody>
      </p:sp>
      <p:sp>
        <p:nvSpPr>
          <p:cNvPr id="131" name="Google Shape;131;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337141" y="447674"/>
            <a:ext cx="9956747" cy="7630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latin typeface="Algerian" panose="04020705040A02060702" pitchFamily="82" charset="0"/>
              </a:rPr>
              <a:t>The wow in this </a:t>
            </a:r>
            <a:r>
              <a:rPr lang="en-US" dirty="0" smtClean="0">
                <a:latin typeface="Algerian" panose="04020705040A02060702" pitchFamily="82" charset="0"/>
              </a:rPr>
              <a:t>solution:</a:t>
            </a:r>
            <a:endParaRPr dirty="0">
              <a:latin typeface="Algerian" panose="04020705040A02060702" pitchFamily="82" charset="0"/>
            </a:endParaRPr>
          </a:p>
        </p:txBody>
      </p:sp>
      <p:sp>
        <p:nvSpPr>
          <p:cNvPr id="137" name="Google Shape;137;p7"/>
          <p:cNvSpPr txBox="1">
            <a:spLocks noGrp="1"/>
          </p:cNvSpPr>
          <p:nvPr>
            <p:ph idx="1"/>
          </p:nvPr>
        </p:nvSpPr>
        <p:spPr>
          <a:xfrm>
            <a:off x="335467" y="1386630"/>
            <a:ext cx="11495289" cy="5020369"/>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ECECEC"/>
              </a:buClr>
              <a:buSzPts val="1300"/>
              <a:buChar char="•"/>
            </a:pPr>
            <a:r>
              <a:rPr lang="en-US" sz="1300" dirty="0">
                <a:solidFill>
                  <a:srgbClr val="ECECEC"/>
                </a:solidFill>
              </a:rPr>
              <a:t>Our solution for </a:t>
            </a:r>
            <a:r>
              <a:rPr lang="en-US" sz="1300" dirty="0" err="1">
                <a:solidFill>
                  <a:srgbClr val="ECECEC"/>
                </a:solidFill>
              </a:rPr>
              <a:t>keylogger</a:t>
            </a:r>
            <a:r>
              <a:rPr lang="en-US" sz="1300" dirty="0">
                <a:solidFill>
                  <a:srgbClr val="ECECEC"/>
                </a:solidFill>
              </a:rPr>
              <a:t> detection and security implementation using Python goes beyond conventional approaches, offering several innovative features and capabilities that truly set it apart. The "wow" factor in our solution lies in its ability to:</a:t>
            </a:r>
            <a:endParaRPr sz="1300" dirty="0"/>
          </a:p>
          <a:p>
            <a:pPr marL="228600" lvl="0" indent="-228600" algn="l" rtl="0">
              <a:lnSpc>
                <a:spcPct val="120000"/>
              </a:lnSpc>
              <a:spcBef>
                <a:spcPts val="1000"/>
              </a:spcBef>
              <a:spcAft>
                <a:spcPts val="0"/>
              </a:spcAft>
              <a:buClr>
                <a:schemeClr val="lt1"/>
              </a:buClr>
              <a:buSzPts val="1300"/>
              <a:buChar char="•"/>
            </a:pPr>
            <a:r>
              <a:rPr lang="en-US" sz="1300" b="1" dirty="0"/>
              <a:t>Advanced Threat Detection and Prevention</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sz="1300" dirty="0"/>
          </a:p>
          <a:p>
            <a:pPr marL="228600" lvl="0" indent="-228600" algn="l" rtl="0">
              <a:lnSpc>
                <a:spcPct val="120000"/>
              </a:lnSpc>
              <a:spcBef>
                <a:spcPts val="1000"/>
              </a:spcBef>
              <a:spcAft>
                <a:spcPts val="0"/>
              </a:spcAft>
              <a:buClr>
                <a:schemeClr val="lt1"/>
              </a:buClr>
              <a:buSzPts val="1300"/>
              <a:buChar char="•"/>
            </a:pPr>
            <a:r>
              <a:rPr lang="en-US" sz="1300" b="1" dirty="0"/>
              <a:t>Intelligent Behavioral Analysis</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Unlike traditional </a:t>
            </a:r>
            <a:r>
              <a:rPr lang="en-US" sz="1300" dirty="0" err="1">
                <a:solidFill>
                  <a:srgbClr val="ECECEC"/>
                </a:solidFill>
              </a:rPr>
              <a:t>keylogger</a:t>
            </a:r>
            <a:r>
              <a:rPr lang="en-US" sz="1300" dirty="0">
                <a:solidFill>
                  <a:srgbClr val="ECECEC"/>
                </a:solidFill>
              </a:rPr>
              <a:t>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sz="1300" dirty="0"/>
          </a:p>
          <a:p>
            <a:pPr marL="228600" lvl="0" indent="-228600" algn="l" rtl="0">
              <a:lnSpc>
                <a:spcPct val="120000"/>
              </a:lnSpc>
              <a:spcBef>
                <a:spcPts val="1000"/>
              </a:spcBef>
              <a:spcAft>
                <a:spcPts val="0"/>
              </a:spcAft>
              <a:buClr>
                <a:schemeClr val="lt1"/>
              </a:buClr>
              <a:buSzPts val="1300"/>
              <a:buChar char="•"/>
            </a:pPr>
            <a:r>
              <a:rPr lang="en-US" sz="1300" b="1" dirty="0"/>
              <a:t>Adaptive Security Measures</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sz="1300" dirty="0"/>
          </a:p>
          <a:p>
            <a:pPr marL="228600" lvl="0" indent="-228600" algn="l" rtl="0">
              <a:lnSpc>
                <a:spcPct val="120000"/>
              </a:lnSpc>
              <a:spcBef>
                <a:spcPts val="1000"/>
              </a:spcBef>
              <a:spcAft>
                <a:spcPts val="0"/>
              </a:spcAft>
              <a:buClr>
                <a:schemeClr val="lt1"/>
              </a:buClr>
              <a:buSzPts val="1300"/>
              <a:buChar char="•"/>
            </a:pPr>
            <a:r>
              <a:rPr lang="en-US" sz="1300" b="1" dirty="0"/>
              <a:t>Stealthy Operation and Evasion Techniques</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Our </a:t>
            </a:r>
            <a:r>
              <a:rPr lang="en-US" sz="1300" dirty="0" err="1">
                <a:solidFill>
                  <a:srgbClr val="ECECEC"/>
                </a:solidFill>
              </a:rPr>
              <a:t>keylogger</a:t>
            </a:r>
            <a:r>
              <a:rPr lang="en-US" sz="1300" dirty="0">
                <a:solidFill>
                  <a:srgbClr val="ECECEC"/>
                </a:solidFill>
              </a:rPr>
              <a:t>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sz="1300" dirty="0"/>
          </a:p>
          <a:p>
            <a:pPr marL="0" lvl="0" indent="0" algn="l" rtl="0">
              <a:lnSpc>
                <a:spcPct val="120000"/>
              </a:lnSpc>
              <a:spcBef>
                <a:spcPts val="1000"/>
              </a:spcBef>
              <a:spcAft>
                <a:spcPts val="0"/>
              </a:spcAft>
              <a:buClr>
                <a:schemeClr val="lt1"/>
              </a:buClr>
              <a:buSzPts val="1300"/>
              <a:buNone/>
            </a:pPr>
            <a:endParaRPr sz="1300" dirty="0">
              <a:solidFill>
                <a:srgbClr val="ECECEC"/>
              </a:solidFill>
            </a:endParaRPr>
          </a:p>
          <a:p>
            <a:pPr marL="228600" lvl="0" indent="-146050" algn="l" rtl="0">
              <a:lnSpc>
                <a:spcPct val="120000"/>
              </a:lnSpc>
              <a:spcBef>
                <a:spcPts val="1000"/>
              </a:spcBef>
              <a:spcAft>
                <a:spcPts val="0"/>
              </a:spcAft>
              <a:buClr>
                <a:schemeClr val="lt1"/>
              </a:buClr>
              <a:buSzPts val="1300"/>
              <a:buNone/>
            </a:pPr>
            <a:endParaRPr sz="1300" dirty="0"/>
          </a:p>
        </p:txBody>
      </p:sp>
      <p:sp>
        <p:nvSpPr>
          <p:cNvPr id="139" name="Google Shape;139;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337141" y="289522"/>
            <a:ext cx="9956747" cy="80617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latin typeface="Algerian" panose="04020705040A02060702" pitchFamily="82" charset="0"/>
              </a:rPr>
              <a:t>Result:</a:t>
            </a:r>
            <a:endParaRPr dirty="0">
              <a:latin typeface="Algerian" panose="04020705040A02060702" pitchFamily="82" charset="0"/>
            </a:endParaRPr>
          </a:p>
        </p:txBody>
      </p:sp>
      <p:sp>
        <p:nvSpPr>
          <p:cNvPr id="145" name="Google Shape;145;p8"/>
          <p:cNvSpPr txBox="1">
            <a:spLocks noGrp="1"/>
          </p:cNvSpPr>
          <p:nvPr>
            <p:ph idx="1"/>
          </p:nvPr>
        </p:nvSpPr>
        <p:spPr>
          <a:xfrm>
            <a:off x="335467" y="1487272"/>
            <a:ext cx="9956747" cy="4387765"/>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1400"/>
              <a:buChar char="•"/>
            </a:pPr>
            <a:r>
              <a:rPr lang="en-US" sz="1400" b="1"/>
              <a:t>Detection Accuracy:</a:t>
            </a:r>
            <a:r>
              <a:rPr lang="en-US" sz="1400">
                <a:solidFill>
                  <a:srgbClr val="ECECEC"/>
                </a:solidFill>
              </a:rPr>
              <a:t> Measure the accuracy of the detection algorithms in identifying keylogging activities. This can be quantified by metrics such as true positive rate, false positive rate, precision, and recall.</a:t>
            </a:r>
            <a:endParaRPr sz="1400"/>
          </a:p>
          <a:p>
            <a:pPr marL="228600" lvl="0" indent="-228600" algn="l" rtl="0">
              <a:lnSpc>
                <a:spcPct val="120000"/>
              </a:lnSpc>
              <a:spcBef>
                <a:spcPts val="1000"/>
              </a:spcBef>
              <a:spcAft>
                <a:spcPts val="0"/>
              </a:spcAft>
              <a:buClr>
                <a:schemeClr val="lt1"/>
              </a:buClr>
              <a:buSzPts val="1400"/>
              <a:buChar char="•"/>
            </a:pPr>
            <a:r>
              <a:rPr lang="en-US" sz="1400" b="1"/>
              <a:t>Prevention Efficacy:</a:t>
            </a:r>
            <a:r>
              <a:rPr lang="en-US" sz="140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sz="1400"/>
          </a:p>
          <a:p>
            <a:pPr marL="228600" lvl="0" indent="-228600" algn="l" rtl="0">
              <a:lnSpc>
                <a:spcPct val="120000"/>
              </a:lnSpc>
              <a:spcBef>
                <a:spcPts val="1000"/>
              </a:spcBef>
              <a:spcAft>
                <a:spcPts val="0"/>
              </a:spcAft>
              <a:buClr>
                <a:schemeClr val="lt1"/>
              </a:buClr>
              <a:buSzPts val="1400"/>
              <a:buChar char="•"/>
            </a:pPr>
            <a:r>
              <a:rPr lang="en-US" sz="1400" b="1"/>
              <a:t>System Performance:</a:t>
            </a:r>
            <a:r>
              <a:rPr lang="en-US" sz="1400">
                <a:solidFill>
                  <a:srgbClr val="ECECEC"/>
                </a:solidFill>
              </a:rPr>
              <a:t> Measure the impact of the solution on system performance, including CPU usage, memory consumption, and latency. Lower resource usage and minimal impact on system responsiveness are desirable outcomes.</a:t>
            </a:r>
            <a:endParaRPr sz="1400"/>
          </a:p>
          <a:p>
            <a:pPr marL="228600" lvl="0" indent="-228600" algn="l" rtl="0">
              <a:lnSpc>
                <a:spcPct val="120000"/>
              </a:lnSpc>
              <a:spcBef>
                <a:spcPts val="1000"/>
              </a:spcBef>
              <a:spcAft>
                <a:spcPts val="0"/>
              </a:spcAft>
              <a:buClr>
                <a:schemeClr val="lt1"/>
              </a:buClr>
              <a:buSzPts val="1400"/>
              <a:buChar char="•"/>
            </a:pPr>
            <a:r>
              <a:rPr lang="en-US" sz="1400" b="1"/>
              <a:t>Encryption Strength:</a:t>
            </a:r>
            <a:r>
              <a:rPr lang="en-US" sz="1400">
                <a:solidFill>
                  <a:srgbClr val="ECECEC"/>
                </a:solidFill>
              </a:rPr>
              <a:t> Evaluate the strength of the encryption techniques used to protect logged data. This can be assessed by conducting cryptographic analyses and assessing the resistance against known attacks.</a:t>
            </a:r>
            <a:endParaRPr sz="1400"/>
          </a:p>
          <a:p>
            <a:pPr marL="228600" lvl="0" indent="-228600" algn="l" rtl="0">
              <a:lnSpc>
                <a:spcPct val="120000"/>
              </a:lnSpc>
              <a:spcBef>
                <a:spcPts val="1000"/>
              </a:spcBef>
              <a:spcAft>
                <a:spcPts val="0"/>
              </a:spcAft>
              <a:buClr>
                <a:schemeClr val="lt1"/>
              </a:buClr>
              <a:buSzPts val="1400"/>
              <a:buChar char="•"/>
            </a:pPr>
            <a:r>
              <a:rPr lang="en-US" sz="1400" b="1"/>
              <a:t>User Satisfaction:</a:t>
            </a:r>
            <a:r>
              <a:rPr lang="en-US" sz="1400">
                <a:solidFill>
                  <a:srgbClr val="ECECEC"/>
                </a:solidFill>
              </a:rPr>
              <a:t> Gather feedback from end users regarding their satisfaction with the solution's usability, functionality, and effectiveness. Use surveys, interviews, or usability tests to quantify user satisfaction metrics.</a:t>
            </a:r>
            <a:endParaRPr sz="1400"/>
          </a:p>
          <a:p>
            <a:pPr marL="0" lvl="0" indent="0" algn="l" rtl="0">
              <a:lnSpc>
                <a:spcPct val="120000"/>
              </a:lnSpc>
              <a:spcBef>
                <a:spcPts val="1000"/>
              </a:spcBef>
              <a:spcAft>
                <a:spcPts val="0"/>
              </a:spcAft>
              <a:buClr>
                <a:schemeClr val="lt1"/>
              </a:buClr>
              <a:buSzPts val="2000"/>
              <a:buNone/>
            </a:pPr>
            <a:endParaRPr sz="2000"/>
          </a:p>
        </p:txBody>
      </p:sp>
      <p:sp>
        <p:nvSpPr>
          <p:cNvPr id="147" name="Google Shape;147;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337141" y="404541"/>
            <a:ext cx="9956747" cy="99308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latin typeface="Algerian" panose="04020705040A02060702" pitchFamily="82" charset="0"/>
              </a:rPr>
              <a:t>Conclusion:</a:t>
            </a:r>
            <a:endParaRPr dirty="0">
              <a:latin typeface="Algerian" panose="04020705040A02060702" pitchFamily="82" charset="0"/>
            </a:endParaRPr>
          </a:p>
        </p:txBody>
      </p:sp>
      <p:sp>
        <p:nvSpPr>
          <p:cNvPr id="153" name="Google Shape;153;p9"/>
          <p:cNvSpPr txBox="1">
            <a:spLocks noGrp="1"/>
          </p:cNvSpPr>
          <p:nvPr>
            <p:ph idx="1"/>
          </p:nvPr>
        </p:nvSpPr>
        <p:spPr>
          <a:xfrm>
            <a:off x="335467" y="1530404"/>
            <a:ext cx="9956747" cy="4646558"/>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ECECEC"/>
              </a:buClr>
              <a:buSzPts val="1800"/>
              <a:buChar char="•"/>
            </a:pPr>
            <a:r>
              <a:rPr lang="en-US" dirty="0">
                <a:solidFill>
                  <a:srgbClr val="ECECEC"/>
                </a:solidFill>
              </a:rPr>
              <a:t>In conclusion, the </a:t>
            </a:r>
            <a:r>
              <a:rPr lang="en-US" dirty="0" err="1">
                <a:solidFill>
                  <a:srgbClr val="ECECEC"/>
                </a:solidFill>
              </a:rPr>
              <a:t>keylogger</a:t>
            </a:r>
            <a:r>
              <a:rPr lang="en-US" dirty="0">
                <a:solidFill>
                  <a:srgbClr val="ECECEC"/>
                </a:solidFill>
              </a:rPr>
              <a:t>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dirty="0"/>
          </a:p>
        </p:txBody>
      </p:sp>
      <p:sp>
        <p:nvSpPr>
          <p:cNvPr id="155" name="Google Shape;155;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15</TotalTime>
  <Words>1266</Words>
  <Application>Microsoft Office PowerPoint</Application>
  <PresentationFormat>Widescreen</PresentationFormat>
  <Paragraphs>75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Times New Roman</vt:lpstr>
      <vt:lpstr>Wingdings 3</vt:lpstr>
      <vt:lpstr>Slice</vt:lpstr>
      <vt:lpstr>Keylogger &amp; Security Implementation using Python</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 Implementation using Python</dc:title>
  <dc:creator>3IT35</dc:creator>
  <cp:lastModifiedBy>3hitech034</cp:lastModifiedBy>
  <cp:revision>4</cp:revision>
  <dcterms:created xsi:type="dcterms:W3CDTF">2024-04-01T14:55:32Z</dcterms:created>
  <dcterms:modified xsi:type="dcterms:W3CDTF">2024-04-04T05:45:02Z</dcterms:modified>
</cp:coreProperties>
</file>