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/>
              <a:t>Chennai</a:t>
            </a:r>
            <a:r>
              <a:rPr dirty="0"/>
              <a:t> -</a:t>
            </a:r>
            <a:r>
              <a:rPr lang="en-IN" dirty="0"/>
              <a:t> Srinivasan</a:t>
            </a:r>
            <a:r>
              <a:rPr dirty="0"/>
              <a:t>, </a:t>
            </a:r>
            <a:r>
              <a:rPr lang="en-IN"/>
              <a:t>Pechumani</a:t>
            </a:r>
            <a:r>
              <a:t>, </a:t>
            </a:r>
            <a:r>
              <a:rPr lang="en-IN" dirty="0"/>
              <a:t>Kamalesh 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1;p15">
            <a:extLst>
              <a:ext uri="{FF2B5EF4-FFF2-40B4-BE49-F238E27FC236}">
                <a16:creationId xmlns:a16="http://schemas.microsoft.com/office/drawing/2014/main" id="{5EE14EAD-D206-FAD9-9FDA-654945962D0E}"/>
              </a:ext>
            </a:extLst>
          </p:cNvPr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72;p15">
            <a:extLst>
              <a:ext uri="{FF2B5EF4-FFF2-40B4-BE49-F238E27FC236}">
                <a16:creationId xmlns:a16="http://schemas.microsoft.com/office/drawing/2014/main" id="{07FDE78A-28B2-2DAC-73C8-92B77FCCC7C8}"/>
              </a:ext>
            </a:extLst>
          </p:cNvPr>
          <p:cNvSpPr/>
          <p:nvPr/>
        </p:nvSpPr>
        <p:spPr>
          <a:xfrm>
            <a:off x="205025" y="263975"/>
            <a:ext cx="85656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ea typeface="Comic Sans MS"/>
                <a:cs typeface="Comic Sans MS"/>
                <a:sym typeface="Comic Sans MS"/>
              </a:rPr>
              <a:t>Introduction</a:t>
            </a:r>
            <a:endParaRPr sz="2000" dirty="0"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Google Shape;73;p15">
            <a:extLst>
              <a:ext uri="{FF2B5EF4-FFF2-40B4-BE49-F238E27FC236}">
                <a16:creationId xmlns:a16="http://schemas.microsoft.com/office/drawing/2014/main" id="{46ECB393-ACA8-E75E-A607-BED83F118BF2}"/>
              </a:ext>
            </a:extLst>
          </p:cNvPr>
          <p:cNvSpPr/>
          <p:nvPr/>
        </p:nvSpPr>
        <p:spPr>
          <a:xfrm>
            <a:off x="205025" y="938499"/>
            <a:ext cx="85656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200" b="1" i="0" u="none" strike="noStrike" cap="none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New Customers Analysis</a:t>
            </a:r>
            <a:endParaRPr sz="2200" b="1" i="0" u="none" strike="noStrike" cap="none" dirty="0">
              <a:solidFill>
                <a:srgbClr val="000000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Google Shape;74;p15">
            <a:extLst>
              <a:ext uri="{FF2B5EF4-FFF2-40B4-BE49-F238E27FC236}">
                <a16:creationId xmlns:a16="http://schemas.microsoft.com/office/drawing/2014/main" id="{3EB24112-BD7C-0CD7-593E-8232B9A5904D}"/>
              </a:ext>
            </a:extLst>
          </p:cNvPr>
          <p:cNvSpPr/>
          <p:nvPr/>
        </p:nvSpPr>
        <p:spPr>
          <a:xfrm>
            <a:off x="504325" y="1564675"/>
            <a:ext cx="8639700" cy="30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800" i="0" u="none" strike="noStrike" cap="none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Analyze the following factors for new customers:</a:t>
            </a:r>
            <a:endParaRPr sz="1700" dirty="0"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endParaRPr sz="1800" i="0" u="none" strike="noStrike" cap="none" dirty="0">
              <a:solidFill>
                <a:srgbClr val="000000"/>
              </a:solidFill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1800" i="0" u="none" strike="noStrike" cap="none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Age distribution criteria</a:t>
            </a:r>
            <a:endParaRPr sz="1800" i="0" u="none" strike="noStrike" cap="none" dirty="0">
              <a:solidFill>
                <a:srgbClr val="000000"/>
              </a:solidFill>
              <a:ea typeface="Comic Sans MS"/>
              <a:cs typeface="Comic Sans MS"/>
              <a:sym typeface="Comic Sans MS"/>
            </a:endParaRPr>
          </a:p>
          <a:p>
            <a:pPr marL="8001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1800" i="0" u="none" strike="noStrike" cap="none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Bike Purchase in 3 years</a:t>
            </a:r>
            <a:endParaRPr sz="1800" i="0" u="none" strike="noStrike" cap="none" dirty="0">
              <a:solidFill>
                <a:srgbClr val="000000"/>
              </a:solidFill>
              <a:ea typeface="Comic Sans MS"/>
              <a:cs typeface="Comic Sans MS"/>
              <a:sym typeface="Comic Sans MS"/>
            </a:endParaRPr>
          </a:p>
          <a:p>
            <a:pPr marL="8001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1800" i="0" u="none" strike="noStrike" cap="none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Job Industry Category</a:t>
            </a:r>
            <a:endParaRPr sz="1800" i="0" u="none" strike="noStrike" cap="none" dirty="0">
              <a:solidFill>
                <a:srgbClr val="000000"/>
              </a:solidFill>
              <a:ea typeface="Comic Sans MS"/>
              <a:cs typeface="Comic Sans MS"/>
              <a:sym typeface="Comic Sans MS"/>
            </a:endParaRPr>
          </a:p>
          <a:p>
            <a:pPr marL="8001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1800" i="0" u="none" strike="noStrike" cap="none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Car owns by the new customer </a:t>
            </a:r>
            <a:endParaRPr sz="1800" i="0" u="none" strike="noStrike" cap="none" dirty="0">
              <a:solidFill>
                <a:srgbClr val="000000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BFFFB1A4-91E2-4E63-41DD-8EE0C950E5BA}"/>
              </a:ext>
            </a:extLst>
          </p:cNvPr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0;p16">
            <a:extLst>
              <a:ext uri="{FF2B5EF4-FFF2-40B4-BE49-F238E27FC236}">
                <a16:creationId xmlns:a16="http://schemas.microsoft.com/office/drawing/2014/main" id="{D7498799-6067-811C-26F2-C25E615FB93A}"/>
              </a:ext>
            </a:extLst>
          </p:cNvPr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81;p16">
            <a:extLst>
              <a:ext uri="{FF2B5EF4-FFF2-40B4-BE49-F238E27FC236}">
                <a16:creationId xmlns:a16="http://schemas.microsoft.com/office/drawing/2014/main" id="{1AC73042-AC16-B249-A323-D1279C55D802}"/>
              </a:ext>
            </a:extLst>
          </p:cNvPr>
          <p:cNvSpPr/>
          <p:nvPr/>
        </p:nvSpPr>
        <p:spPr>
          <a:xfrm>
            <a:off x="205025" y="263975"/>
            <a:ext cx="8565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ea typeface="Comic Sans MS"/>
                <a:cs typeface="Comic Sans MS"/>
                <a:sym typeface="Comic Sans MS"/>
              </a:rPr>
              <a:t>Data Exploration</a:t>
            </a:r>
            <a:endParaRPr sz="2000" dirty="0"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Google Shape;82;p16">
            <a:extLst>
              <a:ext uri="{FF2B5EF4-FFF2-40B4-BE49-F238E27FC236}">
                <a16:creationId xmlns:a16="http://schemas.microsoft.com/office/drawing/2014/main" id="{DBC9AC92-CB50-B3B3-3F64-F811F19F71CA}"/>
              </a:ext>
            </a:extLst>
          </p:cNvPr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5" name="Google Shape;83;p16">
            <a:extLst>
              <a:ext uri="{FF2B5EF4-FFF2-40B4-BE49-F238E27FC236}">
                <a16:creationId xmlns:a16="http://schemas.microsoft.com/office/drawing/2014/main" id="{D4F23774-3118-5AF9-1FD5-536CD497899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522" y="1306978"/>
            <a:ext cx="3825175" cy="1813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" name="Google Shape;84;p16">
            <a:extLst>
              <a:ext uri="{FF2B5EF4-FFF2-40B4-BE49-F238E27FC236}">
                <a16:creationId xmlns:a16="http://schemas.microsoft.com/office/drawing/2014/main" id="{36DEF074-2874-72E1-F493-DF99B4C79C3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522" y="3120128"/>
            <a:ext cx="3825175" cy="193313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Google Shape;85;p16">
            <a:extLst>
              <a:ext uri="{FF2B5EF4-FFF2-40B4-BE49-F238E27FC236}">
                <a16:creationId xmlns:a16="http://schemas.microsoft.com/office/drawing/2014/main" id="{BFE5391D-93E9-C295-4061-5BDC36096C94}"/>
              </a:ext>
            </a:extLst>
          </p:cNvPr>
          <p:cNvSpPr txBox="1"/>
          <p:nvPr/>
        </p:nvSpPr>
        <p:spPr>
          <a:xfrm>
            <a:off x="-15502" y="852150"/>
            <a:ext cx="9184901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ea typeface="Comic Sans MS"/>
                <a:cs typeface="Comic Sans MS"/>
                <a:sym typeface="Comic Sans MS"/>
              </a:rPr>
              <a:t>Plots of Age Distribution for New Customers            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Plots of Age Distribution for old Customers</a:t>
            </a: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" name="Google Shape;93;p17">
            <a:extLst>
              <a:ext uri="{FF2B5EF4-FFF2-40B4-BE49-F238E27FC236}">
                <a16:creationId xmlns:a16="http://schemas.microsoft.com/office/drawing/2014/main" id="{2BFB7516-3245-15D5-7D06-5D079A38DE0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0221" y="1306978"/>
            <a:ext cx="3904400" cy="1813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" name="Google Shape;94;p17">
            <a:extLst>
              <a:ext uri="{FF2B5EF4-FFF2-40B4-BE49-F238E27FC236}">
                <a16:creationId xmlns:a16="http://schemas.microsoft.com/office/drawing/2014/main" id="{39A57DE6-BD35-DF39-E688-063D2285C4F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50221" y="3134650"/>
            <a:ext cx="3904400" cy="19186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Shape 88">
            <a:extLst>
              <a:ext uri="{FF2B5EF4-FFF2-40B4-BE49-F238E27FC236}">
                <a16:creationId xmlns:a16="http://schemas.microsoft.com/office/drawing/2014/main" id="{569F2D01-AF62-AC7A-862F-B3FA61FB92C2}"/>
              </a:ext>
            </a:extLst>
          </p:cNvPr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3" name="Shape 89">
            <a:extLst>
              <a:ext uri="{FF2B5EF4-FFF2-40B4-BE49-F238E27FC236}">
                <a16:creationId xmlns:a16="http://schemas.microsoft.com/office/drawing/2014/main" id="{3ADB4F60-188A-DFA2-1E24-93EED2238245}"/>
              </a:ext>
            </a:extLst>
          </p:cNvPr>
          <p:cNvSpPr/>
          <p:nvPr/>
        </p:nvSpPr>
        <p:spPr>
          <a:xfrm>
            <a:off x="205025" y="263974"/>
            <a:ext cx="8565600" cy="584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00" dirty="0"/>
              <a:t>Model Development</a:t>
            </a:r>
          </a:p>
        </p:txBody>
      </p:sp>
      <p:sp>
        <p:nvSpPr>
          <p:cNvPr id="4" name="Shape 90">
            <a:extLst>
              <a:ext uri="{FF2B5EF4-FFF2-40B4-BE49-F238E27FC236}">
                <a16:creationId xmlns:a16="http://schemas.microsoft.com/office/drawing/2014/main" id="{2E99E338-6A42-3391-D6A7-FEE855B1FE11}"/>
              </a:ext>
            </a:extLst>
          </p:cNvPr>
          <p:cNvSpPr/>
          <p:nvPr/>
        </p:nvSpPr>
        <p:spPr>
          <a:xfrm>
            <a:off x="205023" y="922216"/>
            <a:ext cx="8565600" cy="87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rgbClr val="2E2E2E"/>
                </a:solidFill>
                <a:effectLst/>
                <a:latin typeface="NexusSans"/>
              </a:rPr>
              <a:t>Model development is an iterative process, in which many models are derived, tested and built upon until a model fitting the desired criteria is built.</a:t>
            </a:r>
            <a:endParaRPr dirty="0"/>
          </a:p>
        </p:txBody>
      </p:sp>
      <p:sp>
        <p:nvSpPr>
          <p:cNvPr id="5" name="Shape 91">
            <a:extLst>
              <a:ext uri="{FF2B5EF4-FFF2-40B4-BE49-F238E27FC236}">
                <a16:creationId xmlns:a16="http://schemas.microsoft.com/office/drawing/2014/main" id="{B6A89F78-07AE-6630-D913-CF67C5D111A7}"/>
              </a:ext>
            </a:extLst>
          </p:cNvPr>
          <p:cNvSpPr/>
          <p:nvPr/>
        </p:nvSpPr>
        <p:spPr>
          <a:xfrm>
            <a:off x="300062" y="3396234"/>
            <a:ext cx="7823212" cy="165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u="none" strike="noStrike" baseline="0" dirty="0">
                <a:latin typeface="ArialMT"/>
              </a:rPr>
              <a:t>The Initial step is to determine a hypothesis questioning the problem statement and then perform statistical testing to determine if the hypothesis is valid or not.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u="none" strike="noStrike" baseline="0" dirty="0">
                <a:latin typeface="ArialMT"/>
              </a:rPr>
              <a:t>Evaluate the performance of the models using factors such as ROC Curves, Precision, Recall, AUC Curve, Accuracy, F1-score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ArialMT"/>
              </a:rPr>
              <a:t>Finally, deploy and document the best model’s performance, assumptions and certain limitations.</a:t>
            </a:r>
            <a:endParaRPr lang="en-IN" sz="1400" b="0" i="0" u="none" strike="noStrike" baseline="0" dirty="0">
              <a:latin typeface="ArialM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25886-F626-FED5-7BF3-4E621B1BE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16" y="1682382"/>
            <a:ext cx="7432158" cy="1573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2E3547-D0C6-88C2-7318-FD494C3FB16C}"/>
              </a:ext>
            </a:extLst>
          </p:cNvPr>
          <p:cNvSpPr txBox="1"/>
          <p:nvPr/>
        </p:nvSpPr>
        <p:spPr>
          <a:xfrm>
            <a:off x="3176208" y="3117502"/>
            <a:ext cx="32453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Fig. Model Development Steps.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7">
            <a:extLst>
              <a:ext uri="{FF2B5EF4-FFF2-40B4-BE49-F238E27FC236}">
                <a16:creationId xmlns:a16="http://schemas.microsoft.com/office/drawing/2014/main" id="{86A5B29E-2904-8ADF-2706-FB4FA3F0C288}"/>
              </a:ext>
            </a:extLst>
          </p:cNvPr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3" name="Shape 98">
            <a:extLst>
              <a:ext uri="{FF2B5EF4-FFF2-40B4-BE49-F238E27FC236}">
                <a16:creationId xmlns:a16="http://schemas.microsoft.com/office/drawing/2014/main" id="{3323F1C1-AA14-0DFE-E147-A197C1B07ABF}"/>
              </a:ext>
            </a:extLst>
          </p:cNvPr>
          <p:cNvSpPr/>
          <p:nvPr/>
        </p:nvSpPr>
        <p:spPr>
          <a:xfrm>
            <a:off x="205025" y="263974"/>
            <a:ext cx="8565600" cy="584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00" dirty="0"/>
              <a:t>Interpretation</a:t>
            </a:r>
          </a:p>
        </p:txBody>
      </p:sp>
      <p:sp>
        <p:nvSpPr>
          <p:cNvPr id="4" name="Shape 99">
            <a:extLst>
              <a:ext uri="{FF2B5EF4-FFF2-40B4-BE49-F238E27FC236}">
                <a16:creationId xmlns:a16="http://schemas.microsoft.com/office/drawing/2014/main" id="{D639ADA9-FC9D-458B-A3E2-F4CD5137DBA2}"/>
              </a:ext>
            </a:extLst>
          </p:cNvPr>
          <p:cNvSpPr/>
          <p:nvPr/>
        </p:nvSpPr>
        <p:spPr>
          <a:xfrm>
            <a:off x="205025" y="1001980"/>
            <a:ext cx="8565600" cy="87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rgbClr val="1E2F42"/>
                </a:solidFill>
                <a:effectLst/>
                <a:latin typeface="wg-font-regular"/>
              </a:rPr>
              <a:t>Data interpretation is the final step of data analysis where we turn results into a presentable format to gain clear and useful insights for business strategies.</a:t>
            </a:r>
            <a:endParaRPr dirty="0"/>
          </a:p>
        </p:txBody>
      </p:sp>
      <p:sp>
        <p:nvSpPr>
          <p:cNvPr id="5" name="Shape 100">
            <a:extLst>
              <a:ext uri="{FF2B5EF4-FFF2-40B4-BE49-F238E27FC236}">
                <a16:creationId xmlns:a16="http://schemas.microsoft.com/office/drawing/2014/main" id="{F00D0C8B-B5B7-82FC-EB70-15BD861ADC2A}"/>
              </a:ext>
            </a:extLst>
          </p:cNvPr>
          <p:cNvSpPr/>
          <p:nvPr/>
        </p:nvSpPr>
        <p:spPr>
          <a:xfrm>
            <a:off x="205025" y="1873405"/>
            <a:ext cx="4134600" cy="2922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  <a:latin typeface="+mn-lt"/>
              </a:rPr>
              <a:t>Q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uantitative and qualitative methods are distinct types of data analyses</a:t>
            </a:r>
            <a:r>
              <a:rPr lang="en-IN" sz="1300" dirty="0">
                <a:solidFill>
                  <a:schemeClr val="tx1"/>
                </a:solidFill>
                <a:latin typeface="+mn-lt"/>
              </a:rPr>
              <a:t> b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oth offering different type of data interpretation </a:t>
            </a:r>
            <a:r>
              <a:rPr lang="en-IN" sz="1300" dirty="0">
                <a:solidFill>
                  <a:schemeClr val="tx1"/>
                </a:solidFill>
                <a:latin typeface="+mn-lt"/>
              </a:rPr>
              <a:t>&amp; 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decision making abilities.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Data dashboards decentralize data without compromising on the necessary speed of thought while blending both quantitative and qualitative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  <a:latin typeface="+mn-lt"/>
              </a:rPr>
              <a:t>We will be reporting the insightful findings in the form of a dashboard which will demonstrate the Customer Demographic , Target Customers, Top Selling Goods etc. to help the team to make appropriate business decisions.</a:t>
            </a:r>
            <a:endParaRPr lang="en-IN" sz="1300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4A4383-F09A-3FFD-2C64-E776355EB802}"/>
              </a:ext>
            </a:extLst>
          </p:cNvPr>
          <p:cNvSpPr txBox="1"/>
          <p:nvPr/>
        </p:nvSpPr>
        <p:spPr>
          <a:xfrm>
            <a:off x="5273016" y="4582633"/>
            <a:ext cx="328619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Fig. Data Interpretation techniques.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8" name="AutoShape 2" descr="8. Data Analysis and Interpretation | Ethics">
            <a:extLst>
              <a:ext uri="{FF2B5EF4-FFF2-40B4-BE49-F238E27FC236}">
                <a16:creationId xmlns:a16="http://schemas.microsoft.com/office/drawing/2014/main" id="{DD992956-5D9A-0691-0A86-8B81D9004E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90462" y="2376420"/>
            <a:ext cx="213200" cy="18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8. Data Analysis and Interpretation | Ethics">
            <a:extLst>
              <a:ext uri="{FF2B5EF4-FFF2-40B4-BE49-F238E27FC236}">
                <a16:creationId xmlns:a16="http://schemas.microsoft.com/office/drawing/2014/main" id="{D46F3381-5876-EC70-09F2-87B259478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625" y="1890162"/>
            <a:ext cx="4599350" cy="308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4;p23">
            <a:extLst>
              <a:ext uri="{FF2B5EF4-FFF2-40B4-BE49-F238E27FC236}">
                <a16:creationId xmlns:a16="http://schemas.microsoft.com/office/drawing/2014/main" id="{6DAD8525-8CC5-4E70-9FE9-83423FB7CB5D}"/>
              </a:ext>
            </a:extLst>
          </p:cNvPr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55;p23">
            <a:extLst>
              <a:ext uri="{FF2B5EF4-FFF2-40B4-BE49-F238E27FC236}">
                <a16:creationId xmlns:a16="http://schemas.microsoft.com/office/drawing/2014/main" id="{93639231-DB5A-9C62-A9B6-D38871D03516}"/>
              </a:ext>
            </a:extLst>
          </p:cNvPr>
          <p:cNvSpPr/>
          <p:nvPr/>
        </p:nvSpPr>
        <p:spPr>
          <a:xfrm>
            <a:off x="205025" y="2188349"/>
            <a:ext cx="85656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3500" b="1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THANK YOU</a:t>
            </a:r>
            <a:endParaRPr sz="3700" b="1" i="0" u="none" strike="noStrike" cap="none" dirty="0">
              <a:solidFill>
                <a:srgbClr val="000000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Google Shape;156;p23">
            <a:extLst>
              <a:ext uri="{FF2B5EF4-FFF2-40B4-BE49-F238E27FC236}">
                <a16:creationId xmlns:a16="http://schemas.microsoft.com/office/drawing/2014/main" id="{AAF535A1-BC45-A401-5681-A9007F5481A5}"/>
              </a:ext>
            </a:extLst>
          </p:cNvPr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On-screen Show (16:9)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ArialMT</vt:lpstr>
      <vt:lpstr>Calibri</vt:lpstr>
      <vt:lpstr>Comic Sans MS</vt:lpstr>
      <vt:lpstr>NexusSans</vt:lpstr>
      <vt:lpstr>Open Sans</vt:lpstr>
      <vt:lpstr>Open Sans Extrabold</vt:lpstr>
      <vt:lpstr>Open Sans Light</vt:lpstr>
      <vt:lpstr>wg-font-regular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Kamalesh . Tech</cp:lastModifiedBy>
  <cp:revision>2</cp:revision>
  <dcterms:modified xsi:type="dcterms:W3CDTF">2023-06-20T10:41:16Z</dcterms:modified>
</cp:coreProperties>
</file>