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B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984B-68D5-8679-91D3-6DD836B3C8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7293ED-E778-43BF-4DCD-BA034201A0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4F0571-FB3A-E751-2A5D-079DE3216E3D}"/>
              </a:ext>
            </a:extLst>
          </p:cNvPr>
          <p:cNvSpPr>
            <a:spLocks noGrp="1"/>
          </p:cNvSpPr>
          <p:nvPr>
            <p:ph type="dt" sz="half" idx="10"/>
          </p:nvPr>
        </p:nvSpPr>
        <p:spPr/>
        <p:txBody>
          <a:bodyPr/>
          <a:lstStyle/>
          <a:p>
            <a:fld id="{1079CBC5-C2E3-44E1-B79F-44CCA27705CA}" type="datetimeFigureOut">
              <a:rPr lang="en-US" smtClean="0"/>
              <a:t>8/27/2024</a:t>
            </a:fld>
            <a:endParaRPr lang="en-US"/>
          </a:p>
        </p:txBody>
      </p:sp>
      <p:sp>
        <p:nvSpPr>
          <p:cNvPr id="5" name="Footer Placeholder 4">
            <a:extLst>
              <a:ext uri="{FF2B5EF4-FFF2-40B4-BE49-F238E27FC236}">
                <a16:creationId xmlns:a16="http://schemas.microsoft.com/office/drawing/2014/main" id="{4FCFD952-3A1E-6F5F-C369-C8714D4FE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5FE31-FECC-0E38-4F5B-ADED2A4B5FC6}"/>
              </a:ext>
            </a:extLst>
          </p:cNvPr>
          <p:cNvSpPr>
            <a:spLocks noGrp="1"/>
          </p:cNvSpPr>
          <p:nvPr>
            <p:ph type="sldNum" sz="quarter" idx="12"/>
          </p:nvPr>
        </p:nvSpPr>
        <p:spPr/>
        <p:txBody>
          <a:bodyPr/>
          <a:lstStyle/>
          <a:p>
            <a:fld id="{8CB30A2A-8022-443E-8B69-C2CF781FEBE6}" type="slidenum">
              <a:rPr lang="en-US" smtClean="0"/>
              <a:t>‹#›</a:t>
            </a:fld>
            <a:endParaRPr lang="en-US"/>
          </a:p>
        </p:txBody>
      </p:sp>
    </p:spTree>
    <p:extLst>
      <p:ext uri="{BB962C8B-B14F-4D97-AF65-F5344CB8AC3E}">
        <p14:creationId xmlns:p14="http://schemas.microsoft.com/office/powerpoint/2010/main" val="2144271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948B-8FC7-E22E-BE94-930255F899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6DF3F5-A6AE-4374-E48F-B73EAFD9FD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44B01-2CBB-37F9-042C-54AE25991F17}"/>
              </a:ext>
            </a:extLst>
          </p:cNvPr>
          <p:cNvSpPr>
            <a:spLocks noGrp="1"/>
          </p:cNvSpPr>
          <p:nvPr>
            <p:ph type="dt" sz="half" idx="10"/>
          </p:nvPr>
        </p:nvSpPr>
        <p:spPr/>
        <p:txBody>
          <a:bodyPr/>
          <a:lstStyle/>
          <a:p>
            <a:fld id="{1079CBC5-C2E3-44E1-B79F-44CCA27705CA}" type="datetimeFigureOut">
              <a:rPr lang="en-US" smtClean="0"/>
              <a:t>8/27/2024</a:t>
            </a:fld>
            <a:endParaRPr lang="en-US"/>
          </a:p>
        </p:txBody>
      </p:sp>
      <p:sp>
        <p:nvSpPr>
          <p:cNvPr id="5" name="Footer Placeholder 4">
            <a:extLst>
              <a:ext uri="{FF2B5EF4-FFF2-40B4-BE49-F238E27FC236}">
                <a16:creationId xmlns:a16="http://schemas.microsoft.com/office/drawing/2014/main" id="{AD38A103-2417-6351-910C-953607106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46011-901A-F431-1AE7-29155CE93090}"/>
              </a:ext>
            </a:extLst>
          </p:cNvPr>
          <p:cNvSpPr>
            <a:spLocks noGrp="1"/>
          </p:cNvSpPr>
          <p:nvPr>
            <p:ph type="sldNum" sz="quarter" idx="12"/>
          </p:nvPr>
        </p:nvSpPr>
        <p:spPr/>
        <p:txBody>
          <a:bodyPr/>
          <a:lstStyle/>
          <a:p>
            <a:fld id="{8CB30A2A-8022-443E-8B69-C2CF781FEBE6}" type="slidenum">
              <a:rPr lang="en-US" smtClean="0"/>
              <a:t>‹#›</a:t>
            </a:fld>
            <a:endParaRPr lang="en-US"/>
          </a:p>
        </p:txBody>
      </p:sp>
    </p:spTree>
    <p:extLst>
      <p:ext uri="{BB962C8B-B14F-4D97-AF65-F5344CB8AC3E}">
        <p14:creationId xmlns:p14="http://schemas.microsoft.com/office/powerpoint/2010/main" val="125943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FFA2F0-529F-F46E-5DC8-B775F8202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E7DCCB-4AB0-E3F6-F006-BC197057E0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542E3-75A0-6A25-4477-866ACFDD0D1F}"/>
              </a:ext>
            </a:extLst>
          </p:cNvPr>
          <p:cNvSpPr>
            <a:spLocks noGrp="1"/>
          </p:cNvSpPr>
          <p:nvPr>
            <p:ph type="dt" sz="half" idx="10"/>
          </p:nvPr>
        </p:nvSpPr>
        <p:spPr/>
        <p:txBody>
          <a:bodyPr/>
          <a:lstStyle/>
          <a:p>
            <a:fld id="{1079CBC5-C2E3-44E1-B79F-44CCA27705CA}" type="datetimeFigureOut">
              <a:rPr lang="en-US" smtClean="0"/>
              <a:t>8/27/2024</a:t>
            </a:fld>
            <a:endParaRPr lang="en-US"/>
          </a:p>
        </p:txBody>
      </p:sp>
      <p:sp>
        <p:nvSpPr>
          <p:cNvPr id="5" name="Footer Placeholder 4">
            <a:extLst>
              <a:ext uri="{FF2B5EF4-FFF2-40B4-BE49-F238E27FC236}">
                <a16:creationId xmlns:a16="http://schemas.microsoft.com/office/drawing/2014/main" id="{EF191403-4BE6-5AF3-8EEE-6A4AA8FFA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93479-0A1A-D0E1-F9ED-4F7803BF293F}"/>
              </a:ext>
            </a:extLst>
          </p:cNvPr>
          <p:cNvSpPr>
            <a:spLocks noGrp="1"/>
          </p:cNvSpPr>
          <p:nvPr>
            <p:ph type="sldNum" sz="quarter" idx="12"/>
          </p:nvPr>
        </p:nvSpPr>
        <p:spPr/>
        <p:txBody>
          <a:bodyPr/>
          <a:lstStyle/>
          <a:p>
            <a:fld id="{8CB30A2A-8022-443E-8B69-C2CF781FEBE6}" type="slidenum">
              <a:rPr lang="en-US" smtClean="0"/>
              <a:t>‹#›</a:t>
            </a:fld>
            <a:endParaRPr lang="en-US"/>
          </a:p>
        </p:txBody>
      </p:sp>
    </p:spTree>
    <p:extLst>
      <p:ext uri="{BB962C8B-B14F-4D97-AF65-F5344CB8AC3E}">
        <p14:creationId xmlns:p14="http://schemas.microsoft.com/office/powerpoint/2010/main" val="280555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8EFD-8FB2-5086-9AC0-DF63B0182B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A10F42-EF74-27C7-2D75-00F26C504B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A95AF-8A2C-472B-1EB8-32CCBFA37E40}"/>
              </a:ext>
            </a:extLst>
          </p:cNvPr>
          <p:cNvSpPr>
            <a:spLocks noGrp="1"/>
          </p:cNvSpPr>
          <p:nvPr>
            <p:ph type="dt" sz="half" idx="10"/>
          </p:nvPr>
        </p:nvSpPr>
        <p:spPr/>
        <p:txBody>
          <a:bodyPr/>
          <a:lstStyle/>
          <a:p>
            <a:fld id="{1079CBC5-C2E3-44E1-B79F-44CCA27705CA}" type="datetimeFigureOut">
              <a:rPr lang="en-US" smtClean="0"/>
              <a:t>8/27/2024</a:t>
            </a:fld>
            <a:endParaRPr lang="en-US"/>
          </a:p>
        </p:txBody>
      </p:sp>
      <p:sp>
        <p:nvSpPr>
          <p:cNvPr id="5" name="Footer Placeholder 4">
            <a:extLst>
              <a:ext uri="{FF2B5EF4-FFF2-40B4-BE49-F238E27FC236}">
                <a16:creationId xmlns:a16="http://schemas.microsoft.com/office/drawing/2014/main" id="{C4548CFB-EA3E-7EC7-D1A9-13316108A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3AC30-DCE5-6E41-042D-1D0156CCBFB5}"/>
              </a:ext>
            </a:extLst>
          </p:cNvPr>
          <p:cNvSpPr>
            <a:spLocks noGrp="1"/>
          </p:cNvSpPr>
          <p:nvPr>
            <p:ph type="sldNum" sz="quarter" idx="12"/>
          </p:nvPr>
        </p:nvSpPr>
        <p:spPr/>
        <p:txBody>
          <a:bodyPr/>
          <a:lstStyle/>
          <a:p>
            <a:fld id="{8CB30A2A-8022-443E-8B69-C2CF781FEBE6}" type="slidenum">
              <a:rPr lang="en-US" smtClean="0"/>
              <a:t>‹#›</a:t>
            </a:fld>
            <a:endParaRPr lang="en-US"/>
          </a:p>
        </p:txBody>
      </p:sp>
    </p:spTree>
    <p:extLst>
      <p:ext uri="{BB962C8B-B14F-4D97-AF65-F5344CB8AC3E}">
        <p14:creationId xmlns:p14="http://schemas.microsoft.com/office/powerpoint/2010/main" val="317822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A98C-3CDA-FAF0-2DD1-FF0D930A88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2D6572-6643-C715-C177-EAF77BA498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B3719F-9921-9FB6-615B-B1BBF4BF48A0}"/>
              </a:ext>
            </a:extLst>
          </p:cNvPr>
          <p:cNvSpPr>
            <a:spLocks noGrp="1"/>
          </p:cNvSpPr>
          <p:nvPr>
            <p:ph type="dt" sz="half" idx="10"/>
          </p:nvPr>
        </p:nvSpPr>
        <p:spPr/>
        <p:txBody>
          <a:bodyPr/>
          <a:lstStyle/>
          <a:p>
            <a:fld id="{1079CBC5-C2E3-44E1-B79F-44CCA27705CA}" type="datetimeFigureOut">
              <a:rPr lang="en-US" smtClean="0"/>
              <a:t>8/27/2024</a:t>
            </a:fld>
            <a:endParaRPr lang="en-US"/>
          </a:p>
        </p:txBody>
      </p:sp>
      <p:sp>
        <p:nvSpPr>
          <p:cNvPr id="5" name="Footer Placeholder 4">
            <a:extLst>
              <a:ext uri="{FF2B5EF4-FFF2-40B4-BE49-F238E27FC236}">
                <a16:creationId xmlns:a16="http://schemas.microsoft.com/office/drawing/2014/main" id="{FB210E5C-F9B6-EAD8-FC01-45A9E91DC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D191E-D52F-1309-5A7B-F61DD3CCBD74}"/>
              </a:ext>
            </a:extLst>
          </p:cNvPr>
          <p:cNvSpPr>
            <a:spLocks noGrp="1"/>
          </p:cNvSpPr>
          <p:nvPr>
            <p:ph type="sldNum" sz="quarter" idx="12"/>
          </p:nvPr>
        </p:nvSpPr>
        <p:spPr/>
        <p:txBody>
          <a:bodyPr/>
          <a:lstStyle/>
          <a:p>
            <a:fld id="{8CB30A2A-8022-443E-8B69-C2CF781FEBE6}" type="slidenum">
              <a:rPr lang="en-US" smtClean="0"/>
              <a:t>‹#›</a:t>
            </a:fld>
            <a:endParaRPr lang="en-US"/>
          </a:p>
        </p:txBody>
      </p:sp>
    </p:spTree>
    <p:extLst>
      <p:ext uri="{BB962C8B-B14F-4D97-AF65-F5344CB8AC3E}">
        <p14:creationId xmlns:p14="http://schemas.microsoft.com/office/powerpoint/2010/main" val="1538100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85E0-F588-170D-772A-AD18D6F7B4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E5B006-23BF-C853-2572-5B3041CAE5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C775EA-24F5-32A2-9A56-EB2A82760A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0129F2-C473-C2EC-93D7-5D125875E530}"/>
              </a:ext>
            </a:extLst>
          </p:cNvPr>
          <p:cNvSpPr>
            <a:spLocks noGrp="1"/>
          </p:cNvSpPr>
          <p:nvPr>
            <p:ph type="dt" sz="half" idx="10"/>
          </p:nvPr>
        </p:nvSpPr>
        <p:spPr/>
        <p:txBody>
          <a:bodyPr/>
          <a:lstStyle/>
          <a:p>
            <a:fld id="{1079CBC5-C2E3-44E1-B79F-44CCA27705CA}" type="datetimeFigureOut">
              <a:rPr lang="en-US" smtClean="0"/>
              <a:t>8/27/2024</a:t>
            </a:fld>
            <a:endParaRPr lang="en-US"/>
          </a:p>
        </p:txBody>
      </p:sp>
      <p:sp>
        <p:nvSpPr>
          <p:cNvPr id="6" name="Footer Placeholder 5">
            <a:extLst>
              <a:ext uri="{FF2B5EF4-FFF2-40B4-BE49-F238E27FC236}">
                <a16:creationId xmlns:a16="http://schemas.microsoft.com/office/drawing/2014/main" id="{D723179B-0FC0-EA02-E642-4D410C96BC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CBE5E6-C391-FF49-3D47-D4182A4861DC}"/>
              </a:ext>
            </a:extLst>
          </p:cNvPr>
          <p:cNvSpPr>
            <a:spLocks noGrp="1"/>
          </p:cNvSpPr>
          <p:nvPr>
            <p:ph type="sldNum" sz="quarter" idx="12"/>
          </p:nvPr>
        </p:nvSpPr>
        <p:spPr/>
        <p:txBody>
          <a:bodyPr/>
          <a:lstStyle/>
          <a:p>
            <a:fld id="{8CB30A2A-8022-443E-8B69-C2CF781FEBE6}" type="slidenum">
              <a:rPr lang="en-US" smtClean="0"/>
              <a:t>‹#›</a:t>
            </a:fld>
            <a:endParaRPr lang="en-US"/>
          </a:p>
        </p:txBody>
      </p:sp>
    </p:spTree>
    <p:extLst>
      <p:ext uri="{BB962C8B-B14F-4D97-AF65-F5344CB8AC3E}">
        <p14:creationId xmlns:p14="http://schemas.microsoft.com/office/powerpoint/2010/main" val="188205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0708-42D0-0752-AC70-27898D8AC4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0E0A9C-2BC4-4056-CB74-1926C4A509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166F29-8E1E-20DB-634E-2018AF4619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BF39B9-7D48-C2B3-3183-3FFF141FC9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E773C1-D5AE-4A80-6A29-8669912D1F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F8E586-4699-6FD8-CB32-1F3976B39C06}"/>
              </a:ext>
            </a:extLst>
          </p:cNvPr>
          <p:cNvSpPr>
            <a:spLocks noGrp="1"/>
          </p:cNvSpPr>
          <p:nvPr>
            <p:ph type="dt" sz="half" idx="10"/>
          </p:nvPr>
        </p:nvSpPr>
        <p:spPr/>
        <p:txBody>
          <a:bodyPr/>
          <a:lstStyle/>
          <a:p>
            <a:fld id="{1079CBC5-C2E3-44E1-B79F-44CCA27705CA}" type="datetimeFigureOut">
              <a:rPr lang="en-US" smtClean="0"/>
              <a:t>8/27/2024</a:t>
            </a:fld>
            <a:endParaRPr lang="en-US"/>
          </a:p>
        </p:txBody>
      </p:sp>
      <p:sp>
        <p:nvSpPr>
          <p:cNvPr id="8" name="Footer Placeholder 7">
            <a:extLst>
              <a:ext uri="{FF2B5EF4-FFF2-40B4-BE49-F238E27FC236}">
                <a16:creationId xmlns:a16="http://schemas.microsoft.com/office/drawing/2014/main" id="{0C6316B9-E012-5399-3ADC-F489B40999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1093EF-73BF-885E-346A-110BA7E5FF54}"/>
              </a:ext>
            </a:extLst>
          </p:cNvPr>
          <p:cNvSpPr>
            <a:spLocks noGrp="1"/>
          </p:cNvSpPr>
          <p:nvPr>
            <p:ph type="sldNum" sz="quarter" idx="12"/>
          </p:nvPr>
        </p:nvSpPr>
        <p:spPr/>
        <p:txBody>
          <a:bodyPr/>
          <a:lstStyle/>
          <a:p>
            <a:fld id="{8CB30A2A-8022-443E-8B69-C2CF781FEBE6}" type="slidenum">
              <a:rPr lang="en-US" smtClean="0"/>
              <a:t>‹#›</a:t>
            </a:fld>
            <a:endParaRPr lang="en-US"/>
          </a:p>
        </p:txBody>
      </p:sp>
    </p:spTree>
    <p:extLst>
      <p:ext uri="{BB962C8B-B14F-4D97-AF65-F5344CB8AC3E}">
        <p14:creationId xmlns:p14="http://schemas.microsoft.com/office/powerpoint/2010/main" val="263004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5D951-EAD3-E9A9-3A82-E06C099772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12B4F9-CCEB-4A61-791B-570AE7A244D1}"/>
              </a:ext>
            </a:extLst>
          </p:cNvPr>
          <p:cNvSpPr>
            <a:spLocks noGrp="1"/>
          </p:cNvSpPr>
          <p:nvPr>
            <p:ph type="dt" sz="half" idx="10"/>
          </p:nvPr>
        </p:nvSpPr>
        <p:spPr/>
        <p:txBody>
          <a:bodyPr/>
          <a:lstStyle/>
          <a:p>
            <a:fld id="{1079CBC5-C2E3-44E1-B79F-44CCA27705CA}" type="datetimeFigureOut">
              <a:rPr lang="en-US" smtClean="0"/>
              <a:t>8/27/2024</a:t>
            </a:fld>
            <a:endParaRPr lang="en-US"/>
          </a:p>
        </p:txBody>
      </p:sp>
      <p:sp>
        <p:nvSpPr>
          <p:cNvPr id="4" name="Footer Placeholder 3">
            <a:extLst>
              <a:ext uri="{FF2B5EF4-FFF2-40B4-BE49-F238E27FC236}">
                <a16:creationId xmlns:a16="http://schemas.microsoft.com/office/drawing/2014/main" id="{2FBB2969-0769-BE18-1E89-7D66D5CB1F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FE3899-2114-529B-73E4-59AF437072B4}"/>
              </a:ext>
            </a:extLst>
          </p:cNvPr>
          <p:cNvSpPr>
            <a:spLocks noGrp="1"/>
          </p:cNvSpPr>
          <p:nvPr>
            <p:ph type="sldNum" sz="quarter" idx="12"/>
          </p:nvPr>
        </p:nvSpPr>
        <p:spPr/>
        <p:txBody>
          <a:bodyPr/>
          <a:lstStyle/>
          <a:p>
            <a:fld id="{8CB30A2A-8022-443E-8B69-C2CF781FEBE6}" type="slidenum">
              <a:rPr lang="en-US" smtClean="0"/>
              <a:t>‹#›</a:t>
            </a:fld>
            <a:endParaRPr lang="en-US"/>
          </a:p>
        </p:txBody>
      </p:sp>
    </p:spTree>
    <p:extLst>
      <p:ext uri="{BB962C8B-B14F-4D97-AF65-F5344CB8AC3E}">
        <p14:creationId xmlns:p14="http://schemas.microsoft.com/office/powerpoint/2010/main" val="1416324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8290E-FFE8-C9ED-A3E1-CD2763C2468C}"/>
              </a:ext>
            </a:extLst>
          </p:cNvPr>
          <p:cNvSpPr>
            <a:spLocks noGrp="1"/>
          </p:cNvSpPr>
          <p:nvPr>
            <p:ph type="dt" sz="half" idx="10"/>
          </p:nvPr>
        </p:nvSpPr>
        <p:spPr/>
        <p:txBody>
          <a:bodyPr/>
          <a:lstStyle/>
          <a:p>
            <a:fld id="{1079CBC5-C2E3-44E1-B79F-44CCA27705CA}" type="datetimeFigureOut">
              <a:rPr lang="en-US" smtClean="0"/>
              <a:t>8/27/2024</a:t>
            </a:fld>
            <a:endParaRPr lang="en-US"/>
          </a:p>
        </p:txBody>
      </p:sp>
      <p:sp>
        <p:nvSpPr>
          <p:cNvPr id="3" name="Footer Placeholder 2">
            <a:extLst>
              <a:ext uri="{FF2B5EF4-FFF2-40B4-BE49-F238E27FC236}">
                <a16:creationId xmlns:a16="http://schemas.microsoft.com/office/drawing/2014/main" id="{563CB544-E8E4-047C-C88A-AC35552203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8CAC9D-4166-DF5D-40FD-ADB69A61DECF}"/>
              </a:ext>
            </a:extLst>
          </p:cNvPr>
          <p:cNvSpPr>
            <a:spLocks noGrp="1"/>
          </p:cNvSpPr>
          <p:nvPr>
            <p:ph type="sldNum" sz="quarter" idx="12"/>
          </p:nvPr>
        </p:nvSpPr>
        <p:spPr/>
        <p:txBody>
          <a:bodyPr/>
          <a:lstStyle/>
          <a:p>
            <a:fld id="{8CB30A2A-8022-443E-8B69-C2CF781FEBE6}" type="slidenum">
              <a:rPr lang="en-US" smtClean="0"/>
              <a:t>‹#›</a:t>
            </a:fld>
            <a:endParaRPr lang="en-US"/>
          </a:p>
        </p:txBody>
      </p:sp>
    </p:spTree>
    <p:extLst>
      <p:ext uri="{BB962C8B-B14F-4D97-AF65-F5344CB8AC3E}">
        <p14:creationId xmlns:p14="http://schemas.microsoft.com/office/powerpoint/2010/main" val="350465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3C3C-0940-CA28-E128-30981138F6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7A84F1-7C16-C933-B7E0-7CBA156615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50A812-FC40-00DB-80DF-6E0AE357A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EC744D-88F9-382C-6D34-B73B6570DE71}"/>
              </a:ext>
            </a:extLst>
          </p:cNvPr>
          <p:cNvSpPr>
            <a:spLocks noGrp="1"/>
          </p:cNvSpPr>
          <p:nvPr>
            <p:ph type="dt" sz="half" idx="10"/>
          </p:nvPr>
        </p:nvSpPr>
        <p:spPr/>
        <p:txBody>
          <a:bodyPr/>
          <a:lstStyle/>
          <a:p>
            <a:fld id="{1079CBC5-C2E3-44E1-B79F-44CCA27705CA}" type="datetimeFigureOut">
              <a:rPr lang="en-US" smtClean="0"/>
              <a:t>8/27/2024</a:t>
            </a:fld>
            <a:endParaRPr lang="en-US"/>
          </a:p>
        </p:txBody>
      </p:sp>
      <p:sp>
        <p:nvSpPr>
          <p:cNvPr id="6" name="Footer Placeholder 5">
            <a:extLst>
              <a:ext uri="{FF2B5EF4-FFF2-40B4-BE49-F238E27FC236}">
                <a16:creationId xmlns:a16="http://schemas.microsoft.com/office/drawing/2014/main" id="{DAD7D686-7630-7CEB-AAB0-C2F45573C5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3AD854-9384-01EE-25C5-ABC82FDBFF21}"/>
              </a:ext>
            </a:extLst>
          </p:cNvPr>
          <p:cNvSpPr>
            <a:spLocks noGrp="1"/>
          </p:cNvSpPr>
          <p:nvPr>
            <p:ph type="sldNum" sz="quarter" idx="12"/>
          </p:nvPr>
        </p:nvSpPr>
        <p:spPr/>
        <p:txBody>
          <a:bodyPr/>
          <a:lstStyle/>
          <a:p>
            <a:fld id="{8CB30A2A-8022-443E-8B69-C2CF781FEBE6}" type="slidenum">
              <a:rPr lang="en-US" smtClean="0"/>
              <a:t>‹#›</a:t>
            </a:fld>
            <a:endParaRPr lang="en-US"/>
          </a:p>
        </p:txBody>
      </p:sp>
    </p:spTree>
    <p:extLst>
      <p:ext uri="{BB962C8B-B14F-4D97-AF65-F5344CB8AC3E}">
        <p14:creationId xmlns:p14="http://schemas.microsoft.com/office/powerpoint/2010/main" val="204242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A25DE-23BC-44AA-D88B-E7E7082D9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C79D24-AAA8-3412-1768-C0213F4587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E4D397-E879-1881-30BC-D0A3A83673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9F6A5-AD54-1BA6-0054-D81F022BD253}"/>
              </a:ext>
            </a:extLst>
          </p:cNvPr>
          <p:cNvSpPr>
            <a:spLocks noGrp="1"/>
          </p:cNvSpPr>
          <p:nvPr>
            <p:ph type="dt" sz="half" idx="10"/>
          </p:nvPr>
        </p:nvSpPr>
        <p:spPr/>
        <p:txBody>
          <a:bodyPr/>
          <a:lstStyle/>
          <a:p>
            <a:fld id="{1079CBC5-C2E3-44E1-B79F-44CCA27705CA}" type="datetimeFigureOut">
              <a:rPr lang="en-US" smtClean="0"/>
              <a:t>8/27/2024</a:t>
            </a:fld>
            <a:endParaRPr lang="en-US"/>
          </a:p>
        </p:txBody>
      </p:sp>
      <p:sp>
        <p:nvSpPr>
          <p:cNvPr id="6" name="Footer Placeholder 5">
            <a:extLst>
              <a:ext uri="{FF2B5EF4-FFF2-40B4-BE49-F238E27FC236}">
                <a16:creationId xmlns:a16="http://schemas.microsoft.com/office/drawing/2014/main" id="{F06B157B-5A48-BBB2-E1F3-EC34EF55D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B3BA3A-9C62-CE62-86C2-452F26D3F3E6}"/>
              </a:ext>
            </a:extLst>
          </p:cNvPr>
          <p:cNvSpPr>
            <a:spLocks noGrp="1"/>
          </p:cNvSpPr>
          <p:nvPr>
            <p:ph type="sldNum" sz="quarter" idx="12"/>
          </p:nvPr>
        </p:nvSpPr>
        <p:spPr/>
        <p:txBody>
          <a:bodyPr/>
          <a:lstStyle/>
          <a:p>
            <a:fld id="{8CB30A2A-8022-443E-8B69-C2CF781FEBE6}" type="slidenum">
              <a:rPr lang="en-US" smtClean="0"/>
              <a:t>‹#›</a:t>
            </a:fld>
            <a:endParaRPr lang="en-US"/>
          </a:p>
        </p:txBody>
      </p:sp>
    </p:spTree>
    <p:extLst>
      <p:ext uri="{BB962C8B-B14F-4D97-AF65-F5344CB8AC3E}">
        <p14:creationId xmlns:p14="http://schemas.microsoft.com/office/powerpoint/2010/main" val="3746814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0E7597-1D63-191E-5BBA-03F42FFCA6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C26E35-DC89-0A5E-54CB-A595FFA6F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B21917-3369-DBD1-08D6-66C4DF8431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079CBC5-C2E3-44E1-B79F-44CCA27705CA}" type="datetimeFigureOut">
              <a:rPr lang="en-US" smtClean="0"/>
              <a:t>8/27/2024</a:t>
            </a:fld>
            <a:endParaRPr lang="en-US"/>
          </a:p>
        </p:txBody>
      </p:sp>
      <p:sp>
        <p:nvSpPr>
          <p:cNvPr id="5" name="Footer Placeholder 4">
            <a:extLst>
              <a:ext uri="{FF2B5EF4-FFF2-40B4-BE49-F238E27FC236}">
                <a16:creationId xmlns:a16="http://schemas.microsoft.com/office/drawing/2014/main" id="{21C9FA71-6BB1-BBEE-D5E9-765A3A5A49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6A5144B-EC39-46AC-8025-5F43E34FF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B30A2A-8022-443E-8B69-C2CF781FEBE6}" type="slidenum">
              <a:rPr lang="en-US" smtClean="0"/>
              <a:t>‹#›</a:t>
            </a:fld>
            <a:endParaRPr lang="en-US"/>
          </a:p>
        </p:txBody>
      </p:sp>
    </p:spTree>
    <p:extLst>
      <p:ext uri="{BB962C8B-B14F-4D97-AF65-F5344CB8AC3E}">
        <p14:creationId xmlns:p14="http://schemas.microsoft.com/office/powerpoint/2010/main" val="1400082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B2527D-6366-25C3-C0EB-ED0169B6D7AF}"/>
              </a:ext>
            </a:extLst>
          </p:cNvPr>
          <p:cNvSpPr>
            <a:spLocks noGrp="1" noRot="1" noMove="1" noResize="1" noEditPoints="1" noAdjustHandles="1" noChangeArrowheads="1" noChangeShapeType="1"/>
          </p:cNvSpPr>
          <p:nvPr/>
        </p:nvSpPr>
        <p:spPr>
          <a:xfrm>
            <a:off x="0" y="0"/>
            <a:ext cx="12192000" cy="6858000"/>
          </a:xfrm>
          <a:prstGeom prst="rect">
            <a:avLst/>
          </a:prstGeom>
          <a:solidFill>
            <a:srgbClr val="001B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latin typeface="Bahnschrift Light" panose="020B0502040204020203" pitchFamily="34" charset="0"/>
                <a:cs typeface="Cascadia Code ExtraLight" panose="020B0609020000020004" pitchFamily="49" charset="0"/>
              </a:rPr>
              <a:t>GLOBAL ELECTRONICS</a:t>
            </a:r>
          </a:p>
          <a:p>
            <a:pPr algn="ctr"/>
            <a:r>
              <a:rPr lang="en-US" sz="5400" dirty="0">
                <a:solidFill>
                  <a:schemeClr val="bg1"/>
                </a:solidFill>
                <a:latin typeface="Cascadia Code ExtraLight" panose="020B0609020000020004" pitchFamily="49" charset="0"/>
                <a:cs typeface="Cascadia Code ExtraLight" panose="020B0609020000020004" pitchFamily="49" charset="0"/>
              </a:rPr>
              <a:t>...technologies...</a:t>
            </a:r>
          </a:p>
        </p:txBody>
      </p:sp>
    </p:spTree>
    <p:extLst>
      <p:ext uri="{BB962C8B-B14F-4D97-AF65-F5344CB8AC3E}">
        <p14:creationId xmlns:p14="http://schemas.microsoft.com/office/powerpoint/2010/main" val="1373474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CEDE-1546-9EAC-7D69-621A3E2959BC}"/>
              </a:ext>
            </a:extLst>
          </p:cNvPr>
          <p:cNvSpPr>
            <a:spLocks noGrp="1"/>
          </p:cNvSpPr>
          <p:nvPr>
            <p:ph type="title"/>
          </p:nvPr>
        </p:nvSpPr>
        <p:spPr>
          <a:xfrm>
            <a:off x="408037" y="247139"/>
            <a:ext cx="11375923" cy="559107"/>
          </a:xfrm>
        </p:spPr>
        <p:txBody>
          <a:bodyPr>
            <a:normAutofit fontScale="90000"/>
          </a:bodyPr>
          <a:lstStyle/>
          <a:p>
            <a:r>
              <a:rPr lang="en-US" b="1" i="1" dirty="0">
                <a:latin typeface="Times New Roman" panose="02020603050405020304" pitchFamily="18" charset="0"/>
                <a:cs typeface="Times New Roman" panose="02020603050405020304" pitchFamily="18" charset="0"/>
              </a:rPr>
              <a:t>Product Report Analysis</a:t>
            </a:r>
            <a:endParaRPr lang="en-US" dirty="0"/>
          </a:p>
        </p:txBody>
      </p:sp>
      <p:sp>
        <p:nvSpPr>
          <p:cNvPr id="3" name="Content Placeholder 2">
            <a:extLst>
              <a:ext uri="{FF2B5EF4-FFF2-40B4-BE49-F238E27FC236}">
                <a16:creationId xmlns:a16="http://schemas.microsoft.com/office/drawing/2014/main" id="{372EE3B1-84B1-25A7-DE41-1F766A1A34ED}"/>
              </a:ext>
            </a:extLst>
          </p:cNvPr>
          <p:cNvSpPr>
            <a:spLocks noGrp="1"/>
          </p:cNvSpPr>
          <p:nvPr>
            <p:ph idx="1"/>
          </p:nvPr>
        </p:nvSpPr>
        <p:spPr>
          <a:xfrm>
            <a:off x="408038" y="1107870"/>
            <a:ext cx="6425381" cy="1664815"/>
          </a:xfrm>
        </p:spPr>
        <p:txBody>
          <a:bodyPr>
            <a:normAutofit/>
          </a:bodyPr>
          <a:lstStyle/>
          <a:p>
            <a:r>
              <a:rPr lang="en-US" sz="2000" b="1" i="1" dirty="0">
                <a:effectLst/>
                <a:latin typeface="Times New Roman" panose="02020603050405020304" pitchFamily="18" charset="0"/>
                <a:cs typeface="Times New Roman" panose="02020603050405020304" pitchFamily="18" charset="0"/>
              </a:rPr>
              <a:t>Insight Statement 1:</a:t>
            </a:r>
          </a:p>
          <a:p>
            <a:pPr marL="0" indent="0">
              <a:buNone/>
            </a:pPr>
            <a:r>
              <a:rPr lang="en-US" sz="1700" b="0" i="0" dirty="0">
                <a:solidFill>
                  <a:srgbClr val="374151"/>
                </a:solidFill>
                <a:effectLst/>
                <a:latin typeface="Times New Roman" panose="02020603050405020304" pitchFamily="18" charset="0"/>
                <a:cs typeface="Times New Roman" panose="02020603050405020304" pitchFamily="18" charset="0"/>
              </a:rPr>
              <a:t>The total sales trended upwards from 2016 to 2019, reaching a peak of 9.2M in 2019. However, sales declined drastically in 2020 and 2021, reaching a low of 0.5M in 2021. This suggests a significant shift in market conditions or company performance.</a:t>
            </a:r>
            <a:endParaRPr lang="en-US" sz="17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3B857E3-0387-A98D-9B9F-56489967AC39}"/>
              </a:ext>
            </a:extLst>
          </p:cNvPr>
          <p:cNvSpPr>
            <a:spLocks noGrp="1" noRot="1" noMove="1" noResize="1" noEditPoints="1" noAdjustHandles="1" noChangeArrowheads="1" noChangeShapeType="1"/>
          </p:cNvSpPr>
          <p:nvPr/>
        </p:nvSpPr>
        <p:spPr>
          <a:xfrm>
            <a:off x="0" y="6400800"/>
            <a:ext cx="12192000" cy="457200"/>
          </a:xfrm>
          <a:prstGeom prst="rect">
            <a:avLst/>
          </a:prstGeom>
          <a:solidFill>
            <a:srgbClr val="001B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latin typeface="Bahnschrift Light" panose="020B0502040204020203" pitchFamily="34" charset="0"/>
                <a:cs typeface="Cascadia Code ExtraLight" panose="020B0609020000020004" pitchFamily="49" charset="0"/>
              </a:rPr>
              <a:t>GLOBAL ELECTRONICS</a:t>
            </a:r>
          </a:p>
          <a:p>
            <a:pPr algn="ctr"/>
            <a:r>
              <a:rPr lang="en-US" sz="1050" dirty="0">
                <a:solidFill>
                  <a:schemeClr val="bg1"/>
                </a:solidFill>
                <a:latin typeface="Cascadia Code ExtraLight" panose="020B0609020000020004" pitchFamily="49" charset="0"/>
                <a:cs typeface="Cascadia Code ExtraLight" panose="020B0609020000020004" pitchFamily="49" charset="0"/>
              </a:rPr>
              <a:t>...technologies...</a:t>
            </a:r>
          </a:p>
        </p:txBody>
      </p:sp>
      <p:cxnSp>
        <p:nvCxnSpPr>
          <p:cNvPr id="6" name="Straight Connector 5">
            <a:extLst>
              <a:ext uri="{FF2B5EF4-FFF2-40B4-BE49-F238E27FC236}">
                <a16:creationId xmlns:a16="http://schemas.microsoft.com/office/drawing/2014/main" id="{E7151A23-71AB-433E-EEAD-A443AB5712C3}"/>
              </a:ext>
            </a:extLst>
          </p:cNvPr>
          <p:cNvCxnSpPr>
            <a:cxnSpLocks noGrp="1" noRot="1" noMove="1" noResize="1" noEditPoints="1" noAdjustHandles="1" noChangeArrowheads="1" noChangeShapeType="1"/>
          </p:cNvCxnSpPr>
          <p:nvPr/>
        </p:nvCxnSpPr>
        <p:spPr>
          <a:xfrm>
            <a:off x="408038" y="806246"/>
            <a:ext cx="11375923"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BADBBA2C-F065-3A83-4AAE-1360DE4E9F31}"/>
              </a:ext>
            </a:extLst>
          </p:cNvPr>
          <p:cNvPicPr>
            <a:picLocks noChangeAspect="1"/>
          </p:cNvPicPr>
          <p:nvPr/>
        </p:nvPicPr>
        <p:blipFill>
          <a:blip r:embed="rId2"/>
          <a:stretch>
            <a:fillRect/>
          </a:stretch>
        </p:blipFill>
        <p:spPr>
          <a:xfrm>
            <a:off x="6971072" y="1080113"/>
            <a:ext cx="4930567" cy="2225233"/>
          </a:xfrm>
          <a:prstGeom prst="rect">
            <a:avLst/>
          </a:prstGeom>
        </p:spPr>
      </p:pic>
      <p:sp>
        <p:nvSpPr>
          <p:cNvPr id="8" name="Content Placeholder 2">
            <a:extLst>
              <a:ext uri="{FF2B5EF4-FFF2-40B4-BE49-F238E27FC236}">
                <a16:creationId xmlns:a16="http://schemas.microsoft.com/office/drawing/2014/main" id="{556B72B6-28BB-D3B4-CB83-66B4E9CAEE4F}"/>
              </a:ext>
            </a:extLst>
          </p:cNvPr>
          <p:cNvSpPr txBox="1">
            <a:spLocks/>
          </p:cNvSpPr>
          <p:nvPr/>
        </p:nvSpPr>
        <p:spPr>
          <a:xfrm>
            <a:off x="408038" y="2880852"/>
            <a:ext cx="6425381" cy="14650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Problem Statement 1:</a:t>
            </a:r>
          </a:p>
          <a:p>
            <a:pPr marL="0" indent="0">
              <a:buFont typeface="Arial" panose="020B0604020202020204" pitchFamily="34" charset="0"/>
              <a:buNone/>
            </a:pPr>
            <a:r>
              <a:rPr lang="en-US" sz="1600" b="0" i="0" dirty="0">
                <a:solidFill>
                  <a:srgbClr val="374151"/>
                </a:solidFill>
                <a:effectLst/>
                <a:latin typeface="Times New Roman" panose="02020603050405020304" pitchFamily="18" charset="0"/>
                <a:cs typeface="Times New Roman" panose="02020603050405020304" pitchFamily="18" charset="0"/>
              </a:rPr>
              <a:t>The company experienced a steep decline in sales starting in 2020, culminating in a dramatic drop to 0.5M in 2021. This raises concerns about the sustainability of the business and requires an urgent understanding of the root causes of this decline.</a:t>
            </a:r>
            <a:endParaRPr lang="en-US" sz="16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B2BFFD7B-1AA2-9124-E2F5-5D7468E2BC90}"/>
              </a:ext>
            </a:extLst>
          </p:cNvPr>
          <p:cNvSpPr txBox="1">
            <a:spLocks/>
          </p:cNvSpPr>
          <p:nvPr/>
        </p:nvSpPr>
        <p:spPr>
          <a:xfrm>
            <a:off x="408037" y="4454025"/>
            <a:ext cx="11493602" cy="17206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Solution Statement 1:</a:t>
            </a:r>
          </a:p>
          <a:p>
            <a:pPr marL="0" indent="0" algn="l">
              <a:buNone/>
            </a:pPr>
            <a:r>
              <a:rPr lang="en-US" sz="1600" b="1" i="0" dirty="0">
                <a:solidFill>
                  <a:srgbClr val="374151"/>
                </a:solidFill>
                <a:effectLst/>
                <a:latin typeface="Times New Roman" panose="02020603050405020304" pitchFamily="18" charset="0"/>
                <a:cs typeface="Times New Roman" panose="02020603050405020304" pitchFamily="18" charset="0"/>
              </a:rPr>
              <a:t>Product/service issues:</a:t>
            </a:r>
            <a:r>
              <a:rPr lang="en-US" sz="1600" b="0" i="0" dirty="0">
                <a:solidFill>
                  <a:srgbClr val="374151"/>
                </a:solidFill>
                <a:effectLst/>
                <a:latin typeface="Times New Roman" panose="02020603050405020304" pitchFamily="18" charset="0"/>
                <a:cs typeface="Times New Roman" panose="02020603050405020304" pitchFamily="18" charset="0"/>
              </a:rPr>
              <a:t> Are there product quality issues, lack of innovation, or misalignment with customer needs?</a:t>
            </a:r>
          </a:p>
          <a:p>
            <a:pPr marL="0" indent="0" algn="l">
              <a:buNone/>
            </a:pPr>
            <a:r>
              <a:rPr lang="en-US" sz="1600" b="1" i="0" dirty="0">
                <a:solidFill>
                  <a:srgbClr val="374151"/>
                </a:solidFill>
                <a:effectLst/>
                <a:latin typeface="Times New Roman" panose="02020603050405020304" pitchFamily="18" charset="0"/>
                <a:cs typeface="Times New Roman" panose="02020603050405020304" pitchFamily="18" charset="0"/>
              </a:rPr>
              <a:t>Pricing:</a:t>
            </a:r>
            <a:r>
              <a:rPr lang="en-US" sz="1600" b="0" i="0" dirty="0">
                <a:solidFill>
                  <a:srgbClr val="374151"/>
                </a:solidFill>
                <a:effectLst/>
                <a:latin typeface="Times New Roman" panose="02020603050405020304" pitchFamily="18" charset="0"/>
                <a:cs typeface="Times New Roman" panose="02020603050405020304" pitchFamily="18" charset="0"/>
              </a:rPr>
              <a:t> Are prices competitive or are there pricing strategies impacting sales?</a:t>
            </a:r>
          </a:p>
          <a:p>
            <a:pPr marL="0" indent="0" algn="l">
              <a:buNone/>
            </a:pPr>
            <a:r>
              <a:rPr lang="en-US" sz="1600" b="1" i="0" dirty="0">
                <a:solidFill>
                  <a:srgbClr val="374151"/>
                </a:solidFill>
                <a:effectLst/>
                <a:latin typeface="Times New Roman" panose="02020603050405020304" pitchFamily="18" charset="0"/>
                <a:cs typeface="Times New Roman" panose="02020603050405020304" pitchFamily="18" charset="0"/>
              </a:rPr>
              <a:t>Marketing and sales:</a:t>
            </a:r>
            <a:r>
              <a:rPr lang="en-US" sz="1600" b="0" i="0" dirty="0">
                <a:solidFill>
                  <a:srgbClr val="374151"/>
                </a:solidFill>
                <a:effectLst/>
                <a:latin typeface="Times New Roman" panose="02020603050405020304" pitchFamily="18" charset="0"/>
                <a:cs typeface="Times New Roman" panose="02020603050405020304" pitchFamily="18" charset="0"/>
              </a:rPr>
              <a:t> Are marketing campaigns effective? Are sales strategies reaching the right target audience?</a:t>
            </a:r>
          </a:p>
        </p:txBody>
      </p:sp>
    </p:spTree>
    <p:extLst>
      <p:ext uri="{BB962C8B-B14F-4D97-AF65-F5344CB8AC3E}">
        <p14:creationId xmlns:p14="http://schemas.microsoft.com/office/powerpoint/2010/main" val="47499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CEDE-1546-9EAC-7D69-621A3E2959BC}"/>
              </a:ext>
            </a:extLst>
          </p:cNvPr>
          <p:cNvSpPr>
            <a:spLocks noGrp="1"/>
          </p:cNvSpPr>
          <p:nvPr>
            <p:ph type="title"/>
          </p:nvPr>
        </p:nvSpPr>
        <p:spPr>
          <a:xfrm>
            <a:off x="408037" y="247139"/>
            <a:ext cx="11375923" cy="559107"/>
          </a:xfrm>
        </p:spPr>
        <p:txBody>
          <a:bodyPr>
            <a:normAutofit fontScale="90000"/>
          </a:bodyPr>
          <a:lstStyle/>
          <a:p>
            <a:r>
              <a:rPr lang="en-US" b="1" i="1" dirty="0">
                <a:latin typeface="Times New Roman" panose="02020603050405020304" pitchFamily="18" charset="0"/>
                <a:cs typeface="Times New Roman" panose="02020603050405020304" pitchFamily="18" charset="0"/>
              </a:rPr>
              <a:t>Product Report Analysis</a:t>
            </a:r>
            <a:endParaRPr lang="en-US" dirty="0"/>
          </a:p>
        </p:txBody>
      </p:sp>
      <p:sp>
        <p:nvSpPr>
          <p:cNvPr id="3" name="Content Placeholder 2">
            <a:extLst>
              <a:ext uri="{FF2B5EF4-FFF2-40B4-BE49-F238E27FC236}">
                <a16:creationId xmlns:a16="http://schemas.microsoft.com/office/drawing/2014/main" id="{372EE3B1-84B1-25A7-DE41-1F766A1A34ED}"/>
              </a:ext>
            </a:extLst>
          </p:cNvPr>
          <p:cNvSpPr>
            <a:spLocks noGrp="1"/>
          </p:cNvSpPr>
          <p:nvPr>
            <p:ph idx="1"/>
          </p:nvPr>
        </p:nvSpPr>
        <p:spPr>
          <a:xfrm>
            <a:off x="408037" y="1107870"/>
            <a:ext cx="6985821" cy="1360025"/>
          </a:xfrm>
        </p:spPr>
        <p:txBody>
          <a:bodyPr/>
          <a:lstStyle/>
          <a:p>
            <a:r>
              <a:rPr lang="en-US" sz="2000" b="1" i="1" dirty="0">
                <a:effectLst/>
                <a:latin typeface="Times New Roman" panose="02020603050405020304" pitchFamily="18" charset="0"/>
                <a:cs typeface="Times New Roman" panose="02020603050405020304" pitchFamily="18" charset="0"/>
              </a:rPr>
              <a:t>Insight Statement 2:</a:t>
            </a:r>
          </a:p>
          <a:p>
            <a:pPr marL="0" indent="0">
              <a:buNone/>
            </a:pPr>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Contoso is the most profitable brand followed by </a:t>
            </a:r>
            <a:r>
              <a:rPr lang="en-IN" sz="1600" dirty="0" err="1">
                <a:solidFill>
                  <a:schemeClr val="tx1">
                    <a:lumMod val="95000"/>
                    <a:lumOff val="5000"/>
                  </a:schemeClr>
                </a:solidFill>
                <a:latin typeface="Times New Roman" panose="02020603050405020304" pitchFamily="18" charset="0"/>
                <a:cs typeface="Times New Roman" panose="02020603050405020304" pitchFamily="18" charset="0"/>
              </a:rPr>
              <a:t>Fabrikam</a:t>
            </a:r>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 and </a:t>
            </a:r>
            <a:r>
              <a:rPr lang="en-IN" sz="1600" dirty="0" err="1">
                <a:solidFill>
                  <a:schemeClr val="tx1">
                    <a:lumMod val="95000"/>
                    <a:lumOff val="5000"/>
                  </a:schemeClr>
                </a:solidFill>
                <a:latin typeface="Times New Roman" panose="02020603050405020304" pitchFamily="18" charset="0"/>
                <a:cs typeface="Times New Roman" panose="02020603050405020304" pitchFamily="18" charset="0"/>
              </a:rPr>
              <a:t>Litware</a:t>
            </a:r>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 Smaller brands like Northwind traders and Southridge video contribute much less to the overall profit  </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p>
        </p:txBody>
      </p:sp>
      <p:sp>
        <p:nvSpPr>
          <p:cNvPr id="4" name="Rectangle 3">
            <a:extLst>
              <a:ext uri="{FF2B5EF4-FFF2-40B4-BE49-F238E27FC236}">
                <a16:creationId xmlns:a16="http://schemas.microsoft.com/office/drawing/2014/main" id="{93B857E3-0387-A98D-9B9F-56489967AC39}"/>
              </a:ext>
            </a:extLst>
          </p:cNvPr>
          <p:cNvSpPr>
            <a:spLocks noGrp="1" noRot="1" noMove="1" noResize="1" noEditPoints="1" noAdjustHandles="1" noChangeArrowheads="1" noChangeShapeType="1"/>
          </p:cNvSpPr>
          <p:nvPr/>
        </p:nvSpPr>
        <p:spPr>
          <a:xfrm>
            <a:off x="0" y="6400800"/>
            <a:ext cx="12192000" cy="457200"/>
          </a:xfrm>
          <a:prstGeom prst="rect">
            <a:avLst/>
          </a:prstGeom>
          <a:solidFill>
            <a:srgbClr val="001B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latin typeface="Bahnschrift Light" panose="020B0502040204020203" pitchFamily="34" charset="0"/>
                <a:cs typeface="Cascadia Code ExtraLight" panose="020B0609020000020004" pitchFamily="49" charset="0"/>
              </a:rPr>
              <a:t>GLOBAL ELECTRONICS</a:t>
            </a:r>
          </a:p>
          <a:p>
            <a:pPr algn="ctr"/>
            <a:r>
              <a:rPr lang="en-US" sz="1050" dirty="0">
                <a:solidFill>
                  <a:schemeClr val="bg1"/>
                </a:solidFill>
                <a:latin typeface="Cascadia Code ExtraLight" panose="020B0609020000020004" pitchFamily="49" charset="0"/>
                <a:cs typeface="Cascadia Code ExtraLight" panose="020B0609020000020004" pitchFamily="49" charset="0"/>
              </a:rPr>
              <a:t>...technologies...</a:t>
            </a:r>
          </a:p>
        </p:txBody>
      </p:sp>
      <p:cxnSp>
        <p:nvCxnSpPr>
          <p:cNvPr id="6" name="Straight Connector 5">
            <a:extLst>
              <a:ext uri="{FF2B5EF4-FFF2-40B4-BE49-F238E27FC236}">
                <a16:creationId xmlns:a16="http://schemas.microsoft.com/office/drawing/2014/main" id="{E7151A23-71AB-433E-EEAD-A443AB5712C3}"/>
              </a:ext>
            </a:extLst>
          </p:cNvPr>
          <p:cNvCxnSpPr>
            <a:cxnSpLocks noGrp="1" noRot="1" noMove="1" noResize="1" noEditPoints="1" noAdjustHandles="1" noChangeArrowheads="1" noChangeShapeType="1"/>
          </p:cNvCxnSpPr>
          <p:nvPr/>
        </p:nvCxnSpPr>
        <p:spPr>
          <a:xfrm>
            <a:off x="408038" y="806246"/>
            <a:ext cx="11375923"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4E5E3219-3D76-FD1E-CC3F-817D1A98E602}"/>
              </a:ext>
            </a:extLst>
          </p:cNvPr>
          <p:cNvPicPr>
            <a:picLocks noChangeAspect="1"/>
          </p:cNvPicPr>
          <p:nvPr/>
        </p:nvPicPr>
        <p:blipFill>
          <a:blip r:embed="rId2"/>
          <a:stretch>
            <a:fillRect/>
          </a:stretch>
        </p:blipFill>
        <p:spPr>
          <a:xfrm>
            <a:off x="7648699" y="1107869"/>
            <a:ext cx="4229467" cy="2225233"/>
          </a:xfrm>
          <a:prstGeom prst="rect">
            <a:avLst/>
          </a:prstGeom>
        </p:spPr>
      </p:pic>
      <p:sp>
        <p:nvSpPr>
          <p:cNvPr id="8" name="Content Placeholder 2">
            <a:extLst>
              <a:ext uri="{FF2B5EF4-FFF2-40B4-BE49-F238E27FC236}">
                <a16:creationId xmlns:a16="http://schemas.microsoft.com/office/drawing/2014/main" id="{DF90CB0A-5FC8-73F2-434A-3338DBA88F92}"/>
              </a:ext>
            </a:extLst>
          </p:cNvPr>
          <p:cNvSpPr txBox="1">
            <a:spLocks/>
          </p:cNvSpPr>
          <p:nvPr/>
        </p:nvSpPr>
        <p:spPr>
          <a:xfrm>
            <a:off x="408037" y="2653089"/>
            <a:ext cx="6985821" cy="13599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Problem Statement 2:</a:t>
            </a:r>
          </a:p>
          <a:p>
            <a:pPr marL="0" indent="0">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The Lower profitability of other brands like Northwind traders and Southridge video may indicate that these brands are struggling to compete or are not as effectively positioned in the market. This imbalance could pose a risk to overall business.</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p>
        </p:txBody>
      </p:sp>
      <p:sp>
        <p:nvSpPr>
          <p:cNvPr id="9" name="Content Placeholder 2">
            <a:extLst>
              <a:ext uri="{FF2B5EF4-FFF2-40B4-BE49-F238E27FC236}">
                <a16:creationId xmlns:a16="http://schemas.microsoft.com/office/drawing/2014/main" id="{10522CC2-98AD-E7C5-2C36-3E37978A2674}"/>
              </a:ext>
            </a:extLst>
          </p:cNvPr>
          <p:cNvSpPr txBox="1">
            <a:spLocks/>
          </p:cNvSpPr>
          <p:nvPr/>
        </p:nvSpPr>
        <p:spPr>
          <a:xfrm>
            <a:off x="408036" y="4219525"/>
            <a:ext cx="11470130" cy="1974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Solution Statement 2:</a:t>
            </a:r>
          </a:p>
          <a:p>
            <a:pPr marL="0" indent="0">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To tackle this issue, analyzing the strategies of top-performing brands like </a:t>
            </a:r>
            <a:r>
              <a:rPr lang="en-US" sz="1600" dirty="0" err="1">
                <a:solidFill>
                  <a:schemeClr val="tx1">
                    <a:lumMod val="95000"/>
                    <a:lumOff val="5000"/>
                  </a:schemeClr>
                </a:solidFill>
                <a:latin typeface="Times New Roman" panose="02020603050405020304" pitchFamily="18" charset="0"/>
                <a:cs typeface="Times New Roman" panose="02020603050405020304" pitchFamily="18" charset="0"/>
              </a:rPr>
              <a:t>contoso</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and </a:t>
            </a:r>
            <a:r>
              <a:rPr lang="en-US" sz="1600" dirty="0" err="1">
                <a:solidFill>
                  <a:schemeClr val="tx1">
                    <a:lumMod val="95000"/>
                    <a:lumOff val="5000"/>
                  </a:schemeClr>
                </a:solidFill>
                <a:latin typeface="Times New Roman" panose="02020603050405020304" pitchFamily="18" charset="0"/>
                <a:cs typeface="Times New Roman" panose="02020603050405020304" pitchFamily="18" charset="0"/>
              </a:rPr>
              <a:t>fabrikam</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and applying similar tactics to the weaker brands could help boost their profitability. Diversifying the brand portfolio by investing in underperforming brands can also reduce dependency on the top brands.</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72507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CEDE-1546-9EAC-7D69-621A3E2959BC}"/>
              </a:ext>
            </a:extLst>
          </p:cNvPr>
          <p:cNvSpPr>
            <a:spLocks noGrp="1"/>
          </p:cNvSpPr>
          <p:nvPr>
            <p:ph type="title"/>
          </p:nvPr>
        </p:nvSpPr>
        <p:spPr>
          <a:xfrm>
            <a:off x="408037" y="247139"/>
            <a:ext cx="11375923" cy="559107"/>
          </a:xfrm>
        </p:spPr>
        <p:txBody>
          <a:bodyPr>
            <a:normAutofit fontScale="90000"/>
          </a:bodyPr>
          <a:lstStyle/>
          <a:p>
            <a:r>
              <a:rPr lang="en-US" b="1" i="1" dirty="0">
                <a:latin typeface="Times New Roman" panose="02020603050405020304" pitchFamily="18" charset="0"/>
                <a:cs typeface="Times New Roman" panose="02020603050405020304" pitchFamily="18" charset="0"/>
              </a:rPr>
              <a:t>Exchange Rates Report Analysis</a:t>
            </a:r>
            <a:endParaRPr lang="en-US" dirty="0"/>
          </a:p>
        </p:txBody>
      </p:sp>
      <p:sp>
        <p:nvSpPr>
          <p:cNvPr id="3" name="Content Placeholder 2">
            <a:extLst>
              <a:ext uri="{FF2B5EF4-FFF2-40B4-BE49-F238E27FC236}">
                <a16:creationId xmlns:a16="http://schemas.microsoft.com/office/drawing/2014/main" id="{372EE3B1-84B1-25A7-DE41-1F766A1A34ED}"/>
              </a:ext>
            </a:extLst>
          </p:cNvPr>
          <p:cNvSpPr>
            <a:spLocks noGrp="1"/>
          </p:cNvSpPr>
          <p:nvPr>
            <p:ph idx="1"/>
          </p:nvPr>
        </p:nvSpPr>
        <p:spPr>
          <a:xfrm>
            <a:off x="408037" y="1107870"/>
            <a:ext cx="7438105" cy="1576335"/>
          </a:xfrm>
        </p:spPr>
        <p:txBody>
          <a:bodyPr>
            <a:normAutofit/>
          </a:bodyPr>
          <a:lstStyle/>
          <a:p>
            <a:r>
              <a:rPr lang="en-US" sz="2000" b="1" i="1" dirty="0">
                <a:effectLst/>
                <a:latin typeface="Times New Roman" panose="02020603050405020304" pitchFamily="18" charset="0"/>
                <a:cs typeface="Times New Roman" panose="02020603050405020304" pitchFamily="18" charset="0"/>
              </a:rPr>
              <a:t>Insight Statement 1:</a:t>
            </a:r>
          </a:p>
          <a:p>
            <a:pPr marL="0" indent="0">
              <a:buNone/>
            </a:pPr>
            <a:r>
              <a:rPr lang="en-US" sz="1700" b="0" i="0" dirty="0">
                <a:solidFill>
                  <a:srgbClr val="374151"/>
                </a:solidFill>
                <a:effectLst/>
                <a:latin typeface="Times New Roman" panose="02020603050405020304" pitchFamily="18" charset="0"/>
                <a:cs typeface="Times New Roman" panose="02020603050405020304" pitchFamily="18" charset="0"/>
              </a:rPr>
              <a:t>The United States has the highest customer demand with 5179 stores and customers, followed by online with 4547. Germany, the United Kingdom, and Canada are also showing promising customer demand with over 1000 stores. This data suggests potential for growth in these markets.</a:t>
            </a:r>
            <a:endParaRPr lang="en-US" sz="17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3B857E3-0387-A98D-9B9F-56489967AC39}"/>
              </a:ext>
            </a:extLst>
          </p:cNvPr>
          <p:cNvSpPr>
            <a:spLocks noGrp="1" noRot="1" noMove="1" noResize="1" noEditPoints="1" noAdjustHandles="1" noChangeArrowheads="1" noChangeShapeType="1"/>
          </p:cNvSpPr>
          <p:nvPr/>
        </p:nvSpPr>
        <p:spPr>
          <a:xfrm>
            <a:off x="0" y="6400800"/>
            <a:ext cx="12192000" cy="457200"/>
          </a:xfrm>
          <a:prstGeom prst="rect">
            <a:avLst/>
          </a:prstGeom>
          <a:solidFill>
            <a:srgbClr val="001B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latin typeface="Bahnschrift Light" panose="020B0502040204020203" pitchFamily="34" charset="0"/>
                <a:cs typeface="Cascadia Code ExtraLight" panose="020B0609020000020004" pitchFamily="49" charset="0"/>
              </a:rPr>
              <a:t>GLOBAL ELECTRONICS</a:t>
            </a:r>
          </a:p>
          <a:p>
            <a:pPr algn="ctr"/>
            <a:r>
              <a:rPr lang="en-US" sz="1050" dirty="0">
                <a:solidFill>
                  <a:schemeClr val="bg1"/>
                </a:solidFill>
                <a:latin typeface="Cascadia Code ExtraLight" panose="020B0609020000020004" pitchFamily="49" charset="0"/>
                <a:cs typeface="Cascadia Code ExtraLight" panose="020B0609020000020004" pitchFamily="49" charset="0"/>
              </a:rPr>
              <a:t>...technologies...</a:t>
            </a:r>
          </a:p>
        </p:txBody>
      </p:sp>
      <p:cxnSp>
        <p:nvCxnSpPr>
          <p:cNvPr id="6" name="Straight Connector 5">
            <a:extLst>
              <a:ext uri="{FF2B5EF4-FFF2-40B4-BE49-F238E27FC236}">
                <a16:creationId xmlns:a16="http://schemas.microsoft.com/office/drawing/2014/main" id="{E7151A23-71AB-433E-EEAD-A443AB5712C3}"/>
              </a:ext>
            </a:extLst>
          </p:cNvPr>
          <p:cNvCxnSpPr>
            <a:cxnSpLocks noGrp="1" noRot="1" noMove="1" noResize="1" noEditPoints="1" noAdjustHandles="1" noChangeArrowheads="1" noChangeShapeType="1"/>
          </p:cNvCxnSpPr>
          <p:nvPr/>
        </p:nvCxnSpPr>
        <p:spPr>
          <a:xfrm>
            <a:off x="408038" y="806246"/>
            <a:ext cx="11375923"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069F0DB2-F8D3-FE62-E251-78B322C15BCA}"/>
              </a:ext>
            </a:extLst>
          </p:cNvPr>
          <p:cNvPicPr>
            <a:picLocks noChangeAspect="1"/>
          </p:cNvPicPr>
          <p:nvPr/>
        </p:nvPicPr>
        <p:blipFill>
          <a:blip r:embed="rId2"/>
          <a:stretch>
            <a:fillRect/>
          </a:stretch>
        </p:blipFill>
        <p:spPr>
          <a:xfrm>
            <a:off x="8032956" y="1107869"/>
            <a:ext cx="3899988" cy="2766035"/>
          </a:xfrm>
          <a:prstGeom prst="rect">
            <a:avLst/>
          </a:prstGeom>
        </p:spPr>
      </p:pic>
      <p:sp>
        <p:nvSpPr>
          <p:cNvPr id="8" name="Content Placeholder 2">
            <a:extLst>
              <a:ext uri="{FF2B5EF4-FFF2-40B4-BE49-F238E27FC236}">
                <a16:creationId xmlns:a16="http://schemas.microsoft.com/office/drawing/2014/main" id="{184371CA-6647-298F-775B-72FCF4587DE4}"/>
              </a:ext>
            </a:extLst>
          </p:cNvPr>
          <p:cNvSpPr txBox="1">
            <a:spLocks/>
          </p:cNvSpPr>
          <p:nvPr/>
        </p:nvSpPr>
        <p:spPr>
          <a:xfrm>
            <a:off x="408036" y="2854683"/>
            <a:ext cx="7438105" cy="1319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Problem Statement 1:</a:t>
            </a:r>
          </a:p>
          <a:p>
            <a:pPr marL="0" indent="0">
              <a:buNone/>
            </a:pPr>
            <a:r>
              <a:rPr lang="en-US" sz="1600" b="0" i="0" dirty="0">
                <a:solidFill>
                  <a:srgbClr val="374151"/>
                </a:solidFill>
                <a:effectLst/>
                <a:latin typeface="Times New Roman" panose="02020603050405020304" pitchFamily="18" charset="0"/>
                <a:cs typeface="Times New Roman" panose="02020603050405020304" pitchFamily="18" charset="0"/>
              </a:rPr>
              <a:t>The company needs to strategically allocate resources to maximize growth and profitability. Currently, the United States and Online channels are dominating in terms of customer demand, however, other countries have potential but lower customer demand.</a:t>
            </a:r>
            <a:endParaRPr lang="en-US" sz="16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20133CB3-24DC-9B78-1357-6F13EAFEAD0B}"/>
              </a:ext>
            </a:extLst>
          </p:cNvPr>
          <p:cNvSpPr txBox="1">
            <a:spLocks/>
          </p:cNvSpPr>
          <p:nvPr/>
        </p:nvSpPr>
        <p:spPr>
          <a:xfrm>
            <a:off x="408035" y="4344274"/>
            <a:ext cx="11524909" cy="1877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Solution Statement 1:</a:t>
            </a:r>
          </a:p>
          <a:p>
            <a:pPr marL="0" indent="0" algn="l">
              <a:buNone/>
            </a:pPr>
            <a:r>
              <a:rPr lang="en-US" sz="1600" b="1" i="0" dirty="0">
                <a:solidFill>
                  <a:srgbClr val="374151"/>
                </a:solidFill>
                <a:effectLst/>
                <a:latin typeface="Times New Roman" panose="02020603050405020304" pitchFamily="18" charset="0"/>
                <a:cs typeface="Times New Roman" panose="02020603050405020304" pitchFamily="18" charset="0"/>
              </a:rPr>
              <a:t>Focus on Expanding in High-Potential Markets:</a:t>
            </a:r>
            <a:r>
              <a:rPr lang="en-US" sz="1600" b="0" i="0" dirty="0">
                <a:solidFill>
                  <a:srgbClr val="374151"/>
                </a:solidFill>
                <a:effectLst/>
                <a:latin typeface="Times New Roman" panose="02020603050405020304" pitchFamily="18" charset="0"/>
                <a:cs typeface="Times New Roman" panose="02020603050405020304" pitchFamily="18" charset="0"/>
              </a:rPr>
              <a:t> Invest resources in expanding to markets with promising customer demand, such as Germany, the United Kingdom, and Canada.</a:t>
            </a:r>
          </a:p>
          <a:p>
            <a:pPr marL="0" indent="0" algn="l">
              <a:buNone/>
            </a:pPr>
            <a:r>
              <a:rPr lang="en-US" sz="1600" b="1" i="0" dirty="0">
                <a:solidFill>
                  <a:srgbClr val="374151"/>
                </a:solidFill>
                <a:effectLst/>
                <a:latin typeface="Times New Roman" panose="02020603050405020304" pitchFamily="18" charset="0"/>
                <a:cs typeface="Times New Roman" panose="02020603050405020304" pitchFamily="18" charset="0"/>
              </a:rPr>
              <a:t>Target New Customer Segments:</a:t>
            </a:r>
            <a:r>
              <a:rPr lang="en-US" sz="1600" b="0" i="0" dirty="0">
                <a:solidFill>
                  <a:srgbClr val="374151"/>
                </a:solidFill>
                <a:effectLst/>
                <a:latin typeface="Times New Roman" panose="02020603050405020304" pitchFamily="18" charset="0"/>
                <a:cs typeface="Times New Roman" panose="02020603050405020304" pitchFamily="18" charset="0"/>
              </a:rPr>
              <a:t> Explore opportunities to target new customer segments in both existing and new markets</a:t>
            </a:r>
            <a:r>
              <a:rPr lang="en-US" sz="1100" b="0" i="0" dirty="0">
                <a:solidFill>
                  <a:srgbClr val="374151"/>
                </a:solidFill>
                <a:effectLst/>
                <a:latin typeface="__Inter_36bd41"/>
              </a:rPr>
              <a:t>.</a:t>
            </a:r>
          </a:p>
          <a:p>
            <a:pPr marL="0" indent="0" algn="l">
              <a:buNone/>
            </a:pPr>
            <a:endParaRPr lang="en-US" sz="1100" b="0" i="0" dirty="0">
              <a:solidFill>
                <a:srgbClr val="374151"/>
              </a:solidFill>
              <a:effectLst/>
              <a:latin typeface="__Inter_36bd41"/>
            </a:endParaRPr>
          </a:p>
        </p:txBody>
      </p:sp>
    </p:spTree>
    <p:extLst>
      <p:ext uri="{BB962C8B-B14F-4D97-AF65-F5344CB8AC3E}">
        <p14:creationId xmlns:p14="http://schemas.microsoft.com/office/powerpoint/2010/main" val="2027195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CEDE-1546-9EAC-7D69-621A3E2959BC}"/>
              </a:ext>
            </a:extLst>
          </p:cNvPr>
          <p:cNvSpPr>
            <a:spLocks noGrp="1"/>
          </p:cNvSpPr>
          <p:nvPr>
            <p:ph type="title"/>
          </p:nvPr>
        </p:nvSpPr>
        <p:spPr>
          <a:xfrm>
            <a:off x="408037" y="247139"/>
            <a:ext cx="11375923" cy="559107"/>
          </a:xfrm>
        </p:spPr>
        <p:txBody>
          <a:bodyPr>
            <a:normAutofit fontScale="90000"/>
          </a:bodyPr>
          <a:lstStyle/>
          <a:p>
            <a:r>
              <a:rPr lang="en-US" b="1" i="1" dirty="0">
                <a:latin typeface="Times New Roman" panose="02020603050405020304" pitchFamily="18" charset="0"/>
                <a:cs typeface="Times New Roman" panose="02020603050405020304" pitchFamily="18" charset="0"/>
              </a:rPr>
              <a:t>Exchange Rates Report Analysis</a:t>
            </a:r>
            <a:endParaRPr lang="en-US" dirty="0"/>
          </a:p>
        </p:txBody>
      </p:sp>
      <p:sp>
        <p:nvSpPr>
          <p:cNvPr id="3" name="Content Placeholder 2">
            <a:extLst>
              <a:ext uri="{FF2B5EF4-FFF2-40B4-BE49-F238E27FC236}">
                <a16:creationId xmlns:a16="http://schemas.microsoft.com/office/drawing/2014/main" id="{372EE3B1-84B1-25A7-DE41-1F766A1A34ED}"/>
              </a:ext>
            </a:extLst>
          </p:cNvPr>
          <p:cNvSpPr>
            <a:spLocks noGrp="1"/>
          </p:cNvSpPr>
          <p:nvPr>
            <p:ph idx="1"/>
          </p:nvPr>
        </p:nvSpPr>
        <p:spPr>
          <a:xfrm>
            <a:off x="408036" y="1107870"/>
            <a:ext cx="6769511" cy="1478014"/>
          </a:xfrm>
        </p:spPr>
        <p:txBody>
          <a:bodyPr/>
          <a:lstStyle/>
          <a:p>
            <a:r>
              <a:rPr lang="en-US" sz="2000" b="1" i="1" dirty="0">
                <a:effectLst/>
                <a:latin typeface="Times New Roman" panose="02020603050405020304" pitchFamily="18" charset="0"/>
                <a:cs typeface="Times New Roman" panose="02020603050405020304" pitchFamily="18" charset="0"/>
              </a:rPr>
              <a:t>Insight Statement 2:</a:t>
            </a:r>
          </a:p>
          <a:p>
            <a:pPr marL="0" indent="0">
              <a:buNone/>
            </a:pPr>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The average rates have experienced fluctuation over the years from 2016 – 2021. while some years, such as 2021, display more volatility, others like 2017 and 2020 remain relatively stable</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p>
        </p:txBody>
      </p:sp>
      <p:sp>
        <p:nvSpPr>
          <p:cNvPr id="4" name="Rectangle 3">
            <a:extLst>
              <a:ext uri="{FF2B5EF4-FFF2-40B4-BE49-F238E27FC236}">
                <a16:creationId xmlns:a16="http://schemas.microsoft.com/office/drawing/2014/main" id="{93B857E3-0387-A98D-9B9F-56489967AC39}"/>
              </a:ext>
            </a:extLst>
          </p:cNvPr>
          <p:cNvSpPr>
            <a:spLocks noGrp="1" noRot="1" noMove="1" noResize="1" noEditPoints="1" noAdjustHandles="1" noChangeArrowheads="1" noChangeShapeType="1"/>
          </p:cNvSpPr>
          <p:nvPr/>
        </p:nvSpPr>
        <p:spPr>
          <a:xfrm>
            <a:off x="0" y="6400800"/>
            <a:ext cx="12192000" cy="457200"/>
          </a:xfrm>
          <a:prstGeom prst="rect">
            <a:avLst/>
          </a:prstGeom>
          <a:solidFill>
            <a:srgbClr val="001B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latin typeface="Bahnschrift Light" panose="020B0502040204020203" pitchFamily="34" charset="0"/>
                <a:cs typeface="Cascadia Code ExtraLight" panose="020B0609020000020004" pitchFamily="49" charset="0"/>
              </a:rPr>
              <a:t>GLOBAL ELECTRONICS</a:t>
            </a:r>
          </a:p>
          <a:p>
            <a:pPr algn="ctr"/>
            <a:r>
              <a:rPr lang="en-US" sz="1050" dirty="0">
                <a:solidFill>
                  <a:schemeClr val="bg1"/>
                </a:solidFill>
                <a:latin typeface="Cascadia Code ExtraLight" panose="020B0609020000020004" pitchFamily="49" charset="0"/>
                <a:cs typeface="Cascadia Code ExtraLight" panose="020B0609020000020004" pitchFamily="49" charset="0"/>
              </a:rPr>
              <a:t>...technologies...</a:t>
            </a:r>
          </a:p>
        </p:txBody>
      </p:sp>
      <p:cxnSp>
        <p:nvCxnSpPr>
          <p:cNvPr id="6" name="Straight Connector 5">
            <a:extLst>
              <a:ext uri="{FF2B5EF4-FFF2-40B4-BE49-F238E27FC236}">
                <a16:creationId xmlns:a16="http://schemas.microsoft.com/office/drawing/2014/main" id="{E7151A23-71AB-433E-EEAD-A443AB5712C3}"/>
              </a:ext>
            </a:extLst>
          </p:cNvPr>
          <p:cNvCxnSpPr>
            <a:cxnSpLocks noGrp="1" noRot="1" noMove="1" noResize="1" noEditPoints="1" noAdjustHandles="1" noChangeArrowheads="1" noChangeShapeType="1"/>
          </p:cNvCxnSpPr>
          <p:nvPr/>
        </p:nvCxnSpPr>
        <p:spPr>
          <a:xfrm>
            <a:off x="408038" y="806246"/>
            <a:ext cx="11375923"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4921E4B8-6FD2-E0DA-E8DF-B779B384A866}"/>
              </a:ext>
            </a:extLst>
          </p:cNvPr>
          <p:cNvPicPr>
            <a:picLocks noChangeAspect="1"/>
          </p:cNvPicPr>
          <p:nvPr/>
        </p:nvPicPr>
        <p:blipFill>
          <a:blip r:embed="rId2"/>
          <a:stretch>
            <a:fillRect/>
          </a:stretch>
        </p:blipFill>
        <p:spPr>
          <a:xfrm>
            <a:off x="7295535" y="1107869"/>
            <a:ext cx="4688334" cy="2962686"/>
          </a:xfrm>
          <a:prstGeom prst="rect">
            <a:avLst/>
          </a:prstGeom>
          <a:solidFill>
            <a:srgbClr val="001B50"/>
          </a:solidFill>
          <a:ln>
            <a:solidFill>
              <a:schemeClr val="tx1">
                <a:lumMod val="95000"/>
                <a:lumOff val="5000"/>
              </a:schemeClr>
            </a:solidFill>
          </a:ln>
        </p:spPr>
      </p:pic>
      <p:sp>
        <p:nvSpPr>
          <p:cNvPr id="8" name="Content Placeholder 2">
            <a:extLst>
              <a:ext uri="{FF2B5EF4-FFF2-40B4-BE49-F238E27FC236}">
                <a16:creationId xmlns:a16="http://schemas.microsoft.com/office/drawing/2014/main" id="{FB28B467-339B-2378-1FA0-F7EC937A0D72}"/>
              </a:ext>
            </a:extLst>
          </p:cNvPr>
          <p:cNvSpPr txBox="1">
            <a:spLocks/>
          </p:cNvSpPr>
          <p:nvPr/>
        </p:nvSpPr>
        <p:spPr>
          <a:xfrm>
            <a:off x="408035" y="2736694"/>
            <a:ext cx="6769511" cy="16976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Problem Statement 2:</a:t>
            </a:r>
          </a:p>
          <a:p>
            <a:pPr marL="0" indent="0">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The </a:t>
            </a:r>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fluctuating exchange rates across different years present challenges for financial planning and budgeting. Sudden drop or spikes in exchanges rates could impact international transactions, pricing strategies, and overall profitability, making it difficult for businesses to maintain consistent financial performance</a:t>
            </a: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p>
        </p:txBody>
      </p:sp>
      <p:sp>
        <p:nvSpPr>
          <p:cNvPr id="9" name="Content Placeholder 2">
            <a:extLst>
              <a:ext uri="{FF2B5EF4-FFF2-40B4-BE49-F238E27FC236}">
                <a16:creationId xmlns:a16="http://schemas.microsoft.com/office/drawing/2014/main" id="{96CFAA5E-F182-A7AC-D766-EF21B595F3ED}"/>
              </a:ext>
            </a:extLst>
          </p:cNvPr>
          <p:cNvSpPr txBox="1">
            <a:spLocks/>
          </p:cNvSpPr>
          <p:nvPr/>
        </p:nvSpPr>
        <p:spPr>
          <a:xfrm>
            <a:off x="408035" y="4585156"/>
            <a:ext cx="11469333" cy="1664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Solution Statement 2:</a:t>
            </a:r>
          </a:p>
          <a:p>
            <a:pPr marL="0" indent="0">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To tackle this issue, businesses should consider implementing hedging strategies to protect against adverse movements. Additionally, adjusting pricing strategies to account for potential exchange rate variations and closely monitoring economic indicators can help in making informed financial decisions </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9947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B2527D-6366-25C3-C0EB-ED0169B6D7AF}"/>
              </a:ext>
            </a:extLst>
          </p:cNvPr>
          <p:cNvSpPr>
            <a:spLocks noGrp="1" noRot="1" noMove="1" noResize="1" noEditPoints="1" noAdjustHandles="1" noChangeArrowheads="1" noChangeShapeType="1"/>
          </p:cNvSpPr>
          <p:nvPr/>
        </p:nvSpPr>
        <p:spPr>
          <a:xfrm>
            <a:off x="0" y="0"/>
            <a:ext cx="12192000" cy="6858000"/>
          </a:xfrm>
          <a:prstGeom prst="rect">
            <a:avLst/>
          </a:prstGeom>
          <a:solidFill>
            <a:srgbClr val="001B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Cascadia Code ExtraLight" panose="020B0609020000020004" pitchFamily="49" charset="0"/>
                <a:cs typeface="Cascadia Code ExtraLight" panose="020B0609020000020004" pitchFamily="49" charset="0"/>
              </a:rPr>
              <a:t>DATASPARK – Illuminating Insights For  Global Electronics</a:t>
            </a:r>
          </a:p>
        </p:txBody>
      </p:sp>
      <p:cxnSp>
        <p:nvCxnSpPr>
          <p:cNvPr id="3" name="Straight Connector 2">
            <a:extLst>
              <a:ext uri="{FF2B5EF4-FFF2-40B4-BE49-F238E27FC236}">
                <a16:creationId xmlns:a16="http://schemas.microsoft.com/office/drawing/2014/main" id="{AEEDBC43-90D4-931A-76F7-FCD6EE5451EB}"/>
              </a:ext>
            </a:extLst>
          </p:cNvPr>
          <p:cNvCxnSpPr>
            <a:cxnSpLocks noGrp="1" noRot="1" noMove="1" noResize="1" noEditPoints="1" noAdjustHandles="1" noChangeArrowheads="1" noChangeShapeType="1"/>
          </p:cNvCxnSpPr>
          <p:nvPr/>
        </p:nvCxnSpPr>
        <p:spPr>
          <a:xfrm>
            <a:off x="1160206" y="3429000"/>
            <a:ext cx="9930581" cy="0"/>
          </a:xfrm>
          <a:prstGeom prst="line">
            <a:avLst/>
          </a:prstGeom>
          <a:effectLst>
            <a:glow rad="63500">
              <a:schemeClr val="accent1">
                <a:satMod val="175000"/>
                <a:alpha val="40000"/>
              </a:schemeClr>
            </a:glow>
          </a:effectLst>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BA606070-DE92-FEE8-FF88-8B6ED9AAA029}"/>
              </a:ext>
            </a:extLst>
          </p:cNvPr>
          <p:cNvCxnSpPr>
            <a:cxnSpLocks noGrp="1" noRot="1" noMove="1" noResize="1" noEditPoints="1" noAdjustHandles="1" noChangeArrowheads="1" noChangeShapeType="1"/>
          </p:cNvCxnSpPr>
          <p:nvPr/>
        </p:nvCxnSpPr>
        <p:spPr>
          <a:xfrm>
            <a:off x="3706760" y="3932902"/>
            <a:ext cx="4846320" cy="0"/>
          </a:xfrm>
          <a:prstGeom prst="line">
            <a:avLst/>
          </a:prstGeom>
          <a:effectLst>
            <a:glow rad="63500">
              <a:schemeClr val="accent1">
                <a:satMod val="175000"/>
                <a:alpha val="40000"/>
              </a:schemeClr>
            </a:glo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431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CEDE-1546-9EAC-7D69-621A3E2959BC}"/>
              </a:ext>
            </a:extLst>
          </p:cNvPr>
          <p:cNvSpPr>
            <a:spLocks noGrp="1"/>
          </p:cNvSpPr>
          <p:nvPr>
            <p:ph type="title"/>
          </p:nvPr>
        </p:nvSpPr>
        <p:spPr>
          <a:xfrm>
            <a:off x="408037" y="247139"/>
            <a:ext cx="11375923" cy="559107"/>
          </a:xfrm>
        </p:spPr>
        <p:txBody>
          <a:bodyPr>
            <a:normAutofit fontScale="90000"/>
          </a:bodyPr>
          <a:lstStyle/>
          <a:p>
            <a:br>
              <a:rPr lang="en-US" sz="4400" b="1" i="1" dirty="0">
                <a:solidFill>
                  <a:schemeClr val="accent1">
                    <a:lumMod val="50000"/>
                  </a:schemeClr>
                </a:solidFill>
                <a:latin typeface="Times New Roman" panose="02020603050405020304" pitchFamily="18" charset="0"/>
                <a:cs typeface="Times New Roman" panose="02020603050405020304" pitchFamily="18" charset="0"/>
              </a:rPr>
            </a:br>
            <a:r>
              <a:rPr lang="en-IN" sz="4400" b="1" i="1" dirty="0">
                <a:solidFill>
                  <a:schemeClr val="accent1">
                    <a:lumMod val="50000"/>
                  </a:schemeClr>
                </a:solidFill>
                <a:latin typeface="Times New Roman" panose="02020603050405020304" pitchFamily="18" charset="0"/>
                <a:cs typeface="Times New Roman" panose="02020603050405020304" pitchFamily="18" charset="0"/>
              </a:rPr>
              <a:t>Content :</a:t>
            </a:r>
            <a:br>
              <a:rPr lang="en-IN" sz="4400" b="1" i="1" dirty="0">
                <a:solidFill>
                  <a:schemeClr val="accent1">
                    <a:lumMod val="50000"/>
                  </a:schemeClr>
                </a:solidFill>
                <a:latin typeface="Times New Roman" panose="02020603050405020304" pitchFamily="18" charset="0"/>
                <a:cs typeface="Times New Roman" panose="02020603050405020304" pitchFamily="18" charset="0"/>
              </a:rPr>
            </a:br>
            <a:endParaRPr lang="en-US" dirty="0"/>
          </a:p>
        </p:txBody>
      </p:sp>
      <p:sp>
        <p:nvSpPr>
          <p:cNvPr id="4" name="Rectangle 3">
            <a:extLst>
              <a:ext uri="{FF2B5EF4-FFF2-40B4-BE49-F238E27FC236}">
                <a16:creationId xmlns:a16="http://schemas.microsoft.com/office/drawing/2014/main" id="{93B857E3-0387-A98D-9B9F-56489967AC39}"/>
              </a:ext>
            </a:extLst>
          </p:cNvPr>
          <p:cNvSpPr>
            <a:spLocks noGrp="1" noRot="1" noMove="1" noResize="1" noEditPoints="1" noAdjustHandles="1" noChangeArrowheads="1" noChangeShapeType="1"/>
          </p:cNvSpPr>
          <p:nvPr/>
        </p:nvSpPr>
        <p:spPr>
          <a:xfrm>
            <a:off x="0" y="6400800"/>
            <a:ext cx="12192000" cy="457200"/>
          </a:xfrm>
          <a:prstGeom prst="rect">
            <a:avLst/>
          </a:prstGeom>
          <a:solidFill>
            <a:srgbClr val="001B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latin typeface="Bahnschrift Light" panose="020B0502040204020203" pitchFamily="34" charset="0"/>
                <a:cs typeface="Cascadia Code ExtraLight" panose="020B0609020000020004" pitchFamily="49" charset="0"/>
              </a:rPr>
              <a:t>GLOBAL ELECTRONICS</a:t>
            </a:r>
          </a:p>
          <a:p>
            <a:pPr algn="ctr"/>
            <a:r>
              <a:rPr lang="en-US" sz="1050" dirty="0">
                <a:solidFill>
                  <a:schemeClr val="bg1"/>
                </a:solidFill>
                <a:latin typeface="Cascadia Code ExtraLight" panose="020B0609020000020004" pitchFamily="49" charset="0"/>
                <a:cs typeface="Cascadia Code ExtraLight" panose="020B0609020000020004" pitchFamily="49" charset="0"/>
              </a:rPr>
              <a:t>...technologies...</a:t>
            </a:r>
          </a:p>
        </p:txBody>
      </p:sp>
      <p:cxnSp>
        <p:nvCxnSpPr>
          <p:cNvPr id="6" name="Straight Connector 5">
            <a:extLst>
              <a:ext uri="{FF2B5EF4-FFF2-40B4-BE49-F238E27FC236}">
                <a16:creationId xmlns:a16="http://schemas.microsoft.com/office/drawing/2014/main" id="{E7151A23-71AB-433E-EEAD-A443AB5712C3}"/>
              </a:ext>
            </a:extLst>
          </p:cNvPr>
          <p:cNvCxnSpPr>
            <a:cxnSpLocks noGrp="1" noRot="1" noMove="1" noResize="1" noEditPoints="1" noAdjustHandles="1" noChangeArrowheads="1" noChangeShapeType="1"/>
          </p:cNvCxnSpPr>
          <p:nvPr/>
        </p:nvCxnSpPr>
        <p:spPr>
          <a:xfrm>
            <a:off x="408038" y="806246"/>
            <a:ext cx="11375923"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4">
            <a:extLst>
              <a:ext uri="{FF2B5EF4-FFF2-40B4-BE49-F238E27FC236}">
                <a16:creationId xmlns:a16="http://schemas.microsoft.com/office/drawing/2014/main" id="{6930BACF-8782-B5B8-45B3-CD648E80BE12}"/>
              </a:ext>
            </a:extLst>
          </p:cNvPr>
          <p:cNvSpPr txBox="1">
            <a:spLocks noGrp="1"/>
          </p:cNvSpPr>
          <p:nvPr>
            <p:ph idx="1"/>
          </p:nvPr>
        </p:nvSpPr>
        <p:spPr>
          <a:xfrm>
            <a:off x="407988" y="1108075"/>
            <a:ext cx="11376025" cy="30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Ø"/>
            </a:pPr>
            <a:r>
              <a:rPr lang="en-IN" sz="2200" i="1" dirty="0">
                <a:solidFill>
                  <a:schemeClr val="accent1">
                    <a:lumMod val="50000"/>
                  </a:schemeClr>
                </a:solidFill>
                <a:latin typeface="Times New Roman" panose="02020603050405020304" pitchFamily="18" charset="0"/>
                <a:cs typeface="Times New Roman" panose="02020603050405020304" pitchFamily="18" charset="0"/>
              </a:rPr>
              <a:t>Customer Report Analysis</a:t>
            </a:r>
          </a:p>
          <a:p>
            <a:pPr marL="342900" indent="-342900">
              <a:lnSpc>
                <a:spcPct val="150000"/>
              </a:lnSpc>
              <a:buFont typeface="Wingdings" panose="05000000000000000000" pitchFamily="2" charset="2"/>
              <a:buChar char="Ø"/>
            </a:pPr>
            <a:r>
              <a:rPr lang="en-IN" sz="2200" i="1" dirty="0">
                <a:solidFill>
                  <a:schemeClr val="accent1">
                    <a:lumMod val="50000"/>
                  </a:schemeClr>
                </a:solidFill>
                <a:latin typeface="Times New Roman" panose="02020603050405020304" pitchFamily="18" charset="0"/>
                <a:cs typeface="Times New Roman" panose="02020603050405020304" pitchFamily="18" charset="0"/>
              </a:rPr>
              <a:t>Sales Report Analysis</a:t>
            </a:r>
          </a:p>
          <a:p>
            <a:pPr marL="342900" indent="-342900">
              <a:lnSpc>
                <a:spcPct val="150000"/>
              </a:lnSpc>
              <a:buFont typeface="Wingdings" panose="05000000000000000000" pitchFamily="2" charset="2"/>
              <a:buChar char="Ø"/>
            </a:pPr>
            <a:r>
              <a:rPr lang="en-IN" sz="2200" i="1" dirty="0">
                <a:solidFill>
                  <a:schemeClr val="accent1">
                    <a:lumMod val="50000"/>
                  </a:schemeClr>
                </a:solidFill>
                <a:latin typeface="Times New Roman" panose="02020603050405020304" pitchFamily="18" charset="0"/>
                <a:cs typeface="Times New Roman" panose="02020603050405020304" pitchFamily="18" charset="0"/>
              </a:rPr>
              <a:t>Store Report Analysis</a:t>
            </a:r>
          </a:p>
          <a:p>
            <a:pPr marL="342900" indent="-342900">
              <a:lnSpc>
                <a:spcPct val="150000"/>
              </a:lnSpc>
              <a:buFont typeface="Wingdings" panose="05000000000000000000" pitchFamily="2" charset="2"/>
              <a:buChar char="Ø"/>
            </a:pPr>
            <a:r>
              <a:rPr lang="en-IN" sz="2200" i="1" dirty="0">
                <a:solidFill>
                  <a:schemeClr val="accent1">
                    <a:lumMod val="50000"/>
                  </a:schemeClr>
                </a:solidFill>
                <a:latin typeface="Times New Roman" panose="02020603050405020304" pitchFamily="18" charset="0"/>
                <a:cs typeface="Times New Roman" panose="02020603050405020304" pitchFamily="18" charset="0"/>
              </a:rPr>
              <a:t>Product Report Analysis</a:t>
            </a:r>
          </a:p>
          <a:p>
            <a:pPr marL="342900" indent="-342900">
              <a:lnSpc>
                <a:spcPct val="150000"/>
              </a:lnSpc>
              <a:buFont typeface="Wingdings" panose="05000000000000000000" pitchFamily="2" charset="2"/>
              <a:buChar char="Ø"/>
            </a:pPr>
            <a:r>
              <a:rPr lang="en-IN" sz="2200" i="1" dirty="0">
                <a:solidFill>
                  <a:schemeClr val="accent1">
                    <a:lumMod val="50000"/>
                  </a:schemeClr>
                </a:solidFill>
                <a:latin typeface="Times New Roman" panose="02020603050405020304" pitchFamily="18" charset="0"/>
                <a:cs typeface="Times New Roman" panose="02020603050405020304" pitchFamily="18" charset="0"/>
              </a:rPr>
              <a:t>Exchange Rates Report Analysis</a:t>
            </a:r>
          </a:p>
        </p:txBody>
      </p:sp>
    </p:spTree>
    <p:extLst>
      <p:ext uri="{BB962C8B-B14F-4D97-AF65-F5344CB8AC3E}">
        <p14:creationId xmlns:p14="http://schemas.microsoft.com/office/powerpoint/2010/main" val="845089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CEDE-1546-9EAC-7D69-621A3E2959BC}"/>
              </a:ext>
            </a:extLst>
          </p:cNvPr>
          <p:cNvSpPr>
            <a:spLocks noGrp="1"/>
          </p:cNvSpPr>
          <p:nvPr>
            <p:ph type="title"/>
          </p:nvPr>
        </p:nvSpPr>
        <p:spPr>
          <a:xfrm>
            <a:off x="408037" y="247139"/>
            <a:ext cx="11375923" cy="559107"/>
          </a:xfrm>
        </p:spPr>
        <p:txBody>
          <a:bodyPr>
            <a:normAutofit fontScale="90000"/>
          </a:bodyPr>
          <a:lstStyle/>
          <a:p>
            <a:r>
              <a:rPr lang="en-US" b="1" i="1" dirty="0">
                <a:latin typeface="Times New Roman" panose="02020603050405020304" pitchFamily="18" charset="0"/>
                <a:cs typeface="Times New Roman" panose="02020603050405020304" pitchFamily="18" charset="0"/>
              </a:rPr>
              <a:t>Customer Report Analysis</a:t>
            </a:r>
          </a:p>
        </p:txBody>
      </p:sp>
      <p:sp>
        <p:nvSpPr>
          <p:cNvPr id="3" name="Content Placeholder 2">
            <a:extLst>
              <a:ext uri="{FF2B5EF4-FFF2-40B4-BE49-F238E27FC236}">
                <a16:creationId xmlns:a16="http://schemas.microsoft.com/office/drawing/2014/main" id="{372EE3B1-84B1-25A7-DE41-1F766A1A34ED}"/>
              </a:ext>
            </a:extLst>
          </p:cNvPr>
          <p:cNvSpPr>
            <a:spLocks noGrp="1"/>
          </p:cNvSpPr>
          <p:nvPr>
            <p:ph idx="1"/>
          </p:nvPr>
        </p:nvSpPr>
        <p:spPr>
          <a:xfrm>
            <a:off x="108155" y="884907"/>
            <a:ext cx="7728155" cy="1445338"/>
          </a:xfrm>
        </p:spPr>
        <p:txBody>
          <a:bodyPr>
            <a:normAutofit/>
          </a:bodyPr>
          <a:lstStyle/>
          <a:p>
            <a:r>
              <a:rPr lang="en-US" sz="2000" b="1" i="1" dirty="0">
                <a:latin typeface="Times New Roman" panose="02020603050405020304" pitchFamily="18" charset="0"/>
                <a:cs typeface="Times New Roman" panose="02020603050405020304" pitchFamily="18" charset="0"/>
              </a:rPr>
              <a:t>Insight Statement 1:</a:t>
            </a:r>
          </a:p>
          <a:p>
            <a:pPr marL="0" indent="0">
              <a:buNone/>
            </a:pPr>
            <a:r>
              <a:rPr lang="en-US" sz="1600" dirty="0">
                <a:latin typeface="Times New Roman" panose="02020603050405020304" pitchFamily="18" charset="0"/>
                <a:cs typeface="Times New Roman" panose="02020603050405020304" pitchFamily="18" charset="0"/>
              </a:rPr>
              <a:t>The chart titled "Total Sales by Country" shows that the United States has the highest total sales, significantly outperforming other countries with sales of nearly 30M. The sales are segmented by gender, indicating that both male and female contributions are substantial, but there may be a noticeable difference in proportions between the countries.</a:t>
            </a:r>
          </a:p>
          <a:p>
            <a:endParaRPr lang="en-US" dirty="0"/>
          </a:p>
        </p:txBody>
      </p:sp>
      <p:sp>
        <p:nvSpPr>
          <p:cNvPr id="4" name="Rectangle 3">
            <a:extLst>
              <a:ext uri="{FF2B5EF4-FFF2-40B4-BE49-F238E27FC236}">
                <a16:creationId xmlns:a16="http://schemas.microsoft.com/office/drawing/2014/main" id="{93B857E3-0387-A98D-9B9F-56489967AC39}"/>
              </a:ext>
            </a:extLst>
          </p:cNvPr>
          <p:cNvSpPr>
            <a:spLocks noGrp="1" noRot="1" noMove="1" noResize="1" noEditPoints="1" noAdjustHandles="1" noChangeArrowheads="1" noChangeShapeType="1"/>
          </p:cNvSpPr>
          <p:nvPr/>
        </p:nvSpPr>
        <p:spPr>
          <a:xfrm>
            <a:off x="0" y="6400800"/>
            <a:ext cx="12192000" cy="457200"/>
          </a:xfrm>
          <a:prstGeom prst="rect">
            <a:avLst/>
          </a:prstGeom>
          <a:solidFill>
            <a:srgbClr val="001B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latin typeface="Bahnschrift Light" panose="020B0502040204020203" pitchFamily="34" charset="0"/>
                <a:cs typeface="Cascadia Code ExtraLight" panose="020B0609020000020004" pitchFamily="49" charset="0"/>
              </a:rPr>
              <a:t>GLOBAL ELECTRONICS</a:t>
            </a:r>
          </a:p>
          <a:p>
            <a:pPr algn="ctr"/>
            <a:r>
              <a:rPr lang="en-US" sz="1050" dirty="0">
                <a:solidFill>
                  <a:schemeClr val="bg1"/>
                </a:solidFill>
                <a:latin typeface="Cascadia Code ExtraLight" panose="020B0609020000020004" pitchFamily="49" charset="0"/>
                <a:cs typeface="Cascadia Code ExtraLight" panose="020B0609020000020004" pitchFamily="49" charset="0"/>
              </a:rPr>
              <a:t>...technologies...</a:t>
            </a:r>
          </a:p>
        </p:txBody>
      </p:sp>
      <p:cxnSp>
        <p:nvCxnSpPr>
          <p:cNvPr id="6" name="Straight Connector 5">
            <a:extLst>
              <a:ext uri="{FF2B5EF4-FFF2-40B4-BE49-F238E27FC236}">
                <a16:creationId xmlns:a16="http://schemas.microsoft.com/office/drawing/2014/main" id="{E7151A23-71AB-433E-EEAD-A443AB5712C3}"/>
              </a:ext>
            </a:extLst>
          </p:cNvPr>
          <p:cNvCxnSpPr>
            <a:cxnSpLocks noGrp="1" noRot="1" noMove="1" noResize="1" noEditPoints="1" noAdjustHandles="1" noChangeArrowheads="1" noChangeShapeType="1"/>
          </p:cNvCxnSpPr>
          <p:nvPr/>
        </p:nvCxnSpPr>
        <p:spPr>
          <a:xfrm>
            <a:off x="408038" y="806246"/>
            <a:ext cx="11375923"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AAB0CB46-6138-6638-C254-950C4E58C363}"/>
              </a:ext>
            </a:extLst>
          </p:cNvPr>
          <p:cNvPicPr>
            <a:picLocks noChangeAspect="1"/>
          </p:cNvPicPr>
          <p:nvPr/>
        </p:nvPicPr>
        <p:blipFill>
          <a:blip r:embed="rId2"/>
          <a:stretch>
            <a:fillRect/>
          </a:stretch>
        </p:blipFill>
        <p:spPr>
          <a:xfrm>
            <a:off x="7954376" y="884906"/>
            <a:ext cx="3829584" cy="3210228"/>
          </a:xfrm>
          <a:prstGeom prst="rect">
            <a:avLst/>
          </a:prstGeom>
          <a:ln>
            <a:solidFill>
              <a:schemeClr val="tx1">
                <a:lumMod val="95000"/>
                <a:lumOff val="5000"/>
              </a:schemeClr>
            </a:solidFill>
          </a:ln>
        </p:spPr>
      </p:pic>
      <p:sp>
        <p:nvSpPr>
          <p:cNvPr id="9" name="Content Placeholder 2">
            <a:extLst>
              <a:ext uri="{FF2B5EF4-FFF2-40B4-BE49-F238E27FC236}">
                <a16:creationId xmlns:a16="http://schemas.microsoft.com/office/drawing/2014/main" id="{F477B41D-6519-69D7-77B1-80130248E728}"/>
              </a:ext>
            </a:extLst>
          </p:cNvPr>
          <p:cNvSpPr txBox="1">
            <a:spLocks/>
          </p:cNvSpPr>
          <p:nvPr/>
        </p:nvSpPr>
        <p:spPr>
          <a:xfrm>
            <a:off x="167188" y="2344996"/>
            <a:ext cx="7728155" cy="1991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Problem Statement 1:</a:t>
            </a:r>
          </a:p>
          <a:p>
            <a:pPr marL="0" indent="0">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The significant gap in total sales between the United States and other countries highlights potential issues, such as insufficient store presence in other countries. The high number of stores in the U.S. likely contributes to its dominant sales performance. In contrast, the lower number of stores in countries like France, Italy, and the Netherlands might be limiting sales potential. Additionally, the differences in sales between male and female customers suggest varying consumer behavior that may need to be addressed to optimize sales.</a:t>
            </a:r>
          </a:p>
        </p:txBody>
      </p:sp>
      <p:sp>
        <p:nvSpPr>
          <p:cNvPr id="10" name="Content Placeholder 2">
            <a:extLst>
              <a:ext uri="{FF2B5EF4-FFF2-40B4-BE49-F238E27FC236}">
                <a16:creationId xmlns:a16="http://schemas.microsoft.com/office/drawing/2014/main" id="{65065A3F-984E-A66A-0D1D-AACCE0FACE0F}"/>
              </a:ext>
            </a:extLst>
          </p:cNvPr>
          <p:cNvSpPr txBox="1">
            <a:spLocks/>
          </p:cNvSpPr>
          <p:nvPr/>
        </p:nvSpPr>
        <p:spPr>
          <a:xfrm>
            <a:off x="108154" y="4252454"/>
            <a:ext cx="11916658" cy="19910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Solution Statement 1:</a:t>
            </a:r>
          </a:p>
          <a:p>
            <a:pPr marL="0" indent="0">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The </a:t>
            </a:r>
            <a:r>
              <a:rPr lang="en-US" sz="1700" dirty="0">
                <a:latin typeface="Times New Roman" panose="02020603050405020304" pitchFamily="18" charset="0"/>
                <a:cs typeface="Times New Roman" panose="02020603050405020304" pitchFamily="18" charset="0"/>
              </a:rPr>
              <a:t>address the disparities in sales, it is essential to evaluate and potentially expand the store network in underperforming countries to better capture market opportunities. Additionally, conducting a detailed analysis of the factors driving success in the U.S. market could provide insights that can be applied to other regions. Customizing marketing strategies to target gender-specific preferences, along with exploring local market trends and consumer behavior, will help in designing effective campaigns and product offerings that resonate with customers in different countries, thereby improving overall sales performance.</a:t>
            </a:r>
          </a:p>
        </p:txBody>
      </p:sp>
    </p:spTree>
    <p:extLst>
      <p:ext uri="{BB962C8B-B14F-4D97-AF65-F5344CB8AC3E}">
        <p14:creationId xmlns:p14="http://schemas.microsoft.com/office/powerpoint/2010/main" val="682754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CEDE-1546-9EAC-7D69-621A3E2959BC}"/>
              </a:ext>
            </a:extLst>
          </p:cNvPr>
          <p:cNvSpPr>
            <a:spLocks noGrp="1"/>
          </p:cNvSpPr>
          <p:nvPr>
            <p:ph type="title"/>
          </p:nvPr>
        </p:nvSpPr>
        <p:spPr>
          <a:xfrm>
            <a:off x="408037" y="247139"/>
            <a:ext cx="11375923" cy="559107"/>
          </a:xfrm>
        </p:spPr>
        <p:txBody>
          <a:bodyPr>
            <a:normAutofit fontScale="90000"/>
          </a:bodyPr>
          <a:lstStyle/>
          <a:p>
            <a:r>
              <a:rPr lang="en-US" b="1" i="1" dirty="0">
                <a:latin typeface="Times New Roman" panose="02020603050405020304" pitchFamily="18" charset="0"/>
                <a:cs typeface="Times New Roman" panose="02020603050405020304" pitchFamily="18" charset="0"/>
              </a:rPr>
              <a:t>Customer Report Analysis</a:t>
            </a:r>
            <a:endParaRPr lang="en-US" dirty="0"/>
          </a:p>
        </p:txBody>
      </p:sp>
      <p:sp>
        <p:nvSpPr>
          <p:cNvPr id="3" name="Content Placeholder 2">
            <a:extLst>
              <a:ext uri="{FF2B5EF4-FFF2-40B4-BE49-F238E27FC236}">
                <a16:creationId xmlns:a16="http://schemas.microsoft.com/office/drawing/2014/main" id="{372EE3B1-84B1-25A7-DE41-1F766A1A34ED}"/>
              </a:ext>
            </a:extLst>
          </p:cNvPr>
          <p:cNvSpPr>
            <a:spLocks noGrp="1"/>
          </p:cNvSpPr>
          <p:nvPr>
            <p:ph idx="1"/>
          </p:nvPr>
        </p:nvSpPr>
        <p:spPr>
          <a:xfrm>
            <a:off x="408037" y="968907"/>
            <a:ext cx="6159911" cy="1616975"/>
          </a:xfrm>
        </p:spPr>
        <p:txBody>
          <a:bodyPr>
            <a:normAutofit/>
          </a:bodyPr>
          <a:lstStyle/>
          <a:p>
            <a:pPr algn="l"/>
            <a:r>
              <a:rPr lang="en-US" sz="2000" b="1" i="1" dirty="0">
                <a:effectLst/>
                <a:latin typeface="Times New Roman" panose="02020603050405020304" pitchFamily="18" charset="0"/>
                <a:cs typeface="Times New Roman" panose="02020603050405020304" pitchFamily="18" charset="0"/>
              </a:rPr>
              <a:t>Insight Statement 2:</a:t>
            </a:r>
          </a:p>
          <a:p>
            <a:pPr marL="0" indent="0" algn="l">
              <a:buNone/>
            </a:pPr>
            <a:r>
              <a:rPr lang="en-US" sz="1600" b="0" i="0" dirty="0">
                <a:solidFill>
                  <a:srgbClr val="374151"/>
                </a:solidFill>
                <a:effectLst/>
                <a:latin typeface="Times New Roman" panose="02020603050405020304" pitchFamily="18" charset="0"/>
                <a:cs typeface="Times New Roman" panose="02020603050405020304" pitchFamily="18" charset="0"/>
              </a:rPr>
              <a:t>The United States has the highest customer demand, with 5179 customers, followed by Online with 4547 customers. While other countries have a significantly lower number of customers, there's still demand present, indicating potential for growth.</a:t>
            </a:r>
          </a:p>
          <a:p>
            <a:endParaRPr lang="en-US" dirty="0"/>
          </a:p>
        </p:txBody>
      </p:sp>
      <p:sp>
        <p:nvSpPr>
          <p:cNvPr id="4" name="Rectangle 3">
            <a:extLst>
              <a:ext uri="{FF2B5EF4-FFF2-40B4-BE49-F238E27FC236}">
                <a16:creationId xmlns:a16="http://schemas.microsoft.com/office/drawing/2014/main" id="{93B857E3-0387-A98D-9B9F-56489967AC39}"/>
              </a:ext>
            </a:extLst>
          </p:cNvPr>
          <p:cNvSpPr>
            <a:spLocks noGrp="1" noRot="1" noMove="1" noResize="1" noEditPoints="1" noAdjustHandles="1" noChangeArrowheads="1" noChangeShapeType="1"/>
          </p:cNvSpPr>
          <p:nvPr/>
        </p:nvSpPr>
        <p:spPr>
          <a:xfrm>
            <a:off x="0" y="6400800"/>
            <a:ext cx="12192000" cy="457200"/>
          </a:xfrm>
          <a:prstGeom prst="rect">
            <a:avLst/>
          </a:prstGeom>
          <a:solidFill>
            <a:srgbClr val="001B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latin typeface="Bahnschrift Light" panose="020B0502040204020203" pitchFamily="34" charset="0"/>
                <a:cs typeface="Cascadia Code ExtraLight" panose="020B0609020000020004" pitchFamily="49" charset="0"/>
              </a:rPr>
              <a:t>GLOBAL ELECTRONICS</a:t>
            </a:r>
          </a:p>
          <a:p>
            <a:pPr algn="ctr"/>
            <a:r>
              <a:rPr lang="en-US" sz="1050" dirty="0">
                <a:solidFill>
                  <a:schemeClr val="bg1"/>
                </a:solidFill>
                <a:latin typeface="Cascadia Code ExtraLight" panose="020B0609020000020004" pitchFamily="49" charset="0"/>
                <a:cs typeface="Cascadia Code ExtraLight" panose="020B0609020000020004" pitchFamily="49" charset="0"/>
              </a:rPr>
              <a:t>...technologies...</a:t>
            </a:r>
          </a:p>
        </p:txBody>
      </p:sp>
      <p:cxnSp>
        <p:nvCxnSpPr>
          <p:cNvPr id="6" name="Straight Connector 5">
            <a:extLst>
              <a:ext uri="{FF2B5EF4-FFF2-40B4-BE49-F238E27FC236}">
                <a16:creationId xmlns:a16="http://schemas.microsoft.com/office/drawing/2014/main" id="{E7151A23-71AB-433E-EEAD-A443AB5712C3}"/>
              </a:ext>
            </a:extLst>
          </p:cNvPr>
          <p:cNvCxnSpPr>
            <a:cxnSpLocks noGrp="1" noRot="1" noMove="1" noResize="1" noEditPoints="1" noAdjustHandles="1" noChangeArrowheads="1" noChangeShapeType="1"/>
          </p:cNvCxnSpPr>
          <p:nvPr/>
        </p:nvCxnSpPr>
        <p:spPr>
          <a:xfrm>
            <a:off x="408038" y="806246"/>
            <a:ext cx="11375923"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3F2BE612-063A-9278-4498-F4100A823375}"/>
              </a:ext>
            </a:extLst>
          </p:cNvPr>
          <p:cNvPicPr>
            <a:picLocks noChangeAspect="1"/>
          </p:cNvPicPr>
          <p:nvPr/>
        </p:nvPicPr>
        <p:blipFill>
          <a:blip r:embed="rId2"/>
          <a:stretch>
            <a:fillRect/>
          </a:stretch>
        </p:blipFill>
        <p:spPr>
          <a:xfrm>
            <a:off x="6567947" y="890976"/>
            <a:ext cx="5520649" cy="2235682"/>
          </a:xfrm>
          <a:prstGeom prst="rect">
            <a:avLst/>
          </a:prstGeom>
        </p:spPr>
      </p:pic>
      <p:sp>
        <p:nvSpPr>
          <p:cNvPr id="8" name="Content Placeholder 2">
            <a:extLst>
              <a:ext uri="{FF2B5EF4-FFF2-40B4-BE49-F238E27FC236}">
                <a16:creationId xmlns:a16="http://schemas.microsoft.com/office/drawing/2014/main" id="{19B717B9-28D2-AF9E-8FBC-CB9B45EDC8ED}"/>
              </a:ext>
            </a:extLst>
          </p:cNvPr>
          <p:cNvSpPr txBox="1">
            <a:spLocks/>
          </p:cNvSpPr>
          <p:nvPr/>
        </p:nvSpPr>
        <p:spPr>
          <a:xfrm>
            <a:off x="408037" y="2663813"/>
            <a:ext cx="11680559" cy="1416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Problem Statement 2:</a:t>
            </a:r>
          </a:p>
          <a:p>
            <a:pPr marL="0" indent="0" algn="l">
              <a:buNone/>
            </a:pPr>
            <a:r>
              <a:rPr lang="en-US" sz="1600" b="0" i="0" dirty="0">
                <a:solidFill>
                  <a:srgbClr val="374151"/>
                </a:solidFill>
                <a:effectLst/>
                <a:latin typeface="Times New Roman" panose="02020603050405020304" pitchFamily="18" charset="0"/>
                <a:cs typeface="Times New Roman" panose="02020603050405020304" pitchFamily="18" charset="0"/>
              </a:rPr>
              <a:t>Although the United States and Online have a strong customer base, other regions are lagging behind, suggesting a potential missed opportunity for growth and expansion. This lack of customer demand in other regions could hinder overall business growth and market penetration.</a:t>
            </a:r>
          </a:p>
          <a:p>
            <a:endParaRPr lang="en-US" dirty="0"/>
          </a:p>
        </p:txBody>
      </p:sp>
      <p:sp>
        <p:nvSpPr>
          <p:cNvPr id="9" name="Content Placeholder 2">
            <a:extLst>
              <a:ext uri="{FF2B5EF4-FFF2-40B4-BE49-F238E27FC236}">
                <a16:creationId xmlns:a16="http://schemas.microsoft.com/office/drawing/2014/main" id="{3FFF1B2A-0EA6-0387-EF57-D6878B8C6504}"/>
              </a:ext>
            </a:extLst>
          </p:cNvPr>
          <p:cNvSpPr txBox="1">
            <a:spLocks/>
          </p:cNvSpPr>
          <p:nvPr/>
        </p:nvSpPr>
        <p:spPr>
          <a:xfrm>
            <a:off x="408036" y="4158319"/>
            <a:ext cx="11680559" cy="20458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Solution Statement 2:</a:t>
            </a:r>
          </a:p>
          <a:p>
            <a:pPr marL="0" indent="0" algn="l">
              <a:buNone/>
            </a:pPr>
            <a:r>
              <a:rPr lang="en-US" sz="1600" b="1" i="0" dirty="0">
                <a:solidFill>
                  <a:srgbClr val="374151"/>
                </a:solidFill>
                <a:effectLst/>
                <a:latin typeface="Times New Roman" panose="02020603050405020304" pitchFamily="18" charset="0"/>
                <a:cs typeface="Times New Roman" panose="02020603050405020304" pitchFamily="18" charset="0"/>
              </a:rPr>
              <a:t>Targeted Marketing:</a:t>
            </a:r>
            <a:r>
              <a:rPr lang="en-US" sz="1600" b="0" i="0" dirty="0">
                <a:solidFill>
                  <a:srgbClr val="374151"/>
                </a:solidFill>
                <a:effectLst/>
                <a:latin typeface="Times New Roman" panose="02020603050405020304" pitchFamily="18" charset="0"/>
                <a:cs typeface="Times New Roman" panose="02020603050405020304" pitchFamily="18" charset="0"/>
              </a:rPr>
              <a:t> Implementing region-specific marketing campaigns to cater to the unique needs and preferences of customers in each country could boost customer demand.</a:t>
            </a:r>
          </a:p>
          <a:p>
            <a:pPr marL="0" indent="0">
              <a:buNone/>
            </a:pPr>
            <a:r>
              <a:rPr lang="en-US" sz="1600" b="1" i="0" dirty="0">
                <a:solidFill>
                  <a:srgbClr val="374151"/>
                </a:solidFill>
                <a:effectLst/>
                <a:latin typeface="Times New Roman" panose="02020603050405020304" pitchFamily="18" charset="0"/>
                <a:cs typeface="Times New Roman" panose="02020603050405020304" pitchFamily="18" charset="0"/>
              </a:rPr>
              <a:t>Investment in Infrastructure:</a:t>
            </a:r>
            <a:r>
              <a:rPr lang="en-US" sz="1600" b="0" i="0" dirty="0">
                <a:solidFill>
                  <a:srgbClr val="374151"/>
                </a:solidFill>
                <a:effectLst/>
                <a:latin typeface="Times New Roman" panose="02020603050405020304" pitchFamily="18" charset="0"/>
                <a:cs typeface="Times New Roman" panose="02020603050405020304" pitchFamily="18" charset="0"/>
              </a:rPr>
              <a:t> Improving logistics and distribution channels in less developed regions can streamline the delivery process and enhance customer satisfaction, ultimately boosting demand.</a:t>
            </a:r>
          </a:p>
          <a:p>
            <a:endParaRPr lang="en-US" dirty="0"/>
          </a:p>
        </p:txBody>
      </p:sp>
    </p:spTree>
    <p:extLst>
      <p:ext uri="{BB962C8B-B14F-4D97-AF65-F5344CB8AC3E}">
        <p14:creationId xmlns:p14="http://schemas.microsoft.com/office/powerpoint/2010/main" val="2651261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CEDE-1546-9EAC-7D69-621A3E2959BC}"/>
              </a:ext>
            </a:extLst>
          </p:cNvPr>
          <p:cNvSpPr>
            <a:spLocks noGrp="1"/>
          </p:cNvSpPr>
          <p:nvPr>
            <p:ph type="title"/>
          </p:nvPr>
        </p:nvSpPr>
        <p:spPr>
          <a:xfrm>
            <a:off x="408037" y="247139"/>
            <a:ext cx="11375923" cy="559107"/>
          </a:xfrm>
        </p:spPr>
        <p:txBody>
          <a:bodyPr>
            <a:normAutofit fontScale="90000"/>
          </a:bodyPr>
          <a:lstStyle/>
          <a:p>
            <a:r>
              <a:rPr lang="en-US" b="1" i="1" dirty="0">
                <a:latin typeface="Times New Roman" panose="02020603050405020304" pitchFamily="18" charset="0"/>
                <a:cs typeface="Times New Roman" panose="02020603050405020304" pitchFamily="18" charset="0"/>
              </a:rPr>
              <a:t>Sales Report Analysis</a:t>
            </a:r>
            <a:endParaRPr lang="en-US" dirty="0"/>
          </a:p>
        </p:txBody>
      </p:sp>
      <p:sp>
        <p:nvSpPr>
          <p:cNvPr id="3" name="Content Placeholder 2">
            <a:extLst>
              <a:ext uri="{FF2B5EF4-FFF2-40B4-BE49-F238E27FC236}">
                <a16:creationId xmlns:a16="http://schemas.microsoft.com/office/drawing/2014/main" id="{372EE3B1-84B1-25A7-DE41-1F766A1A34ED}"/>
              </a:ext>
            </a:extLst>
          </p:cNvPr>
          <p:cNvSpPr>
            <a:spLocks noGrp="1"/>
          </p:cNvSpPr>
          <p:nvPr>
            <p:ph idx="1"/>
          </p:nvPr>
        </p:nvSpPr>
        <p:spPr>
          <a:xfrm>
            <a:off x="408038" y="1107871"/>
            <a:ext cx="7418440" cy="1414096"/>
          </a:xfrm>
        </p:spPr>
        <p:txBody>
          <a:bodyPr/>
          <a:lstStyle/>
          <a:p>
            <a:pPr algn="l"/>
            <a:r>
              <a:rPr lang="en-US" sz="2000" b="1" i="1" dirty="0">
                <a:effectLst/>
                <a:latin typeface="Times New Roman" panose="02020603050405020304" pitchFamily="18" charset="0"/>
                <a:cs typeface="Times New Roman" panose="02020603050405020304" pitchFamily="18" charset="0"/>
              </a:rPr>
              <a:t>Insight Statement 1:</a:t>
            </a:r>
          </a:p>
          <a:p>
            <a:pPr marL="0" indent="0" algn="l">
              <a:buNone/>
            </a:pPr>
            <a:r>
              <a:rPr lang="en-US" sz="1600" b="0" i="0" dirty="0">
                <a:solidFill>
                  <a:srgbClr val="374151"/>
                </a:solidFill>
                <a:effectLst/>
                <a:latin typeface="Times New Roman" panose="02020603050405020304" pitchFamily="18" charset="0"/>
                <a:cs typeface="Times New Roman" panose="02020603050405020304" pitchFamily="18" charset="0"/>
              </a:rPr>
              <a:t>The United States and Online channels have the highest customer demand, indicating a significant potential for growth in these regions. However, other countries like Germany and the United Kingdom also have a considerable number of stores, suggesting an opportunity to further penetrate these markets.</a:t>
            </a:r>
          </a:p>
          <a:p>
            <a:endParaRPr lang="en-US" dirty="0"/>
          </a:p>
        </p:txBody>
      </p:sp>
      <p:sp>
        <p:nvSpPr>
          <p:cNvPr id="4" name="Rectangle 3">
            <a:extLst>
              <a:ext uri="{FF2B5EF4-FFF2-40B4-BE49-F238E27FC236}">
                <a16:creationId xmlns:a16="http://schemas.microsoft.com/office/drawing/2014/main" id="{93B857E3-0387-A98D-9B9F-56489967AC39}"/>
              </a:ext>
            </a:extLst>
          </p:cNvPr>
          <p:cNvSpPr>
            <a:spLocks noGrp="1" noRot="1" noMove="1" noResize="1" noEditPoints="1" noAdjustHandles="1" noChangeArrowheads="1" noChangeShapeType="1"/>
          </p:cNvSpPr>
          <p:nvPr/>
        </p:nvSpPr>
        <p:spPr>
          <a:xfrm>
            <a:off x="0" y="6400800"/>
            <a:ext cx="12192000" cy="457200"/>
          </a:xfrm>
          <a:prstGeom prst="rect">
            <a:avLst/>
          </a:prstGeom>
          <a:solidFill>
            <a:srgbClr val="001B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latin typeface="Bahnschrift Light" panose="020B0502040204020203" pitchFamily="34" charset="0"/>
                <a:cs typeface="Cascadia Code ExtraLight" panose="020B0609020000020004" pitchFamily="49" charset="0"/>
              </a:rPr>
              <a:t>GLOBAL ELECTRONICS</a:t>
            </a:r>
          </a:p>
          <a:p>
            <a:pPr algn="ctr"/>
            <a:r>
              <a:rPr lang="en-US" sz="1050" dirty="0">
                <a:solidFill>
                  <a:schemeClr val="bg1"/>
                </a:solidFill>
                <a:latin typeface="Cascadia Code ExtraLight" panose="020B0609020000020004" pitchFamily="49" charset="0"/>
                <a:cs typeface="Cascadia Code ExtraLight" panose="020B0609020000020004" pitchFamily="49" charset="0"/>
              </a:rPr>
              <a:t>...technologies...</a:t>
            </a:r>
          </a:p>
        </p:txBody>
      </p:sp>
      <p:cxnSp>
        <p:nvCxnSpPr>
          <p:cNvPr id="6" name="Straight Connector 5">
            <a:extLst>
              <a:ext uri="{FF2B5EF4-FFF2-40B4-BE49-F238E27FC236}">
                <a16:creationId xmlns:a16="http://schemas.microsoft.com/office/drawing/2014/main" id="{E7151A23-71AB-433E-EEAD-A443AB5712C3}"/>
              </a:ext>
            </a:extLst>
          </p:cNvPr>
          <p:cNvCxnSpPr>
            <a:cxnSpLocks noGrp="1" noRot="1" noMove="1" noResize="1" noEditPoints="1" noAdjustHandles="1" noChangeArrowheads="1" noChangeShapeType="1"/>
          </p:cNvCxnSpPr>
          <p:nvPr/>
        </p:nvCxnSpPr>
        <p:spPr>
          <a:xfrm>
            <a:off x="408038" y="806246"/>
            <a:ext cx="11375923"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C0A0370-AC55-C605-22A5-B655783BD162}"/>
              </a:ext>
            </a:extLst>
          </p:cNvPr>
          <p:cNvPicPr>
            <a:picLocks noChangeAspect="1"/>
          </p:cNvPicPr>
          <p:nvPr/>
        </p:nvPicPr>
        <p:blipFill>
          <a:blip r:embed="rId2"/>
          <a:stretch>
            <a:fillRect/>
          </a:stretch>
        </p:blipFill>
        <p:spPr>
          <a:xfrm>
            <a:off x="7983794" y="921562"/>
            <a:ext cx="3879888" cy="2507438"/>
          </a:xfrm>
          <a:prstGeom prst="rect">
            <a:avLst/>
          </a:prstGeom>
          <a:ln>
            <a:solidFill>
              <a:schemeClr val="tx1">
                <a:lumMod val="95000"/>
                <a:lumOff val="5000"/>
              </a:schemeClr>
            </a:solidFill>
          </a:ln>
        </p:spPr>
      </p:pic>
      <p:sp>
        <p:nvSpPr>
          <p:cNvPr id="8" name="Content Placeholder 2">
            <a:extLst>
              <a:ext uri="{FF2B5EF4-FFF2-40B4-BE49-F238E27FC236}">
                <a16:creationId xmlns:a16="http://schemas.microsoft.com/office/drawing/2014/main" id="{57D1AD21-D6EF-0B14-F802-6C350DFBD4F7}"/>
              </a:ext>
            </a:extLst>
          </p:cNvPr>
          <p:cNvSpPr txBox="1">
            <a:spLocks/>
          </p:cNvSpPr>
          <p:nvPr/>
        </p:nvSpPr>
        <p:spPr>
          <a:xfrm>
            <a:off x="408037" y="2600626"/>
            <a:ext cx="7418440" cy="1414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Problem Statement 1:</a:t>
            </a:r>
          </a:p>
          <a:p>
            <a:pPr marL="0" indent="0">
              <a:buFont typeface="Arial" panose="020B0604020202020204" pitchFamily="34" charset="0"/>
              <a:buNone/>
            </a:pPr>
            <a:r>
              <a:rPr lang="en-US" sz="1600" b="0" i="0" dirty="0">
                <a:solidFill>
                  <a:srgbClr val="374151"/>
                </a:solidFill>
                <a:effectLst/>
                <a:latin typeface="Times New Roman" panose="02020603050405020304" pitchFamily="18" charset="0"/>
                <a:cs typeface="Times New Roman" panose="02020603050405020304" pitchFamily="18" charset="0"/>
              </a:rPr>
              <a:t>While the United States and Online channels demonstrate high customer demand, other regions like Australia, Netherlands, and Italy exhibit significantly lower demand. This discrepancy presents a challenge in maximizing overall market reach and customer engagement across all regions.</a:t>
            </a:r>
            <a:endParaRPr lang="en-US" sz="16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F5F8D0F6-B796-1190-5EA5-F454853F12D0}"/>
              </a:ext>
            </a:extLst>
          </p:cNvPr>
          <p:cNvSpPr txBox="1">
            <a:spLocks/>
          </p:cNvSpPr>
          <p:nvPr/>
        </p:nvSpPr>
        <p:spPr>
          <a:xfrm>
            <a:off x="408036" y="4093379"/>
            <a:ext cx="11455645" cy="2228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Solution Statement 1:</a:t>
            </a:r>
          </a:p>
          <a:p>
            <a:pPr marL="0" indent="0" algn="l">
              <a:buNone/>
            </a:pPr>
            <a:r>
              <a:rPr lang="en-US" sz="1600" b="1" i="0" dirty="0">
                <a:solidFill>
                  <a:srgbClr val="374151"/>
                </a:solidFill>
                <a:effectLst/>
                <a:latin typeface="Times New Roman" panose="02020603050405020304" pitchFamily="18" charset="0"/>
                <a:cs typeface="Times New Roman" panose="02020603050405020304" pitchFamily="18" charset="0"/>
              </a:rPr>
              <a:t>Targeted marketing campaigns:</a:t>
            </a:r>
            <a:r>
              <a:rPr lang="en-US" sz="1600" b="0" i="0" dirty="0">
                <a:solidFill>
                  <a:srgbClr val="374151"/>
                </a:solidFill>
                <a:effectLst/>
                <a:latin typeface="Times New Roman" panose="02020603050405020304" pitchFamily="18" charset="0"/>
                <a:cs typeface="Times New Roman" panose="02020603050405020304" pitchFamily="18" charset="0"/>
              </a:rPr>
              <a:t> Tailored promotions and marketing efforts specific to each region can help increase brand awareness and drive customer acquisition.</a:t>
            </a:r>
          </a:p>
          <a:p>
            <a:pPr marL="0" indent="0">
              <a:buNone/>
            </a:pPr>
            <a:r>
              <a:rPr lang="en-US" sz="1600" b="1" i="0" dirty="0">
                <a:solidFill>
                  <a:srgbClr val="374151"/>
                </a:solidFill>
                <a:effectLst/>
                <a:latin typeface="Times New Roman" panose="02020603050405020304" pitchFamily="18" charset="0"/>
                <a:cs typeface="Times New Roman" panose="02020603050405020304" pitchFamily="18" charset="0"/>
              </a:rPr>
              <a:t>Strategic partnerships</a:t>
            </a:r>
            <a:r>
              <a:rPr lang="en-US" sz="1600" i="0" dirty="0">
                <a:solidFill>
                  <a:srgbClr val="374151"/>
                </a:solidFill>
                <a:effectLst/>
                <a:latin typeface="Times New Roman" panose="02020603050405020304" pitchFamily="18" charset="0"/>
                <a:cs typeface="Times New Roman" panose="02020603050405020304" pitchFamily="18" charset="0"/>
              </a:rPr>
              <a:t>: Collaborating with local businesses and influencers can boost brand visibility and credibility within specific regions.</a:t>
            </a:r>
          </a:p>
          <a:p>
            <a:pPr marL="0" indent="0">
              <a:buNone/>
            </a:pPr>
            <a:r>
              <a:rPr lang="en-US" sz="1600" b="1" i="0" dirty="0">
                <a:solidFill>
                  <a:srgbClr val="374151"/>
                </a:solidFill>
                <a:effectLst/>
                <a:latin typeface="Times New Roman" panose="02020603050405020304" pitchFamily="18" charset="0"/>
                <a:cs typeface="Times New Roman" panose="02020603050405020304" pitchFamily="18" charset="0"/>
              </a:rPr>
              <a:t>Localization strategies:</a:t>
            </a:r>
            <a:r>
              <a:rPr lang="en-US" sz="1600" b="0" i="0" dirty="0">
                <a:solidFill>
                  <a:srgbClr val="374151"/>
                </a:solidFill>
                <a:effectLst/>
                <a:latin typeface="Times New Roman" panose="02020603050405020304" pitchFamily="18" charset="0"/>
                <a:cs typeface="Times New Roman" panose="02020603050405020304" pitchFamily="18" charset="0"/>
              </a:rPr>
              <a:t> Adapting products and services to cater to local preferences and cultural nuances can improve customer engagement and satisfaction.</a:t>
            </a:r>
          </a:p>
          <a:p>
            <a:pPr marL="0" indent="0">
              <a:buNone/>
            </a:pPr>
            <a:endParaRPr lang="en-US" sz="160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endParaRPr lang="en-US" sz="16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092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CEDE-1546-9EAC-7D69-621A3E2959BC}"/>
              </a:ext>
            </a:extLst>
          </p:cNvPr>
          <p:cNvSpPr>
            <a:spLocks noGrp="1"/>
          </p:cNvSpPr>
          <p:nvPr>
            <p:ph type="title"/>
          </p:nvPr>
        </p:nvSpPr>
        <p:spPr>
          <a:xfrm>
            <a:off x="408037" y="247139"/>
            <a:ext cx="11375923" cy="559107"/>
          </a:xfrm>
        </p:spPr>
        <p:txBody>
          <a:bodyPr>
            <a:normAutofit fontScale="90000"/>
          </a:bodyPr>
          <a:lstStyle/>
          <a:p>
            <a:r>
              <a:rPr lang="en-US" b="1" i="1" dirty="0">
                <a:latin typeface="Times New Roman" panose="02020603050405020304" pitchFamily="18" charset="0"/>
                <a:cs typeface="Times New Roman" panose="02020603050405020304" pitchFamily="18" charset="0"/>
              </a:rPr>
              <a:t>Sales Report Analysis</a:t>
            </a:r>
            <a:endParaRPr lang="en-US" dirty="0"/>
          </a:p>
        </p:txBody>
      </p:sp>
      <p:sp>
        <p:nvSpPr>
          <p:cNvPr id="4" name="Rectangle 3">
            <a:extLst>
              <a:ext uri="{FF2B5EF4-FFF2-40B4-BE49-F238E27FC236}">
                <a16:creationId xmlns:a16="http://schemas.microsoft.com/office/drawing/2014/main" id="{93B857E3-0387-A98D-9B9F-56489967AC39}"/>
              </a:ext>
            </a:extLst>
          </p:cNvPr>
          <p:cNvSpPr>
            <a:spLocks noGrp="1" noRot="1" noMove="1" noResize="1" noEditPoints="1" noAdjustHandles="1" noChangeArrowheads="1" noChangeShapeType="1"/>
          </p:cNvSpPr>
          <p:nvPr/>
        </p:nvSpPr>
        <p:spPr>
          <a:xfrm>
            <a:off x="0" y="6400800"/>
            <a:ext cx="12192000" cy="457200"/>
          </a:xfrm>
          <a:prstGeom prst="rect">
            <a:avLst/>
          </a:prstGeom>
          <a:solidFill>
            <a:srgbClr val="001B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latin typeface="Bahnschrift Light" panose="020B0502040204020203" pitchFamily="34" charset="0"/>
                <a:cs typeface="Cascadia Code ExtraLight" panose="020B0609020000020004" pitchFamily="49" charset="0"/>
              </a:rPr>
              <a:t>GLOBAL ELECTRONICS</a:t>
            </a:r>
          </a:p>
          <a:p>
            <a:pPr algn="ctr"/>
            <a:r>
              <a:rPr lang="en-US" sz="1050" dirty="0">
                <a:solidFill>
                  <a:schemeClr val="bg1"/>
                </a:solidFill>
                <a:latin typeface="Cascadia Code ExtraLight" panose="020B0609020000020004" pitchFamily="49" charset="0"/>
                <a:cs typeface="Cascadia Code ExtraLight" panose="020B0609020000020004" pitchFamily="49" charset="0"/>
              </a:rPr>
              <a:t>...technologies...</a:t>
            </a:r>
          </a:p>
        </p:txBody>
      </p:sp>
      <p:cxnSp>
        <p:nvCxnSpPr>
          <p:cNvPr id="6" name="Straight Connector 5">
            <a:extLst>
              <a:ext uri="{FF2B5EF4-FFF2-40B4-BE49-F238E27FC236}">
                <a16:creationId xmlns:a16="http://schemas.microsoft.com/office/drawing/2014/main" id="{E7151A23-71AB-433E-EEAD-A443AB5712C3}"/>
              </a:ext>
            </a:extLst>
          </p:cNvPr>
          <p:cNvCxnSpPr>
            <a:cxnSpLocks noGrp="1" noRot="1" noMove="1" noResize="1" noEditPoints="1" noAdjustHandles="1" noChangeArrowheads="1" noChangeShapeType="1"/>
          </p:cNvCxnSpPr>
          <p:nvPr/>
        </p:nvCxnSpPr>
        <p:spPr>
          <a:xfrm>
            <a:off x="408038" y="806246"/>
            <a:ext cx="11375923"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a16="http://schemas.microsoft.com/office/drawing/2014/main" id="{45992F3F-7C75-197E-8C4C-56F859B231A7}"/>
              </a:ext>
            </a:extLst>
          </p:cNvPr>
          <p:cNvSpPr>
            <a:spLocks noGrp="1"/>
          </p:cNvSpPr>
          <p:nvPr>
            <p:ph idx="1"/>
          </p:nvPr>
        </p:nvSpPr>
        <p:spPr>
          <a:xfrm>
            <a:off x="408037" y="901394"/>
            <a:ext cx="6631860" cy="1653410"/>
          </a:xfrm>
        </p:spPr>
        <p:txBody>
          <a:bodyPr>
            <a:normAutofit/>
          </a:bodyPr>
          <a:lstStyle/>
          <a:p>
            <a:r>
              <a:rPr lang="en-US" sz="2000" b="1" i="1" dirty="0">
                <a:effectLst/>
                <a:latin typeface="Times New Roman" panose="02020603050405020304" pitchFamily="18" charset="0"/>
                <a:cs typeface="Times New Roman" panose="02020603050405020304" pitchFamily="18" charset="0"/>
              </a:rPr>
              <a:t>Insight Statement 2:</a:t>
            </a:r>
          </a:p>
          <a:p>
            <a:pPr marL="0" indent="0">
              <a:buNone/>
            </a:pPr>
            <a:r>
              <a:rPr lang="en-US" sz="1600" b="0" i="0" dirty="0">
                <a:solidFill>
                  <a:srgbClr val="374151"/>
                </a:solidFill>
                <a:effectLst/>
                <a:latin typeface="Times New Roman" panose="02020603050405020304" pitchFamily="18" charset="0"/>
                <a:cs typeface="Times New Roman" panose="02020603050405020304" pitchFamily="18" charset="0"/>
              </a:rPr>
              <a:t>The company experienced a significant growth in sales between 2016 and 2019, reaching a peak of 9.2 million in 2019. However, sales dropped sharply in 2020 and continued to decline in 2021, reaching a low of 0.5 million. This suggests a potential shift in market conditions or internal challenges impacting the company's performance.</a:t>
            </a:r>
            <a:endParaRPr lang="en-US" sz="1600" dirty="0">
              <a:latin typeface="Times New Roman" panose="02020603050405020304" pitchFamily="18" charset="0"/>
              <a:cs typeface="Times New Roman" panose="02020603050405020304" pitchFamily="18" charset="0"/>
            </a:endParaRPr>
          </a:p>
        </p:txBody>
      </p:sp>
      <p:pic>
        <p:nvPicPr>
          <p:cNvPr id="10" name="Content Placeholder 6">
            <a:extLst>
              <a:ext uri="{FF2B5EF4-FFF2-40B4-BE49-F238E27FC236}">
                <a16:creationId xmlns:a16="http://schemas.microsoft.com/office/drawing/2014/main" id="{EFB9AC12-90E6-AD26-353C-905AED3258D6}"/>
              </a:ext>
            </a:extLst>
          </p:cNvPr>
          <p:cNvPicPr>
            <a:picLocks noChangeAspect="1"/>
          </p:cNvPicPr>
          <p:nvPr/>
        </p:nvPicPr>
        <p:blipFill>
          <a:blip r:embed="rId2"/>
          <a:stretch>
            <a:fillRect/>
          </a:stretch>
        </p:blipFill>
        <p:spPr>
          <a:xfrm>
            <a:off x="7157884" y="1012724"/>
            <a:ext cx="4822721" cy="3261127"/>
          </a:xfrm>
          <a:prstGeom prst="rect">
            <a:avLst/>
          </a:prstGeom>
        </p:spPr>
      </p:pic>
      <p:sp>
        <p:nvSpPr>
          <p:cNvPr id="11" name="Content Placeholder 8">
            <a:extLst>
              <a:ext uri="{FF2B5EF4-FFF2-40B4-BE49-F238E27FC236}">
                <a16:creationId xmlns:a16="http://schemas.microsoft.com/office/drawing/2014/main" id="{6D9040B5-6D0D-77E1-252A-818F8FE7B07A}"/>
              </a:ext>
            </a:extLst>
          </p:cNvPr>
          <p:cNvSpPr txBox="1">
            <a:spLocks/>
          </p:cNvSpPr>
          <p:nvPr/>
        </p:nvSpPr>
        <p:spPr>
          <a:xfrm>
            <a:off x="408037" y="2649952"/>
            <a:ext cx="6631860" cy="15287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Problem Statement 2:</a:t>
            </a:r>
          </a:p>
          <a:p>
            <a:pPr marL="0" indent="0">
              <a:buFont typeface="Arial" panose="020B0604020202020204" pitchFamily="34" charset="0"/>
              <a:buNone/>
            </a:pPr>
            <a:r>
              <a:rPr lang="en-US" sz="1600" b="0" i="0" dirty="0">
                <a:solidFill>
                  <a:srgbClr val="374151"/>
                </a:solidFill>
                <a:effectLst/>
                <a:latin typeface="Times New Roman" panose="02020603050405020304" pitchFamily="18" charset="0"/>
                <a:cs typeface="Times New Roman" panose="02020603050405020304" pitchFamily="18" charset="0"/>
              </a:rPr>
              <a:t>The company is facing a steep decline in sales, with 2021 sales reaching a mere 0.5 million, a dramatic drop from the peak of 9.2 million in 2019. Understanding the root causes of this downturn is crucial to effectively address the issue and restore sales growth.</a:t>
            </a:r>
            <a:endParaRPr lang="en-US" sz="1600" dirty="0">
              <a:latin typeface="Times New Roman" panose="02020603050405020304" pitchFamily="18" charset="0"/>
              <a:cs typeface="Times New Roman" panose="02020603050405020304" pitchFamily="18" charset="0"/>
            </a:endParaRPr>
          </a:p>
        </p:txBody>
      </p:sp>
      <p:sp>
        <p:nvSpPr>
          <p:cNvPr id="12" name="Content Placeholder 8">
            <a:extLst>
              <a:ext uri="{FF2B5EF4-FFF2-40B4-BE49-F238E27FC236}">
                <a16:creationId xmlns:a16="http://schemas.microsoft.com/office/drawing/2014/main" id="{DFC38DA2-E4DB-2584-F546-2F180E76922F}"/>
              </a:ext>
            </a:extLst>
          </p:cNvPr>
          <p:cNvSpPr txBox="1">
            <a:spLocks/>
          </p:cNvSpPr>
          <p:nvPr/>
        </p:nvSpPr>
        <p:spPr>
          <a:xfrm>
            <a:off x="408037" y="4273858"/>
            <a:ext cx="11572568" cy="1920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Solution Statement 2:</a:t>
            </a:r>
          </a:p>
          <a:p>
            <a:pPr marL="0" indent="0" algn="l">
              <a:buNone/>
            </a:pPr>
            <a:r>
              <a:rPr lang="en-US" sz="1600" b="1" i="0" dirty="0">
                <a:solidFill>
                  <a:srgbClr val="374151"/>
                </a:solidFill>
                <a:effectLst/>
                <a:latin typeface="Times New Roman" panose="02020603050405020304" pitchFamily="18" charset="0"/>
                <a:cs typeface="Times New Roman" panose="02020603050405020304" pitchFamily="18" charset="0"/>
              </a:rPr>
              <a:t>Market research:</a:t>
            </a:r>
            <a:r>
              <a:rPr lang="en-US" sz="1600" b="0" i="0" dirty="0">
                <a:solidFill>
                  <a:srgbClr val="374151"/>
                </a:solidFill>
                <a:effectLst/>
                <a:latin typeface="Times New Roman" panose="02020603050405020304" pitchFamily="18" charset="0"/>
                <a:cs typeface="Times New Roman" panose="02020603050405020304" pitchFamily="18" charset="0"/>
              </a:rPr>
              <a:t> Understanding changing market conditions and customer preferences to adapt products/services accordingly.</a:t>
            </a:r>
          </a:p>
          <a:p>
            <a:pPr marL="0" indent="0">
              <a:buNone/>
            </a:pPr>
            <a:r>
              <a:rPr lang="en-US" sz="1600" b="1" i="0" dirty="0">
                <a:solidFill>
                  <a:srgbClr val="374151"/>
                </a:solidFill>
                <a:effectLst/>
                <a:latin typeface="Times New Roman" panose="02020603050405020304" pitchFamily="18" charset="0"/>
                <a:cs typeface="Times New Roman" panose="02020603050405020304" pitchFamily="18" charset="0"/>
              </a:rPr>
              <a:t>Internal assessment:</a:t>
            </a:r>
            <a:r>
              <a:rPr lang="en-US" sz="1600" b="0" i="0" dirty="0">
                <a:solidFill>
                  <a:srgbClr val="374151"/>
                </a:solidFill>
                <a:effectLst/>
                <a:latin typeface="Times New Roman" panose="02020603050405020304" pitchFamily="18" charset="0"/>
                <a:cs typeface="Times New Roman" panose="02020603050405020304" pitchFamily="18" charset="0"/>
              </a:rPr>
              <a:t> Evaluating operational efficiency, marketing effectiveness, and sales processes to identify potential areas for improvement.</a:t>
            </a:r>
          </a:p>
          <a:p>
            <a:pPr marL="0" indent="0">
              <a:buNone/>
            </a:pPr>
            <a:r>
              <a:rPr lang="en-US" sz="1600" b="1" i="0" dirty="0">
                <a:solidFill>
                  <a:srgbClr val="374151"/>
                </a:solidFill>
                <a:effectLst/>
                <a:latin typeface="Times New Roman" panose="02020603050405020304" pitchFamily="18" charset="0"/>
                <a:cs typeface="Times New Roman" panose="02020603050405020304" pitchFamily="18" charset="0"/>
              </a:rPr>
              <a:t>Customer engagement:</a:t>
            </a:r>
            <a:r>
              <a:rPr lang="en-US" sz="1600" b="0" i="0" dirty="0">
                <a:solidFill>
                  <a:srgbClr val="374151"/>
                </a:solidFill>
                <a:effectLst/>
                <a:latin typeface="Times New Roman" panose="02020603050405020304" pitchFamily="18" charset="0"/>
                <a:cs typeface="Times New Roman" panose="02020603050405020304" pitchFamily="18" charset="0"/>
              </a:rPr>
              <a:t> Enhancing customer service, loyalty programs, and communication to retain existing customers and attract new ones.</a:t>
            </a:r>
          </a:p>
          <a:p>
            <a:pPr marL="0" indent="0" algn="l">
              <a:buNone/>
            </a:pPr>
            <a:endParaRPr lang="en-US" sz="16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41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CEDE-1546-9EAC-7D69-621A3E2959BC}"/>
              </a:ext>
            </a:extLst>
          </p:cNvPr>
          <p:cNvSpPr>
            <a:spLocks noGrp="1"/>
          </p:cNvSpPr>
          <p:nvPr>
            <p:ph type="title"/>
          </p:nvPr>
        </p:nvSpPr>
        <p:spPr>
          <a:xfrm>
            <a:off x="408037" y="247139"/>
            <a:ext cx="11375923" cy="559107"/>
          </a:xfrm>
        </p:spPr>
        <p:txBody>
          <a:bodyPr>
            <a:normAutofit fontScale="90000"/>
          </a:bodyPr>
          <a:lstStyle/>
          <a:p>
            <a:r>
              <a:rPr lang="en-US" b="1" i="1" dirty="0">
                <a:latin typeface="Times New Roman" panose="02020603050405020304" pitchFamily="18" charset="0"/>
                <a:cs typeface="Times New Roman" panose="02020603050405020304" pitchFamily="18" charset="0"/>
              </a:rPr>
              <a:t>Stores Report Analysis</a:t>
            </a:r>
            <a:endParaRPr lang="en-US" dirty="0"/>
          </a:p>
        </p:txBody>
      </p:sp>
      <p:sp>
        <p:nvSpPr>
          <p:cNvPr id="3" name="Content Placeholder 2">
            <a:extLst>
              <a:ext uri="{FF2B5EF4-FFF2-40B4-BE49-F238E27FC236}">
                <a16:creationId xmlns:a16="http://schemas.microsoft.com/office/drawing/2014/main" id="{372EE3B1-84B1-25A7-DE41-1F766A1A34ED}"/>
              </a:ext>
            </a:extLst>
          </p:cNvPr>
          <p:cNvSpPr>
            <a:spLocks noGrp="1"/>
          </p:cNvSpPr>
          <p:nvPr>
            <p:ph idx="1"/>
          </p:nvPr>
        </p:nvSpPr>
        <p:spPr>
          <a:xfrm>
            <a:off x="447366" y="1107870"/>
            <a:ext cx="7674079" cy="1350194"/>
          </a:xfrm>
        </p:spPr>
        <p:txBody>
          <a:bodyPr/>
          <a:lstStyle/>
          <a:p>
            <a:r>
              <a:rPr lang="en-US" sz="2000" b="1" i="1" dirty="0">
                <a:effectLst/>
                <a:latin typeface="Times New Roman" panose="02020603050405020304" pitchFamily="18" charset="0"/>
                <a:cs typeface="Times New Roman" panose="02020603050405020304" pitchFamily="18" charset="0"/>
              </a:rPr>
              <a:t>Insight Statement 1:</a:t>
            </a:r>
          </a:p>
          <a:p>
            <a:pPr marL="0" indent="0">
              <a:buNone/>
            </a:pPr>
            <a:r>
              <a:rPr lang="en-US" sz="1600" b="0" i="0" dirty="0">
                <a:solidFill>
                  <a:srgbClr val="374151"/>
                </a:solidFill>
                <a:effectLst/>
                <a:latin typeface="Times New Roman" panose="02020603050405020304" pitchFamily="18" charset="0"/>
                <a:cs typeface="Times New Roman" panose="02020603050405020304" pitchFamily="18" charset="0"/>
              </a:rPr>
              <a:t>The total sales trend shows a steady increase from 2016 to 2019, peaking at 9.2M in 2019. However, sales experienced a significant drop in 2020 and 2021, reaching a low of 0.5M in 2021.</a:t>
            </a:r>
            <a:endParaRPr lang="en-US"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3B857E3-0387-A98D-9B9F-56489967AC39}"/>
              </a:ext>
            </a:extLst>
          </p:cNvPr>
          <p:cNvSpPr>
            <a:spLocks noGrp="1" noRot="1" noMove="1" noResize="1" noEditPoints="1" noAdjustHandles="1" noChangeArrowheads="1" noChangeShapeType="1"/>
          </p:cNvSpPr>
          <p:nvPr/>
        </p:nvSpPr>
        <p:spPr>
          <a:xfrm>
            <a:off x="0" y="6400800"/>
            <a:ext cx="12192000" cy="457200"/>
          </a:xfrm>
          <a:prstGeom prst="rect">
            <a:avLst/>
          </a:prstGeom>
          <a:solidFill>
            <a:srgbClr val="001B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latin typeface="Bahnschrift Light" panose="020B0502040204020203" pitchFamily="34" charset="0"/>
                <a:cs typeface="Cascadia Code ExtraLight" panose="020B0609020000020004" pitchFamily="49" charset="0"/>
              </a:rPr>
              <a:t>GLOBAL ELECTRONICS</a:t>
            </a:r>
          </a:p>
          <a:p>
            <a:pPr algn="ctr"/>
            <a:r>
              <a:rPr lang="en-US" sz="1050" dirty="0">
                <a:solidFill>
                  <a:schemeClr val="bg1"/>
                </a:solidFill>
                <a:latin typeface="Cascadia Code ExtraLight" panose="020B0609020000020004" pitchFamily="49" charset="0"/>
                <a:cs typeface="Cascadia Code ExtraLight" panose="020B0609020000020004" pitchFamily="49" charset="0"/>
              </a:rPr>
              <a:t>...technologies...</a:t>
            </a:r>
          </a:p>
        </p:txBody>
      </p:sp>
      <p:cxnSp>
        <p:nvCxnSpPr>
          <p:cNvPr id="6" name="Straight Connector 5">
            <a:extLst>
              <a:ext uri="{FF2B5EF4-FFF2-40B4-BE49-F238E27FC236}">
                <a16:creationId xmlns:a16="http://schemas.microsoft.com/office/drawing/2014/main" id="{E7151A23-71AB-433E-EEAD-A443AB5712C3}"/>
              </a:ext>
            </a:extLst>
          </p:cNvPr>
          <p:cNvCxnSpPr>
            <a:cxnSpLocks noGrp="1" noRot="1" noMove="1" noResize="1" noEditPoints="1" noAdjustHandles="1" noChangeArrowheads="1" noChangeShapeType="1"/>
          </p:cNvCxnSpPr>
          <p:nvPr/>
        </p:nvCxnSpPr>
        <p:spPr>
          <a:xfrm>
            <a:off x="408038" y="806246"/>
            <a:ext cx="11375923" cy="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F903AE85-059F-73D1-7F48-BEA89CEC73D4}"/>
              </a:ext>
            </a:extLst>
          </p:cNvPr>
          <p:cNvPicPr>
            <a:picLocks noChangeAspect="1"/>
          </p:cNvPicPr>
          <p:nvPr/>
        </p:nvPicPr>
        <p:blipFill>
          <a:blip r:embed="rId2"/>
          <a:stretch>
            <a:fillRect/>
          </a:stretch>
        </p:blipFill>
        <p:spPr>
          <a:xfrm>
            <a:off x="8239432" y="976744"/>
            <a:ext cx="3544528" cy="2995485"/>
          </a:xfrm>
          <a:prstGeom prst="rect">
            <a:avLst/>
          </a:prstGeom>
        </p:spPr>
      </p:pic>
      <p:sp>
        <p:nvSpPr>
          <p:cNvPr id="10" name="Content Placeholder 2">
            <a:extLst>
              <a:ext uri="{FF2B5EF4-FFF2-40B4-BE49-F238E27FC236}">
                <a16:creationId xmlns:a16="http://schemas.microsoft.com/office/drawing/2014/main" id="{6163E1AD-00AD-F8C2-2D20-DA43D77EE839}"/>
              </a:ext>
            </a:extLst>
          </p:cNvPr>
          <p:cNvSpPr txBox="1">
            <a:spLocks/>
          </p:cNvSpPr>
          <p:nvPr/>
        </p:nvSpPr>
        <p:spPr>
          <a:xfrm>
            <a:off x="408037" y="2641703"/>
            <a:ext cx="7713408" cy="13501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Problem Statement 1:</a:t>
            </a:r>
          </a:p>
          <a:p>
            <a:pPr marL="0" indent="0">
              <a:buFont typeface="Arial" panose="020B0604020202020204" pitchFamily="34" charset="0"/>
              <a:buNone/>
            </a:pPr>
            <a:r>
              <a:rPr lang="en-US" sz="1600" b="0" i="0" dirty="0">
                <a:solidFill>
                  <a:srgbClr val="374151"/>
                </a:solidFill>
                <a:effectLst/>
                <a:latin typeface="Times New Roman" panose="02020603050405020304" pitchFamily="18" charset="0"/>
                <a:cs typeface="Times New Roman" panose="02020603050405020304" pitchFamily="18" charset="0"/>
              </a:rPr>
              <a:t>The business experienced a sharp decline in sales in 2020 and 2021, indicating a potential problem with the company's operations or market conditions. Understanding the root cause of this decline is crucial to implement effective solutions.</a:t>
            </a:r>
            <a:endParaRPr lang="en-US" sz="1600"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F8FB7F68-8543-E92E-A884-8D351F0BF2F2}"/>
              </a:ext>
            </a:extLst>
          </p:cNvPr>
          <p:cNvSpPr txBox="1">
            <a:spLocks/>
          </p:cNvSpPr>
          <p:nvPr/>
        </p:nvSpPr>
        <p:spPr>
          <a:xfrm>
            <a:off x="408037" y="4100053"/>
            <a:ext cx="11616815" cy="21729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Solution Statement 1:</a:t>
            </a:r>
          </a:p>
          <a:p>
            <a:pPr marL="0" indent="0" algn="l">
              <a:buNone/>
            </a:pPr>
            <a:r>
              <a:rPr lang="en-US" sz="1600" b="1" i="0" dirty="0">
                <a:solidFill>
                  <a:srgbClr val="374151"/>
                </a:solidFill>
                <a:effectLst/>
                <a:latin typeface="Times New Roman" panose="02020603050405020304" pitchFamily="18" charset="0"/>
                <a:cs typeface="Times New Roman" panose="02020603050405020304" pitchFamily="18" charset="0"/>
              </a:rPr>
              <a:t>Market adjustments:</a:t>
            </a:r>
            <a:r>
              <a:rPr lang="en-US" sz="1600" b="0" i="0" dirty="0">
                <a:solidFill>
                  <a:srgbClr val="374151"/>
                </a:solidFill>
                <a:effectLst/>
                <a:latin typeface="Times New Roman" panose="02020603050405020304" pitchFamily="18" charset="0"/>
                <a:cs typeface="Times New Roman" panose="02020603050405020304" pitchFamily="18" charset="0"/>
              </a:rPr>
              <a:t> Adapting to changing consumer needs by modifying product lines, pricing, or marketing strategies.</a:t>
            </a:r>
          </a:p>
          <a:p>
            <a:pPr marL="0" indent="0">
              <a:buNone/>
            </a:pPr>
            <a:r>
              <a:rPr lang="en-US" sz="1600" b="1" i="0" dirty="0">
                <a:solidFill>
                  <a:srgbClr val="374151"/>
                </a:solidFill>
                <a:effectLst/>
                <a:latin typeface="Times New Roman" panose="02020603050405020304" pitchFamily="18" charset="0"/>
                <a:cs typeface="Times New Roman" panose="02020603050405020304" pitchFamily="18" charset="0"/>
              </a:rPr>
              <a:t>Operational improvements:</a:t>
            </a:r>
            <a:r>
              <a:rPr lang="en-US" sz="1600" b="0" i="0" dirty="0">
                <a:solidFill>
                  <a:srgbClr val="374151"/>
                </a:solidFill>
                <a:effectLst/>
                <a:latin typeface="Times New Roman" panose="02020603050405020304" pitchFamily="18" charset="0"/>
                <a:cs typeface="Times New Roman" panose="02020603050405020304" pitchFamily="18" charset="0"/>
              </a:rPr>
              <a:t> Enhancing operational efficiency, optimizing product development, or improving customer service.</a:t>
            </a:r>
          </a:p>
          <a:p>
            <a:pPr marL="0" indent="0" algn="l">
              <a:buNone/>
            </a:pPr>
            <a:r>
              <a:rPr lang="en-US" sz="1600" b="1" i="0" dirty="0">
                <a:effectLst/>
                <a:latin typeface="Times New Roman" panose="02020603050405020304" pitchFamily="18" charset="0"/>
                <a:cs typeface="Times New Roman" panose="02020603050405020304" pitchFamily="18" charset="0"/>
              </a:rPr>
              <a:t>New market strategies:</a:t>
            </a:r>
            <a:r>
              <a:rPr lang="en-US" sz="1600" b="0" i="0" dirty="0">
                <a:solidFill>
                  <a:srgbClr val="374151"/>
                </a:solidFill>
                <a:effectLst/>
                <a:latin typeface="Times New Roman" panose="02020603050405020304" pitchFamily="18" charset="0"/>
                <a:cs typeface="Times New Roman" panose="02020603050405020304" pitchFamily="18" charset="0"/>
              </a:rPr>
              <a:t> Exploring new market segments or expanding into untapped regions to diversify revenue sources.</a:t>
            </a:r>
          </a:p>
          <a:p>
            <a:pPr marL="0" indent="0" algn="l">
              <a:buNone/>
            </a:pPr>
            <a:r>
              <a:rPr lang="en-US" sz="1600" b="0" i="0" dirty="0">
                <a:solidFill>
                  <a:srgbClr val="374151"/>
                </a:solidFill>
                <a:effectLst/>
                <a:latin typeface="Times New Roman" panose="02020603050405020304" pitchFamily="18" charset="0"/>
                <a:cs typeface="Times New Roman" panose="02020603050405020304" pitchFamily="18" charset="0"/>
              </a:rPr>
              <a:t>By proactively addressing the root causes of the sales decline and implementing appropriate solutions, the business can aim to restore sales growth and ensure long-term sustainability.</a:t>
            </a:r>
          </a:p>
        </p:txBody>
      </p:sp>
    </p:spTree>
    <p:extLst>
      <p:ext uri="{BB962C8B-B14F-4D97-AF65-F5344CB8AC3E}">
        <p14:creationId xmlns:p14="http://schemas.microsoft.com/office/powerpoint/2010/main" val="262171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CEDE-1546-9EAC-7D69-621A3E2959BC}"/>
              </a:ext>
            </a:extLst>
          </p:cNvPr>
          <p:cNvSpPr>
            <a:spLocks noGrp="1"/>
          </p:cNvSpPr>
          <p:nvPr>
            <p:ph type="title"/>
          </p:nvPr>
        </p:nvSpPr>
        <p:spPr>
          <a:xfrm>
            <a:off x="408037" y="247139"/>
            <a:ext cx="11375923" cy="559107"/>
          </a:xfrm>
        </p:spPr>
        <p:txBody>
          <a:bodyPr>
            <a:normAutofit fontScale="90000"/>
          </a:bodyPr>
          <a:lstStyle/>
          <a:p>
            <a:r>
              <a:rPr lang="en-US" b="1" i="1" dirty="0">
                <a:latin typeface="Times New Roman" panose="02020603050405020304" pitchFamily="18" charset="0"/>
                <a:cs typeface="Times New Roman" panose="02020603050405020304" pitchFamily="18" charset="0"/>
              </a:rPr>
              <a:t>Stores Report Analysis</a:t>
            </a:r>
            <a:endParaRPr lang="en-US" dirty="0"/>
          </a:p>
        </p:txBody>
      </p:sp>
      <p:sp>
        <p:nvSpPr>
          <p:cNvPr id="3" name="Content Placeholder 2">
            <a:extLst>
              <a:ext uri="{FF2B5EF4-FFF2-40B4-BE49-F238E27FC236}">
                <a16:creationId xmlns:a16="http://schemas.microsoft.com/office/drawing/2014/main" id="{372EE3B1-84B1-25A7-DE41-1F766A1A34ED}"/>
              </a:ext>
            </a:extLst>
          </p:cNvPr>
          <p:cNvSpPr>
            <a:spLocks noGrp="1"/>
          </p:cNvSpPr>
          <p:nvPr>
            <p:ph idx="1"/>
          </p:nvPr>
        </p:nvSpPr>
        <p:spPr>
          <a:xfrm>
            <a:off x="408037" y="1107870"/>
            <a:ext cx="6051757" cy="1035559"/>
          </a:xfrm>
        </p:spPr>
        <p:txBody>
          <a:bodyPr/>
          <a:lstStyle/>
          <a:p>
            <a:r>
              <a:rPr lang="en-US" sz="2000" b="1" i="1" dirty="0">
                <a:effectLst/>
                <a:latin typeface="Times New Roman" panose="02020603050405020304" pitchFamily="18" charset="0"/>
                <a:cs typeface="Times New Roman" panose="02020603050405020304" pitchFamily="18" charset="0"/>
              </a:rPr>
              <a:t>Insight Statement 2:</a:t>
            </a:r>
          </a:p>
          <a:p>
            <a:pPr marL="0" indent="0">
              <a:buNone/>
            </a:pPr>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Sales peak sharply in December, reaching around $6M, followed by a gradual decline through February. </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3B857E3-0387-A98D-9B9F-56489967AC39}"/>
              </a:ext>
            </a:extLst>
          </p:cNvPr>
          <p:cNvSpPr>
            <a:spLocks noGrp="1" noRot="1" noMove="1" noResize="1" noEditPoints="1" noAdjustHandles="1" noChangeArrowheads="1" noChangeShapeType="1"/>
          </p:cNvSpPr>
          <p:nvPr/>
        </p:nvSpPr>
        <p:spPr>
          <a:xfrm>
            <a:off x="0" y="6400800"/>
            <a:ext cx="12192000" cy="457200"/>
          </a:xfrm>
          <a:prstGeom prst="rect">
            <a:avLst/>
          </a:prstGeom>
          <a:solidFill>
            <a:srgbClr val="001B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latin typeface="Bahnschrift Light" panose="020B0502040204020203" pitchFamily="34" charset="0"/>
                <a:cs typeface="Cascadia Code ExtraLight" panose="020B0609020000020004" pitchFamily="49" charset="0"/>
              </a:rPr>
              <a:t>GLOBAL ELECTRONICS</a:t>
            </a:r>
          </a:p>
          <a:p>
            <a:pPr algn="ctr"/>
            <a:r>
              <a:rPr lang="en-US" sz="1050" dirty="0">
                <a:solidFill>
                  <a:schemeClr val="bg1"/>
                </a:solidFill>
                <a:latin typeface="Cascadia Code ExtraLight" panose="020B0609020000020004" pitchFamily="49" charset="0"/>
                <a:cs typeface="Cascadia Code ExtraLight" panose="020B0609020000020004" pitchFamily="49" charset="0"/>
              </a:rPr>
              <a:t>...technologies...</a:t>
            </a:r>
          </a:p>
        </p:txBody>
      </p:sp>
      <p:cxnSp>
        <p:nvCxnSpPr>
          <p:cNvPr id="6" name="Straight Connector 5">
            <a:extLst>
              <a:ext uri="{FF2B5EF4-FFF2-40B4-BE49-F238E27FC236}">
                <a16:creationId xmlns:a16="http://schemas.microsoft.com/office/drawing/2014/main" id="{E7151A23-71AB-433E-EEAD-A443AB5712C3}"/>
              </a:ext>
            </a:extLst>
          </p:cNvPr>
          <p:cNvCxnSpPr>
            <a:cxnSpLocks noGrp="1" noRot="1" noMove="1" noResize="1" noEditPoints="1" noAdjustHandles="1" noChangeArrowheads="1" noChangeShapeType="1"/>
          </p:cNvCxnSpPr>
          <p:nvPr/>
        </p:nvCxnSpPr>
        <p:spPr>
          <a:xfrm>
            <a:off x="408038" y="806246"/>
            <a:ext cx="11375923"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E91F583D-9F3E-EA26-6AB9-8F0B1CAB2263}"/>
              </a:ext>
            </a:extLst>
          </p:cNvPr>
          <p:cNvPicPr>
            <a:picLocks noChangeAspect="1"/>
          </p:cNvPicPr>
          <p:nvPr/>
        </p:nvPicPr>
        <p:blipFill>
          <a:blip r:embed="rId2"/>
          <a:stretch>
            <a:fillRect/>
          </a:stretch>
        </p:blipFill>
        <p:spPr>
          <a:xfrm>
            <a:off x="6612822" y="966780"/>
            <a:ext cx="5357324" cy="2309060"/>
          </a:xfrm>
          <a:prstGeom prst="rect">
            <a:avLst/>
          </a:prstGeom>
        </p:spPr>
      </p:pic>
      <p:sp>
        <p:nvSpPr>
          <p:cNvPr id="8" name="Content Placeholder 2">
            <a:extLst>
              <a:ext uri="{FF2B5EF4-FFF2-40B4-BE49-F238E27FC236}">
                <a16:creationId xmlns:a16="http://schemas.microsoft.com/office/drawing/2014/main" id="{C900E9FF-7126-0819-F75B-03D35C806D1E}"/>
              </a:ext>
            </a:extLst>
          </p:cNvPr>
          <p:cNvSpPr txBox="1">
            <a:spLocks/>
          </p:cNvSpPr>
          <p:nvPr/>
        </p:nvSpPr>
        <p:spPr>
          <a:xfrm>
            <a:off x="389630" y="2264526"/>
            <a:ext cx="6148822" cy="15110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Problem Statement 2:</a:t>
            </a:r>
          </a:p>
          <a:p>
            <a:pPr marL="0" indent="0">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The consistent low sales during the middle of the year could indicate an off-peak season where customer demand is low. This fluctuation can create challenges in maintaining a stable cash flow and might impact profitability during off-peak months</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06CC6F34-0479-123E-A921-EDBE2FB99C72}"/>
              </a:ext>
            </a:extLst>
          </p:cNvPr>
          <p:cNvSpPr txBox="1">
            <a:spLocks/>
          </p:cNvSpPr>
          <p:nvPr/>
        </p:nvSpPr>
        <p:spPr>
          <a:xfrm>
            <a:off x="389630" y="3896682"/>
            <a:ext cx="11580516" cy="23830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1" dirty="0">
                <a:latin typeface="Times New Roman" panose="02020603050405020304" pitchFamily="18" charset="0"/>
                <a:cs typeface="Times New Roman" panose="02020603050405020304" pitchFamily="18" charset="0"/>
              </a:rPr>
              <a:t>Solution Statement 2:</a:t>
            </a:r>
          </a:p>
          <a:p>
            <a:pPr marL="0" indent="0" algn="l">
              <a:buNone/>
            </a:pPr>
            <a:r>
              <a:rPr lang="en-US" sz="1600" b="1" i="0" dirty="0">
                <a:solidFill>
                  <a:srgbClr val="374151"/>
                </a:solidFill>
                <a:effectLst/>
                <a:latin typeface="Times New Roman" panose="02020603050405020304" pitchFamily="18" charset="0"/>
                <a:cs typeface="Times New Roman" panose="02020603050405020304" pitchFamily="18" charset="0"/>
              </a:rPr>
              <a:t>Market research and adaptation:</a:t>
            </a:r>
            <a:r>
              <a:rPr lang="en-US" sz="1600" b="0" i="0" dirty="0">
                <a:solidFill>
                  <a:srgbClr val="374151"/>
                </a:solidFill>
                <a:effectLst/>
                <a:latin typeface="Times New Roman" panose="02020603050405020304" pitchFamily="18" charset="0"/>
                <a:cs typeface="Times New Roman" panose="02020603050405020304" pitchFamily="18" charset="0"/>
              </a:rPr>
              <a:t> Adapting to changes in customer needs and preferences through product innovation, marketing campaigns, and sales strategies.</a:t>
            </a:r>
          </a:p>
          <a:p>
            <a:pPr marL="0" indent="0" algn="l">
              <a:buNone/>
            </a:pPr>
            <a:r>
              <a:rPr lang="en-US" sz="1600" b="1" i="0" dirty="0">
                <a:solidFill>
                  <a:srgbClr val="374151"/>
                </a:solidFill>
                <a:effectLst/>
                <a:latin typeface="Times New Roman" panose="02020603050405020304" pitchFamily="18" charset="0"/>
                <a:cs typeface="Times New Roman" panose="02020603050405020304" pitchFamily="18" charset="0"/>
              </a:rPr>
              <a:t>Cost optimization and efficiency:</a:t>
            </a:r>
            <a:r>
              <a:rPr lang="en-US" sz="1600" b="0" i="0" dirty="0">
                <a:solidFill>
                  <a:srgbClr val="374151"/>
                </a:solidFill>
                <a:effectLst/>
                <a:latin typeface="Times New Roman" panose="02020603050405020304" pitchFamily="18" charset="0"/>
                <a:cs typeface="Times New Roman" panose="02020603050405020304" pitchFamily="18" charset="0"/>
              </a:rPr>
              <a:t> Streamlining operations and reducing expenses to enhance profitability in a potentially less favorable market.</a:t>
            </a:r>
          </a:p>
          <a:p>
            <a:pPr marL="0" indent="0" algn="l">
              <a:buNone/>
            </a:pPr>
            <a:r>
              <a:rPr lang="en-US" sz="1600" b="1" i="0" dirty="0">
                <a:solidFill>
                  <a:srgbClr val="374151"/>
                </a:solidFill>
                <a:effectLst/>
                <a:latin typeface="Times New Roman" panose="02020603050405020304" pitchFamily="18" charset="0"/>
                <a:cs typeface="Times New Roman" panose="02020603050405020304" pitchFamily="18" charset="0"/>
              </a:rPr>
              <a:t>Diversification of revenue streams:</a:t>
            </a:r>
            <a:r>
              <a:rPr lang="en-US" sz="1600" b="0" i="0" dirty="0">
                <a:solidFill>
                  <a:srgbClr val="374151"/>
                </a:solidFill>
                <a:effectLst/>
                <a:latin typeface="Times New Roman" panose="02020603050405020304" pitchFamily="18" charset="0"/>
                <a:cs typeface="Times New Roman" panose="02020603050405020304" pitchFamily="18" charset="0"/>
              </a:rPr>
              <a:t> Exploring new product lines or markets to mitigate dependence on declining sectors.</a:t>
            </a:r>
          </a:p>
          <a:p>
            <a:pPr marL="0" indent="0" algn="l">
              <a:buNone/>
            </a:pPr>
            <a:r>
              <a:rPr lang="en-US" sz="1600" b="1" i="0" dirty="0">
                <a:solidFill>
                  <a:srgbClr val="374151"/>
                </a:solidFill>
                <a:effectLst/>
                <a:latin typeface="Times New Roman" panose="02020603050405020304" pitchFamily="18" charset="0"/>
                <a:cs typeface="Times New Roman" panose="02020603050405020304" pitchFamily="18" charset="0"/>
              </a:rPr>
              <a:t>Strategic partnerships:</a:t>
            </a:r>
            <a:r>
              <a:rPr lang="en-US" sz="1600" b="0" i="0" dirty="0">
                <a:solidFill>
                  <a:srgbClr val="374151"/>
                </a:solidFill>
                <a:effectLst/>
                <a:latin typeface="Times New Roman" panose="02020603050405020304" pitchFamily="18" charset="0"/>
                <a:cs typeface="Times New Roman" panose="02020603050405020304" pitchFamily="18" charset="0"/>
              </a:rPr>
              <a:t> Collaborating with other companies to leverage their resources, expertise, or customer base.</a:t>
            </a:r>
          </a:p>
        </p:txBody>
      </p:sp>
    </p:spTree>
    <p:extLst>
      <p:ext uri="{BB962C8B-B14F-4D97-AF65-F5344CB8AC3E}">
        <p14:creationId xmlns:p14="http://schemas.microsoft.com/office/powerpoint/2010/main" val="972673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TotalTime>
  <Words>1763</Words>
  <Application>Microsoft Office PowerPoint</Application>
  <PresentationFormat>Widescreen</PresentationFormat>
  <Paragraphs>115</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__Inter_36bd41</vt:lpstr>
      <vt:lpstr>Aptos</vt:lpstr>
      <vt:lpstr>Aptos Display</vt:lpstr>
      <vt:lpstr>Arial</vt:lpstr>
      <vt:lpstr>Bahnschrift Light</vt:lpstr>
      <vt:lpstr>Cascadia Code ExtraLight</vt:lpstr>
      <vt:lpstr>Times New Roman</vt:lpstr>
      <vt:lpstr>Wingdings</vt:lpstr>
      <vt:lpstr>Office Theme</vt:lpstr>
      <vt:lpstr>PowerPoint Presentation</vt:lpstr>
      <vt:lpstr>PowerPoint Presentation</vt:lpstr>
      <vt:lpstr> Content : </vt:lpstr>
      <vt:lpstr>Customer Report Analysis</vt:lpstr>
      <vt:lpstr>Customer Report Analysis</vt:lpstr>
      <vt:lpstr>Sales Report Analysis</vt:lpstr>
      <vt:lpstr>Sales Report Analysis</vt:lpstr>
      <vt:lpstr>Stores Report Analysis</vt:lpstr>
      <vt:lpstr>Stores Report Analysis</vt:lpstr>
      <vt:lpstr>Product Report Analysis</vt:lpstr>
      <vt:lpstr>Product Report Analysis</vt:lpstr>
      <vt:lpstr>Exchange Rates Report Analysis</vt:lpstr>
      <vt:lpstr>Exchange Rates Report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Kamalesh Gandhi</dc:creator>
  <cp:lastModifiedBy>Kamalesh Gandhi</cp:lastModifiedBy>
  <cp:revision>11</cp:revision>
  <dcterms:created xsi:type="dcterms:W3CDTF">2024-08-27T16:28:30Z</dcterms:created>
  <dcterms:modified xsi:type="dcterms:W3CDTF">2024-08-27T20:39:26Z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5cd0a0e-688a-4888-b5b3-839515ab926f_Enabled">
    <vt:lpwstr>true</vt:lpwstr>
  </property>
  <property fmtid="{D5CDD505-2E9C-101B-9397-08002B2CF9AE}" pid="3" name="MSIP_Label_65cd0a0e-688a-4888-b5b3-839515ab926f_SetDate">
    <vt:lpwstr>2024-08-27T17:55:56Z</vt:lpwstr>
  </property>
  <property fmtid="{D5CDD505-2E9C-101B-9397-08002B2CF9AE}" pid="4" name="MSIP_Label_65cd0a0e-688a-4888-b5b3-839515ab926f_Method">
    <vt:lpwstr>Standard</vt:lpwstr>
  </property>
  <property fmtid="{D5CDD505-2E9C-101B-9397-08002B2CF9AE}" pid="5" name="MSIP_Label_65cd0a0e-688a-4888-b5b3-839515ab926f_Name">
    <vt:lpwstr>defa4170-0d19-0005-0004-bc88714345d2</vt:lpwstr>
  </property>
  <property fmtid="{D5CDD505-2E9C-101B-9397-08002B2CF9AE}" pid="6" name="MSIP_Label_65cd0a0e-688a-4888-b5b3-839515ab926f_SiteId">
    <vt:lpwstr>8599ce31-1eb9-4ef3-8ada-2618954dcfc5</vt:lpwstr>
  </property>
  <property fmtid="{D5CDD505-2E9C-101B-9397-08002B2CF9AE}" pid="7" name="MSIP_Label_65cd0a0e-688a-4888-b5b3-839515ab926f_ActionId">
    <vt:lpwstr>d7bdf62a-58f3-402d-8520-97cc6f88e84d</vt:lpwstr>
  </property>
  <property fmtid="{D5CDD505-2E9C-101B-9397-08002B2CF9AE}" pid="8" name="MSIP_Label_65cd0a0e-688a-4888-b5b3-839515ab926f_ContentBits">
    <vt:lpwstr>0</vt:lpwstr>
  </property>
</Properties>
</file>