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66106414/f/c26c41b1-c9f9-41ab-92d8-190866d17bf7/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data analysis 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Sheet1!$B$2:$B$3</c:f>
              <c:strCache>
                <c:ptCount val="2"/>
                <c:pt idx="0">
                  <c:v>GenderCode</c:v>
                </c:pt>
                <c:pt idx="1">
                  <c:v>Female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Sheet1!$A$4:$A$15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Sheet1!$B$4:$B$15</c:f>
              <c:numCache>
                <c:formatCode>General</c:formatCode>
                <c:ptCount val="12"/>
                <c:pt idx="0">
                  <c:v>174.0</c:v>
                </c:pt>
                <c:pt idx="1">
                  <c:v>170.0</c:v>
                </c:pt>
                <c:pt idx="2">
                  <c:v>183.0</c:v>
                </c:pt>
                <c:pt idx="3">
                  <c:v>169.0</c:v>
                </c:pt>
                <c:pt idx="4">
                  <c:v>165.0</c:v>
                </c:pt>
                <c:pt idx="5">
                  <c:v>172.0</c:v>
                </c:pt>
                <c:pt idx="6">
                  <c:v>160.0</c:v>
                </c:pt>
                <c:pt idx="7">
                  <c:v>175.0</c:v>
                </c:pt>
                <c:pt idx="8">
                  <c:v>155.0</c:v>
                </c:pt>
                <c:pt idx="9">
                  <c:v>158.0</c:v>
                </c:pt>
                <c:pt idx="10">
                  <c:v>1.0</c:v>
                </c:pt>
                <c:pt idx="11">
                  <c:v>1682.0</c:v>
                </c:pt>
              </c:numCache>
            </c:numRef>
          </c:val>
        </c:ser>
        <c:ser>
          <c:idx val="1"/>
          <c:order val="1"/>
          <c:tx>
            <c:strRef>
              <c:f>Sheet1!$C$2:$C$3</c:f>
              <c:strCache>
                <c:ptCount val="2"/>
                <c:pt idx="0">
                  <c:v>GenderCode</c:v>
                </c:pt>
                <c:pt idx="1">
                  <c:v>Male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Sheet1!$A$4:$A$15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Sheet1!$C$4:$C$15</c:f>
              <c:numCache>
                <c:formatCode>General</c:formatCode>
                <c:ptCount val="12"/>
                <c:pt idx="0">
                  <c:v>127.0</c:v>
                </c:pt>
                <c:pt idx="1">
                  <c:v>130.0</c:v>
                </c:pt>
                <c:pt idx="2">
                  <c:v>119.0</c:v>
                </c:pt>
                <c:pt idx="3">
                  <c:v>127.0</c:v>
                </c:pt>
                <c:pt idx="4">
                  <c:v>139.0</c:v>
                </c:pt>
                <c:pt idx="5">
                  <c:v>129.0</c:v>
                </c:pt>
                <c:pt idx="6">
                  <c:v>139.0</c:v>
                </c:pt>
                <c:pt idx="7">
                  <c:v>129.0</c:v>
                </c:pt>
                <c:pt idx="8">
                  <c:v>142.0</c:v>
                </c:pt>
                <c:pt idx="9">
                  <c:v>136.0</c:v>
                </c:pt>
                <c:pt idx="11">
                  <c:v>1317.0</c:v>
                </c:pt>
              </c:numCache>
            </c:numRef>
          </c:val>
        </c:ser>
        <c:ser>
          <c:idx val="2"/>
          <c:order val="2"/>
          <c:tx>
            <c:strRef>
              <c:f>Sheet1!$D$2:$D$3</c:f>
              <c:strCache>
                <c:ptCount val="2"/>
                <c:pt idx="0">
                  <c:v>GenderCode</c:v>
                </c:pt>
                <c:pt idx="1">
                  <c:v>(blank)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Sheet1!$A$4:$A$15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Sheet1!$D$4:$D$15</c:f>
              <c:numCache>
                <c:formatCode>General</c:formatCode>
                <c:ptCount val="12"/>
                <c:pt idx="0">
                  <c:v>1.0</c:v>
                </c:pt>
                <c:pt idx="11">
                  <c:v>1.0</c:v>
                </c:pt>
              </c:numCache>
            </c:numRef>
          </c:val>
        </c:ser>
        <c:ser>
          <c:idx val="3"/>
          <c:order val="3"/>
          <c:tx>
            <c:strRef>
              <c:f>Sheet1!$E$2:$E$3</c:f>
              <c:strCache>
                <c:ptCount val="2"/>
                <c:pt idx="0">
                  <c:v>GenderCode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Sheet1!$A$4:$A$15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Sheet1!$E$4:$E$15</c:f>
              <c:numCache>
                <c:formatCode>General</c:formatCode>
                <c:ptCount val="12"/>
                <c:pt idx="0">
                  <c:v>302.0</c:v>
                </c:pt>
                <c:pt idx="1">
                  <c:v>300.0</c:v>
                </c:pt>
                <c:pt idx="2">
                  <c:v>302.0</c:v>
                </c:pt>
                <c:pt idx="3">
                  <c:v>296.0</c:v>
                </c:pt>
                <c:pt idx="4">
                  <c:v>304.0</c:v>
                </c:pt>
                <c:pt idx="5">
                  <c:v>301.0</c:v>
                </c:pt>
                <c:pt idx="6">
                  <c:v>299.0</c:v>
                </c:pt>
                <c:pt idx="7">
                  <c:v>304.0</c:v>
                </c:pt>
                <c:pt idx="8">
                  <c:v>297.0</c:v>
                </c:pt>
                <c:pt idx="9">
                  <c:v>294.0</c:v>
                </c:pt>
                <c:pt idx="10">
                  <c:v>1.0</c:v>
                </c:pt>
                <c:pt idx="11">
                  <c:v>3000.0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8098689"/>
        <c:axId val="822669724"/>
      </c:barChart>
      <c:catAx>
        <c:axId val="82809868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2669724"/>
        <c:crosses val="autoZero"/>
        <c:auto val="1"/>
        <c:lblAlgn val="ctr"/>
        <c:lblOffset val="100"/>
        <c:noMultiLvlLbl val="0"/>
      </c:catAx>
      <c:valAx>
        <c:axId val="8226697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09868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k</a:t>
            </a:r>
            <a:r>
              <a:rPr sz="2400" lang="en-US"/>
              <a:t>a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esh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M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</a:t>
            </a:r>
            <a:r>
              <a:rPr dirty="0" sz="2400" lang="en-US"/>
              <a:t>e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devi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</a:t>
            </a:r>
            <a:r>
              <a:rPr dirty="0" sz="2400" lang="en-US"/>
              <a:t>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827527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"/>
          <p:cNvSpPr txBox="1"/>
          <p:nvPr/>
        </p:nvSpPr>
        <p:spPr>
          <a:xfrm>
            <a:off x="739775" y="1633002"/>
            <a:ext cx="10140000" cy="34442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ollection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aning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 </a:t>
            </a:r>
            <a:r>
              <a:rPr b="0" sz="2800" lang="en-US">
                <a:solidFill>
                  <a:srgbClr val="000000"/>
                </a:solidFill>
              </a:rPr>
              <a:t>have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red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y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i</a:t>
            </a:r>
            <a:r>
              <a:rPr b="1" sz="2800" lang="en-US">
                <a:solidFill>
                  <a:srgbClr val="000000"/>
                </a:solidFill>
              </a:rPr>
              <a:t>q</a:t>
            </a:r>
            <a:r>
              <a:rPr b="1" sz="2800" lang="en-US">
                <a:solidFill>
                  <a:srgbClr val="000000"/>
                </a:solidFill>
              </a:rPr>
              <a:t>ues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</a:t>
            </a:r>
            <a:r>
              <a:rPr b="0" sz="2800" lang="en-US">
                <a:solidFill>
                  <a:srgbClr val="000000"/>
                </a:solidFill>
              </a:rPr>
              <a:t>,</a:t>
            </a:r>
            <a:r>
              <a:rPr b="0" sz="2800" lang="en-US">
                <a:solidFill>
                  <a:srgbClr val="000000"/>
                </a:solidFill>
              </a:rPr>
              <a:t> filter 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ult</a:t>
            </a:r>
            <a:r>
              <a:rPr b="1" sz="2800" lang="en-US">
                <a:solidFill>
                  <a:srgbClr val="000000"/>
                </a:solidFill>
              </a:rPr>
              <a:t>s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art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Pivot </a:t>
            </a:r>
            <a:r>
              <a:rPr b="1" sz="2800" lang="en-US">
                <a:solidFill>
                  <a:srgbClr val="000000"/>
                </a:solidFill>
              </a:rPr>
              <a:t>table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cular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tails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rom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e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ollection 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t 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d </a:t>
            </a:r>
            <a:r>
              <a:rPr b="1" sz="2800" lang="en-US">
                <a:solidFill>
                  <a:srgbClr val="000000"/>
                </a:solidFill>
              </a:rPr>
              <a:t>graph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F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m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pivot </a:t>
            </a:r>
            <a:r>
              <a:rPr b="0" sz="2800" lang="en-US">
                <a:solidFill>
                  <a:srgbClr val="000000"/>
                </a:solidFill>
              </a:rPr>
              <a:t>table 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g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formation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n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p</a:t>
            </a:r>
            <a:r>
              <a:rPr b="0" sz="2800" lang="en-US">
                <a:solidFill>
                  <a:srgbClr val="000000"/>
                </a:solidFill>
              </a:rPr>
              <a:t>u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ting </a:t>
            </a:r>
            <a:r>
              <a:rPr b="0" sz="2800" lang="en-US">
                <a:solidFill>
                  <a:srgbClr val="000000"/>
                </a:solidFill>
              </a:rPr>
              <a:t>enter </a:t>
            </a:r>
            <a:r>
              <a:rPr b="0" sz="2800" lang="en-US">
                <a:solidFill>
                  <a:srgbClr val="000000"/>
                </a:solidFill>
              </a:rPr>
              <a:t>the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81813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5" name="图表 1"/>
          <p:cNvGraphicFramePr>
            <a:graphicFrameLocks/>
          </p:cNvGraphicFramePr>
          <p:nvPr/>
        </p:nvGraphicFramePr>
        <p:xfrm>
          <a:off x="615972" y="1881382"/>
          <a:ext cx="8429640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"/>
          <p:cNvSpPr txBox="1"/>
          <p:nvPr/>
        </p:nvSpPr>
        <p:spPr>
          <a:xfrm>
            <a:off x="755331" y="1313196"/>
            <a:ext cx="8866409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sy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about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ganization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nk </a:t>
            </a:r>
            <a:r>
              <a:rPr sz="2800" lang="en-US">
                <a:solidFill>
                  <a:srgbClr val="000000"/>
                </a:solidFill>
              </a:rPr>
              <a:t>you</a:t>
            </a:r>
            <a:r>
              <a:rPr sz="2800" lang="en-US">
                <a:solidFill>
                  <a:srgbClr val="000000"/>
                </a:solidFill>
              </a:rPr>
              <a:t>!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68616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017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676275" y="2221229"/>
            <a:ext cx="698840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ortant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th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lysis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out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end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'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739774" y="2425699"/>
            <a:ext cx="841195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ysis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ifferent </a:t>
            </a:r>
            <a:r>
              <a:rPr sz="2800" lang="en-US">
                <a:solidFill>
                  <a:srgbClr val="000000"/>
                </a:solidFill>
              </a:rPr>
              <a:t>met</a:t>
            </a:r>
            <a:r>
              <a:rPr sz="2800" lang="en-US">
                <a:solidFill>
                  <a:srgbClr val="000000"/>
                </a:solidFill>
              </a:rPr>
              <a:t>ric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performance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dance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eet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 </a:t>
            </a:r>
            <a:r>
              <a:rPr sz="2800" lang="en-US">
                <a:solidFill>
                  <a:srgbClr val="000000"/>
                </a:solidFill>
              </a:rPr>
              <a:t>is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nown </a:t>
            </a:r>
            <a:r>
              <a:rPr sz="2800" lang="en-US">
                <a:solidFill>
                  <a:srgbClr val="000000"/>
                </a:solidFill>
              </a:rPr>
              <a:t>as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employee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erformance </a:t>
            </a:r>
            <a:r>
              <a:rPr sz="2800" lang="en-US">
                <a:solidFill>
                  <a:srgbClr val="000000"/>
                </a:solidFill>
              </a:rPr>
              <a:t>analysis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699452" y="2304797"/>
            <a:ext cx="8392478" cy="34442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</a:t>
            </a:r>
            <a:r>
              <a:rPr sz="2800" lang="en-US">
                <a:solidFill>
                  <a:srgbClr val="000000"/>
                </a:solidFill>
              </a:rPr>
              <a:t>ee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panies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nization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erent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dustries 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sector</a:t>
            </a: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charset="2"/>
              <a:buChar char="n"/>
            </a:pP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819399" y="2499360"/>
            <a:ext cx="8901963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ues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ove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ition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ormatting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ight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aph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rt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"/>
          <p:cNvSpPr txBox="1"/>
          <p:nvPr/>
        </p:nvSpPr>
        <p:spPr>
          <a:xfrm>
            <a:off x="755332" y="1400485"/>
            <a:ext cx="8067752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mber</a:t>
            </a:r>
            <a:r>
              <a:rPr sz="2800" lang="en-US">
                <a:solidFill>
                  <a:srgbClr val="000000"/>
                </a:solidFill>
              </a:rPr>
              <a:t>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female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Low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ness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ical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ree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leted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ollege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ary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there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ting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pany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533650" y="3480584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2854769" y="3480583"/>
            <a:ext cx="7682611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thing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ecial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2024-09-10T06:25:43Z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1c44093050cd452b8c01fae0ad959b3b</vt:lpwstr>
  </property>
</Properties>
</file>