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d5e630454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d5e630454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d5e6304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d5e6304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d5e63045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d5e63045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d5e63045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d5e63045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d5e63045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d5e63045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d5e63045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d5e63045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d5e63045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d5e63045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d5e63045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d5e63045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d5e63045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d5e63045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d5e63045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d5e63045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466823b5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466823b5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d5e63045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d5e63045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d5e63045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d5e63045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9d5e63045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9d5e63045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d5e63045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9d5e63045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d5e63045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d5e63045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d5e63045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d5e63045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d5e63045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d5e63045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d5e63045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d5e63045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466823b5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466823b5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466823b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466823b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466823b5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466823b5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466823b5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466823b5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466823b5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466823b5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5e63045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5e63045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5e630454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d5e630454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d5e63045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d5e63045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etbrains.com/idea/" TargetMode="External"/><Relationship Id="rId4" Type="http://schemas.openxmlformats.org/officeDocument/2006/relationships/hyperlink" Target="https://www.jetbrains.com/ide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loud.google.com/tools/android-studio/do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50">
                <a:solidFill>
                  <a:srgbClr val="333333"/>
                </a:solidFill>
                <a:highlight>
                  <a:srgbClr val="FFFFFF"/>
                </a:highlight>
                <a:latin typeface="Arial"/>
                <a:ea typeface="Arial"/>
                <a:cs typeface="Arial"/>
                <a:sym typeface="Arial"/>
              </a:rPr>
              <a:t>Mini Project CSBS</a:t>
            </a:r>
            <a:endParaRPr sz="22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2250">
                <a:solidFill>
                  <a:srgbClr val="333333"/>
                </a:solidFill>
                <a:highlight>
                  <a:srgbClr val="FFFFFF"/>
                </a:highlight>
                <a:latin typeface="Arial"/>
                <a:ea typeface="Arial"/>
                <a:cs typeface="Arial"/>
                <a:sym typeface="Arial"/>
              </a:rPr>
              <a:t>Bharat Cabs Android Project</a:t>
            </a:r>
            <a:endParaRPr/>
          </a:p>
        </p:txBody>
      </p:sp>
      <p:sp>
        <p:nvSpPr>
          <p:cNvPr id="135" name="Google Shape;135;p13"/>
          <p:cNvSpPr txBox="1"/>
          <p:nvPr>
            <p:ph idx="1" type="subTitle"/>
          </p:nvPr>
        </p:nvSpPr>
        <p:spPr>
          <a:xfrm>
            <a:off x="3537150" y="3040325"/>
            <a:ext cx="5017500" cy="13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Navneet Chandra (RA2011042010015)</a:t>
            </a:r>
            <a:endParaRPr/>
          </a:p>
          <a:p>
            <a:pPr indent="0" lvl="0" marL="0" rtl="0" algn="l">
              <a:spcBef>
                <a:spcPts val="0"/>
              </a:spcBef>
              <a:spcAft>
                <a:spcPts val="0"/>
              </a:spcAft>
              <a:buNone/>
            </a:pPr>
            <a:r>
              <a:rPr lang="en"/>
              <a:t>Shubham Pandey</a:t>
            </a:r>
            <a:r>
              <a:rPr lang="en"/>
              <a:t> (RA2011042010019)</a:t>
            </a:r>
            <a:endParaRPr/>
          </a:p>
          <a:p>
            <a:pPr indent="0" lvl="0" marL="0" rtl="0" algn="l">
              <a:spcBef>
                <a:spcPts val="0"/>
              </a:spcBef>
              <a:spcAft>
                <a:spcPts val="0"/>
              </a:spcAft>
              <a:buNone/>
            </a:pPr>
            <a:r>
              <a:rPr lang="en"/>
              <a:t>Kamalesh Niranjan (RA2011042010030)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Programming Language Used to Build the Project</a:t>
            </a:r>
            <a:endParaRPr/>
          </a:p>
          <a:p>
            <a:pPr indent="0" lvl="0" marL="0" rtl="0" algn="l">
              <a:spcBef>
                <a:spcPts val="0"/>
              </a:spcBef>
              <a:spcAft>
                <a:spcPts val="0"/>
              </a:spcAft>
              <a:buNone/>
            </a:pPr>
            <a:r>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just">
              <a:lnSpc>
                <a:spcPct val="110000"/>
              </a:lnSpc>
              <a:spcBef>
                <a:spcPts val="0"/>
              </a:spcBef>
              <a:spcAft>
                <a:spcPts val="0"/>
              </a:spcAft>
              <a:buNone/>
            </a:pPr>
            <a:r>
              <a:rPr b="1" lang="en" sz="2400">
                <a:latin typeface="Arial"/>
                <a:ea typeface="Arial"/>
                <a:cs typeface="Arial"/>
                <a:sym typeface="Arial"/>
              </a:rPr>
              <a:t>XML</a:t>
            </a:r>
            <a:endParaRPr b="1" sz="2400">
              <a:latin typeface="Arial"/>
              <a:ea typeface="Arial"/>
              <a:cs typeface="Arial"/>
              <a:sym typeface="Arial"/>
            </a:endParaRPr>
          </a:p>
          <a:p>
            <a:pPr indent="-369570" lvl="0" marL="457200" rtl="0" algn="l">
              <a:lnSpc>
                <a:spcPct val="110000"/>
              </a:lnSpc>
              <a:spcBef>
                <a:spcPts val="1100"/>
              </a:spcBef>
              <a:spcAft>
                <a:spcPts val="0"/>
              </a:spcAft>
              <a:buSzPct val="100000"/>
              <a:buFont typeface="Verdana"/>
              <a:buChar char="●"/>
            </a:pPr>
            <a:r>
              <a:rPr lang="en" sz="2400">
                <a:latin typeface="Verdana"/>
                <a:ea typeface="Verdana"/>
                <a:cs typeface="Verdana"/>
                <a:sym typeface="Verdana"/>
              </a:rPr>
              <a:t>XML stands for extensible Markup Language</a:t>
            </a:r>
            <a:endParaRPr sz="2400">
              <a:latin typeface="Verdana"/>
              <a:ea typeface="Verdana"/>
              <a:cs typeface="Verdana"/>
              <a:sym typeface="Verdana"/>
            </a:endParaRPr>
          </a:p>
          <a:p>
            <a:pPr indent="-369570" lvl="0" marL="457200" rtl="0" algn="l">
              <a:lnSpc>
                <a:spcPct val="110000"/>
              </a:lnSpc>
              <a:spcBef>
                <a:spcPts val="0"/>
              </a:spcBef>
              <a:spcAft>
                <a:spcPts val="0"/>
              </a:spcAft>
              <a:buSzPct val="100000"/>
              <a:buFont typeface="Verdana"/>
              <a:buChar char="●"/>
            </a:pPr>
            <a:r>
              <a:rPr lang="en" sz="2400">
                <a:latin typeface="Verdana"/>
                <a:ea typeface="Verdana"/>
                <a:cs typeface="Verdana"/>
                <a:sym typeface="Verdana"/>
              </a:rPr>
              <a:t>XML is a markup language much like HTML</a:t>
            </a:r>
            <a:endParaRPr sz="2400">
              <a:latin typeface="Verdana"/>
              <a:ea typeface="Verdana"/>
              <a:cs typeface="Verdana"/>
              <a:sym typeface="Verdana"/>
            </a:endParaRPr>
          </a:p>
          <a:p>
            <a:pPr indent="-369570" lvl="0" marL="457200" rtl="0" algn="l">
              <a:lnSpc>
                <a:spcPct val="110000"/>
              </a:lnSpc>
              <a:spcBef>
                <a:spcPts val="0"/>
              </a:spcBef>
              <a:spcAft>
                <a:spcPts val="0"/>
              </a:spcAft>
              <a:buSzPct val="100000"/>
              <a:buFont typeface="Verdana"/>
              <a:buChar char="●"/>
            </a:pPr>
            <a:r>
              <a:rPr lang="en" sz="2400">
                <a:latin typeface="Verdana"/>
                <a:ea typeface="Verdana"/>
                <a:cs typeface="Verdana"/>
                <a:sym typeface="Verdana"/>
              </a:rPr>
              <a:t>XML was designed to store and transport data</a:t>
            </a:r>
            <a:endParaRPr sz="2400">
              <a:latin typeface="Verdana"/>
              <a:ea typeface="Verdana"/>
              <a:cs typeface="Verdana"/>
              <a:sym typeface="Verdana"/>
            </a:endParaRPr>
          </a:p>
          <a:p>
            <a:pPr indent="-369570" lvl="0" marL="457200" rtl="0" algn="l">
              <a:lnSpc>
                <a:spcPct val="110000"/>
              </a:lnSpc>
              <a:spcBef>
                <a:spcPts val="0"/>
              </a:spcBef>
              <a:spcAft>
                <a:spcPts val="0"/>
              </a:spcAft>
              <a:buSzPct val="100000"/>
              <a:buFont typeface="Verdana"/>
              <a:buChar char="●"/>
            </a:pPr>
            <a:r>
              <a:rPr lang="en" sz="2400">
                <a:latin typeface="Verdana"/>
                <a:ea typeface="Verdana"/>
                <a:cs typeface="Verdana"/>
                <a:sym typeface="Verdana"/>
              </a:rPr>
              <a:t>XML was designed to be self-descriptive.</a:t>
            </a:r>
            <a:endParaRPr sz="2400">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Analysis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just">
              <a:lnSpc>
                <a:spcPct val="110000"/>
              </a:lnSpc>
              <a:spcBef>
                <a:spcPts val="0"/>
              </a:spcBef>
              <a:spcAft>
                <a:spcPts val="800"/>
              </a:spcAft>
              <a:buNone/>
            </a:pPr>
            <a:r>
              <a:rPr lang="en" sz="2400">
                <a:highlight>
                  <a:schemeClr val="dk1"/>
                </a:highlight>
                <a:latin typeface="Arial"/>
                <a:ea typeface="Arial"/>
                <a:cs typeface="Arial"/>
                <a:sym typeface="Arial"/>
              </a:rPr>
              <a:t>Cost in a project is due to the requirements for software, hardware, and human resources. Hardware resources are computer time, terminal time and memory required for the project. Software resources include the tools and compilers needed during development. The bulk of the cost of software development is due to human resources needed. Cost estimates are determined in terms of person-months (PM).</a:t>
            </a:r>
            <a:endParaRPr>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Analysis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7500"/>
          </a:bodyPr>
          <a:lstStyle/>
          <a:p>
            <a:pPr indent="0" lvl="0" marL="0" rtl="0" algn="just">
              <a:lnSpc>
                <a:spcPct val="110000"/>
              </a:lnSpc>
              <a:spcBef>
                <a:spcPts val="0"/>
              </a:spcBef>
              <a:spcAft>
                <a:spcPts val="0"/>
              </a:spcAft>
              <a:buNone/>
            </a:pPr>
            <a:r>
              <a:rPr lang="en" sz="2400">
                <a:highlight>
                  <a:schemeClr val="dk1"/>
                </a:highlight>
                <a:latin typeface="Arial"/>
                <a:ea typeface="Arial"/>
                <a:cs typeface="Arial"/>
                <a:sym typeface="Arial"/>
              </a:rPr>
              <a:t>Cost estimates are determined in terms of person-months (PM). Total No. Of Persons Involved In This Project:</a:t>
            </a:r>
            <a:endParaRPr sz="2400">
              <a:highlight>
                <a:schemeClr val="dk1"/>
              </a:highlight>
              <a:latin typeface="Arial"/>
              <a:ea typeface="Arial"/>
              <a:cs typeface="Arial"/>
              <a:sym typeface="Arial"/>
            </a:endParaRPr>
          </a:p>
          <a:p>
            <a:pPr indent="0" lvl="0" marL="0" rtl="0" algn="just">
              <a:lnSpc>
                <a:spcPct val="110000"/>
              </a:lnSpc>
              <a:spcBef>
                <a:spcPts val="800"/>
              </a:spcBef>
              <a:spcAft>
                <a:spcPts val="0"/>
              </a:spcAft>
              <a:buNone/>
            </a:pPr>
            <a:r>
              <a:rPr lang="en" sz="2400">
                <a:highlight>
                  <a:schemeClr val="dk1"/>
                </a:highlight>
                <a:latin typeface="Arial"/>
                <a:ea typeface="Arial"/>
                <a:cs typeface="Arial"/>
                <a:sym typeface="Arial"/>
              </a:rPr>
              <a:t> 1. Administrator </a:t>
            </a:r>
            <a:endParaRPr sz="2400">
              <a:highlight>
                <a:schemeClr val="dk1"/>
              </a:highlight>
              <a:latin typeface="Arial"/>
              <a:ea typeface="Arial"/>
              <a:cs typeface="Arial"/>
              <a:sym typeface="Arial"/>
            </a:endParaRPr>
          </a:p>
          <a:p>
            <a:pPr indent="0" lvl="0" marL="0" rtl="0" algn="just">
              <a:lnSpc>
                <a:spcPct val="110000"/>
              </a:lnSpc>
              <a:spcBef>
                <a:spcPts val="800"/>
              </a:spcBef>
              <a:spcAft>
                <a:spcPts val="0"/>
              </a:spcAft>
              <a:buNone/>
            </a:pPr>
            <a:r>
              <a:rPr lang="en" sz="2400">
                <a:highlight>
                  <a:schemeClr val="dk1"/>
                </a:highlight>
                <a:latin typeface="Arial"/>
                <a:ea typeface="Arial"/>
                <a:cs typeface="Arial"/>
                <a:sym typeface="Arial"/>
              </a:rPr>
              <a:t>2. Senior Programmer </a:t>
            </a:r>
            <a:endParaRPr sz="2400">
              <a:highlight>
                <a:schemeClr val="dk1"/>
              </a:highlight>
              <a:latin typeface="Arial"/>
              <a:ea typeface="Arial"/>
              <a:cs typeface="Arial"/>
              <a:sym typeface="Arial"/>
            </a:endParaRPr>
          </a:p>
          <a:p>
            <a:pPr indent="0" lvl="0" marL="0" rtl="0" algn="just">
              <a:lnSpc>
                <a:spcPct val="110000"/>
              </a:lnSpc>
              <a:spcBef>
                <a:spcPts val="800"/>
              </a:spcBef>
              <a:spcAft>
                <a:spcPts val="0"/>
              </a:spcAft>
              <a:buNone/>
            </a:pPr>
            <a:r>
              <a:rPr lang="en" sz="2400">
                <a:highlight>
                  <a:schemeClr val="dk1"/>
                </a:highlight>
                <a:latin typeface="Arial"/>
                <a:ea typeface="Arial"/>
                <a:cs typeface="Arial"/>
                <a:sym typeface="Arial"/>
              </a:rPr>
              <a:t>3. Junior Programmers </a:t>
            </a:r>
            <a:endParaRPr sz="2400">
              <a:highlight>
                <a:schemeClr val="dk1"/>
              </a:highlight>
              <a:latin typeface="Arial"/>
              <a:ea typeface="Arial"/>
              <a:cs typeface="Arial"/>
              <a:sym typeface="Arial"/>
            </a:endParaRPr>
          </a:p>
          <a:p>
            <a:pPr indent="0" lvl="0" marL="0" rtl="0" algn="just">
              <a:lnSpc>
                <a:spcPct val="110000"/>
              </a:lnSpc>
              <a:spcBef>
                <a:spcPts val="800"/>
              </a:spcBef>
              <a:spcAft>
                <a:spcPts val="0"/>
              </a:spcAft>
              <a:buNone/>
            </a:pPr>
            <a:r>
              <a:rPr lang="en" sz="2400">
                <a:highlight>
                  <a:schemeClr val="dk1"/>
                </a:highlight>
                <a:latin typeface="Arial"/>
                <a:ea typeface="Arial"/>
                <a:cs typeface="Arial"/>
                <a:sym typeface="Arial"/>
              </a:rPr>
              <a:t>4. Online Users.</a:t>
            </a:r>
            <a:endParaRPr sz="2400">
              <a:highlight>
                <a:schemeClr val="dk1"/>
              </a:highlight>
              <a:latin typeface="Arial"/>
              <a:ea typeface="Arial"/>
              <a:cs typeface="Arial"/>
              <a:sym typeface="Arial"/>
            </a:endParaRPr>
          </a:p>
          <a:p>
            <a:pPr indent="0" lvl="0" marL="0" rtl="0" algn="just">
              <a:lnSpc>
                <a:spcPct val="110000"/>
              </a:lnSpc>
              <a:spcBef>
                <a:spcPts val="800"/>
              </a:spcBef>
              <a:spcAft>
                <a:spcPts val="0"/>
              </a:spcAft>
              <a:buNone/>
            </a:pPr>
            <a:r>
              <a:rPr lang="en" sz="2400">
                <a:highlight>
                  <a:schemeClr val="dk1"/>
                </a:highlight>
                <a:latin typeface="Arial"/>
                <a:ea typeface="Arial"/>
                <a:cs typeface="Arial"/>
                <a:sym typeface="Arial"/>
              </a:rPr>
              <a:t>1. Dependability: Dependable software executes predictably and operates correctly under all conditions, including hostile conditions, including when the software comes under attack or runs on a malicious host.</a:t>
            </a:r>
            <a:endParaRPr sz="2400">
              <a:highlight>
                <a:schemeClr val="dk1"/>
              </a:highlight>
              <a:latin typeface="Arial"/>
              <a:ea typeface="Arial"/>
              <a:cs typeface="Arial"/>
              <a:sym typeface="Arial"/>
            </a:endParaRPr>
          </a:p>
          <a:p>
            <a:pPr indent="0" lvl="0" marL="0" rtl="0" algn="just">
              <a:lnSpc>
                <a:spcPct val="110000"/>
              </a:lnSpc>
              <a:spcBef>
                <a:spcPts val="800"/>
              </a:spcBef>
              <a:spcAft>
                <a:spcPts val="800"/>
              </a:spcAft>
              <a:buNone/>
            </a:pPr>
            <a:r>
              <a:rPr lang="en" sz="2400">
                <a:highlight>
                  <a:schemeClr val="dk1"/>
                </a:highlight>
                <a:latin typeface="Arial"/>
                <a:ea typeface="Arial"/>
                <a:cs typeface="Arial"/>
                <a:sym typeface="Arial"/>
              </a:rPr>
              <a:t>2. Trustworthiness: Trustworthy software contains few if any vulnerabilities or weaknesses that can be intentionally exploited to subvert or sabotage the software’s dependability. In addition, to be considered trustworthy, the software must contain no malicious logic that causes it to behave in a malicious manner. </a:t>
            </a:r>
            <a:endParaRPr>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Analysis</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just">
              <a:lnSpc>
                <a:spcPct val="110000"/>
              </a:lnSpc>
              <a:spcBef>
                <a:spcPts val="0"/>
              </a:spcBef>
              <a:spcAft>
                <a:spcPts val="800"/>
              </a:spcAft>
              <a:buNone/>
            </a:pPr>
            <a:r>
              <a:rPr lang="en" sz="2400">
                <a:latin typeface="Arial"/>
                <a:ea typeface="Arial"/>
                <a:cs typeface="Arial"/>
                <a:sym typeface="Arial"/>
              </a:rPr>
              <a:t>3. Survivability (also referred to as “Resilience”): Survivable—or resilient— software is software that is resilient enough to (1) either resist (i.e., protect itself against) or tolerate (i.e., continue operating dependably in spite of) most known attacks plus as many novel attacks as possible, and (2) recover as quickly as possible, and with as little damage as possible, from those attacks that it can neither resist nor tolerate.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Analysis</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10000"/>
              </a:lnSpc>
              <a:spcBef>
                <a:spcPts val="0"/>
              </a:spcBef>
              <a:spcAft>
                <a:spcPts val="0"/>
              </a:spcAft>
              <a:buNone/>
            </a:pPr>
            <a:r>
              <a:rPr lang="en" sz="2400">
                <a:latin typeface="Arial"/>
                <a:ea typeface="Arial"/>
                <a:cs typeface="Arial"/>
                <a:sym typeface="Arial"/>
              </a:rPr>
              <a:t>Constraints: After the objectives were clear during the analysis phase, it was essential to understand the constraints in order to plan and avoid problems arising during detailed analysis.</a:t>
            </a:r>
            <a:endParaRPr sz="2400">
              <a:latin typeface="Arial"/>
              <a:ea typeface="Arial"/>
              <a:cs typeface="Arial"/>
              <a:sym typeface="Arial"/>
            </a:endParaRPr>
          </a:p>
          <a:p>
            <a:pPr indent="0" lvl="0" marL="0" rtl="0" algn="just">
              <a:lnSpc>
                <a:spcPct val="110000"/>
              </a:lnSpc>
              <a:spcBef>
                <a:spcPts val="800"/>
              </a:spcBef>
              <a:spcAft>
                <a:spcPts val="0"/>
              </a:spcAft>
              <a:buNone/>
            </a:pPr>
            <a:r>
              <a:rPr lang="en" sz="2400">
                <a:latin typeface="Arial"/>
                <a:ea typeface="Arial"/>
                <a:cs typeface="Arial"/>
                <a:sym typeface="Arial"/>
              </a:rPr>
              <a:t>Technology - the customer may be committed to a particular hardware or software solution. The software required in this case is: complete Java developer kit, Microsoft windows environment for MS - access.</a:t>
            </a:r>
            <a:endParaRPr sz="24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83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Analysis</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10000"/>
              </a:lnSpc>
              <a:spcBef>
                <a:spcPts val="0"/>
              </a:spcBef>
              <a:spcAft>
                <a:spcPts val="0"/>
              </a:spcAft>
              <a:buNone/>
            </a:pPr>
            <a:r>
              <a:rPr lang="en" sz="2400">
                <a:latin typeface="Arial"/>
                <a:ea typeface="Arial"/>
                <a:cs typeface="Arial"/>
                <a:sym typeface="Arial"/>
              </a:rPr>
              <a:t>Budget - if budget is a real constraint, the budget of the new system proposed would be constantly compared with that of the existing system or any Alternatives solution. In this case during the economic feasibility study it has been clearly proved that the new system is definitely more feasible than the alternative solution possible. Organization must implement a system which saves the effort, also its provide an easy method for customer who investigate each detail itself.</a:t>
            </a:r>
            <a:endParaRPr sz="24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Analysis</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10000"/>
              </a:lnSpc>
              <a:spcBef>
                <a:spcPts val="0"/>
              </a:spcBef>
              <a:spcAft>
                <a:spcPts val="0"/>
              </a:spcAft>
              <a:buNone/>
            </a:pPr>
            <a:r>
              <a:rPr lang="en" sz="2400">
                <a:latin typeface="Arial"/>
                <a:ea typeface="Arial"/>
                <a:cs typeface="Arial"/>
                <a:sym typeface="Arial"/>
              </a:rPr>
              <a:t>Scope - what is the area under investigation in this project? What are the boundaries of the system? What is the extent of possible usage of the new system? More and more people are now having access to organization and watch independently Details of new upcoming stock. Hence the scope is constantly increasing. However its usage can be increased many folds with a little investment from the organization side by implanting touch screen computer kiosks at various convenient positions at the service station.</a:t>
            </a:r>
            <a:endParaRPr sz="24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Specific Modules</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10000"/>
              </a:lnSpc>
              <a:spcBef>
                <a:spcPts val="0"/>
              </a:spcBef>
              <a:spcAft>
                <a:spcPts val="0"/>
              </a:spcAft>
              <a:buNone/>
            </a:pPr>
            <a:r>
              <a:rPr lang="en" sz="2400">
                <a:latin typeface="Arial"/>
                <a:ea typeface="Arial"/>
                <a:cs typeface="Arial"/>
                <a:sym typeface="Arial"/>
              </a:rPr>
              <a:t>Providing Information: The system is effectively used to provide large variety of information to the interested customer. The major purpose of the site is to easily provide booking details,stock,sales with quick update to latest modifications in the records. This thing is not at all possible in printed material, which are updated only once a few weeks. It also gives information about the general usage of the system for first time visitors. The system itself works as a information provider for Company.</a:t>
            </a:r>
            <a:endParaRPr sz="24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Specific Modules</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10000"/>
              </a:lnSpc>
              <a:spcBef>
                <a:spcPts val="0"/>
              </a:spcBef>
              <a:spcAft>
                <a:spcPts val="0"/>
              </a:spcAft>
              <a:buNone/>
            </a:pPr>
            <a:r>
              <a:rPr lang="en" sz="2400">
                <a:latin typeface="Arial"/>
                <a:ea typeface="Arial"/>
                <a:cs typeface="Arial"/>
                <a:sym typeface="Arial"/>
              </a:rPr>
              <a:t>Alert when available: Through the survey it was clearly that there is a need to device an alternative way for providing alert facility to the user. Sometimes the product which customer demand is not available at that moment, user can register demand of customer and when it is available, system gives an alert to the user that customer had registered a customer request with the same match.</a:t>
            </a:r>
            <a:endParaRPr sz="24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Specific Modules</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lang="en" sz="2400">
                <a:latin typeface="Arial"/>
                <a:ea typeface="Arial"/>
                <a:cs typeface="Arial"/>
                <a:sym typeface="Arial"/>
              </a:rPr>
              <a:t>Constraints: After the objectives were clear during the analysis phase, it was essential to understand the constraints in order to plan and avoid problems arising during detailed analysis. Technology - the customer may be committed to a particular hardware or software solution.</a:t>
            </a:r>
            <a:r>
              <a:rPr lang="en"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highlight>
                  <a:schemeClr val="dk1"/>
                </a:highlight>
                <a:latin typeface="Georgia"/>
                <a:ea typeface="Georgia"/>
                <a:cs typeface="Georgia"/>
                <a:sym typeface="Georgia"/>
              </a:rPr>
              <a:t>Safe cab android project is one such project which will responsible to provide taxis during your journey time. When you are in need to hire taxis for travelling purpose use this app and based on the information received from this app, taxi driver will able to get your location and available to provide you the service. This app is really helpful in metro city where there is more traffic problems and you have to wait in line to take token from taxi stand. This system uses the feature of GPS using which the taxi driver will locate you using its google map and with the help of GPS compass.</a:t>
            </a:r>
            <a:endParaRPr sz="1400">
              <a:highlight>
                <a:schemeClr val="dk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Specific Modules</a:t>
            </a:r>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10000"/>
              </a:lnSpc>
              <a:spcBef>
                <a:spcPts val="0"/>
              </a:spcBef>
              <a:spcAft>
                <a:spcPts val="0"/>
              </a:spcAft>
              <a:buNone/>
            </a:pPr>
            <a:r>
              <a:rPr lang="en" sz="2400">
                <a:latin typeface="Arial"/>
                <a:ea typeface="Arial"/>
                <a:cs typeface="Arial"/>
                <a:sym typeface="Arial"/>
              </a:rPr>
              <a:t>Budget - if budget is a real constraint, the budget of the new system proposed would be constantly compared with that of the existing system or any Alternatives solution. In this case during the economic feasibility study it has been clearly proved that the new system is definitely more feasible than the alternative solution possible. Organization must implement a system which saves the effort, also its provide an easy method for customer who investigate each detail itself.</a:t>
            </a:r>
            <a:endParaRPr sz="24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800"/>
              </a:spcAft>
              <a:buNone/>
            </a:pPr>
            <a:r>
              <a:rPr lang="en" sz="2400">
                <a:latin typeface="Arial"/>
                <a:ea typeface="Arial"/>
                <a:cs typeface="Arial"/>
                <a:sym typeface="Arial"/>
              </a:rPr>
              <a:t>The project "Bharat Cabs” is based on managing Cab Travelling on a system. This system allows the project manager to maintain all needed details regarding Cab management, route management, passenger management and staff member management.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just">
              <a:lnSpc>
                <a:spcPct val="110000"/>
              </a:lnSpc>
              <a:spcBef>
                <a:spcPts val="0"/>
              </a:spcBef>
              <a:spcAft>
                <a:spcPts val="800"/>
              </a:spcAft>
              <a:buNone/>
            </a:pPr>
            <a:r>
              <a:rPr lang="en" sz="2400">
                <a:latin typeface="Arial"/>
                <a:ea typeface="Arial"/>
                <a:cs typeface="Arial"/>
                <a:sym typeface="Arial"/>
              </a:rPr>
              <a:t>The system provides a graphical user interface, which helps all the users to know the Cab routes and there related time tables. This system provides work status report for staff members who work with this system. This system gives advantage by providing all information on a single click.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lnSpc>
                <a:spcPct val="110000"/>
              </a:lnSpc>
              <a:spcBef>
                <a:spcPts val="0"/>
              </a:spcBef>
              <a:spcAft>
                <a:spcPts val="800"/>
              </a:spcAft>
              <a:buNone/>
            </a:pPr>
            <a:r>
              <a:rPr lang="en" sz="2400">
                <a:latin typeface="Arial"/>
                <a:ea typeface="Arial"/>
                <a:cs typeface="Arial"/>
                <a:sym typeface="Arial"/>
              </a:rPr>
              <a:t>All users who want to know information about Cab Travelling and those who want to reserve ticket are facilitated by this system. If any user want to know about his ticket status than this information is also provided by this system. It also generates reports which give detailed information about the ticket status and employee’s status according to this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just">
              <a:lnSpc>
                <a:spcPct val="110000"/>
              </a:lnSpc>
              <a:spcBef>
                <a:spcPts val="0"/>
              </a:spcBef>
              <a:spcAft>
                <a:spcPts val="800"/>
              </a:spcAft>
              <a:buNone/>
            </a:pPr>
            <a:r>
              <a:rPr lang="en" sz="2400">
                <a:latin typeface="Arial"/>
                <a:ea typeface="Arial"/>
                <a:cs typeface="Arial"/>
                <a:sym typeface="Arial"/>
              </a:rPr>
              <a:t>It also generates reports which give detailed information about the ticket status and employee’s status according to this system. Future enhancements for this project can be also created using Bar-charts by which the performance of each project can be better analyzed and by using this resource allocation can be done efficiently.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10000"/>
              </a:lnSpc>
              <a:spcBef>
                <a:spcPts val="0"/>
              </a:spcBef>
              <a:spcAft>
                <a:spcPts val="800"/>
              </a:spcAft>
              <a:buNone/>
            </a:pPr>
            <a:r>
              <a:rPr lang="en" sz="2400">
                <a:latin typeface="Calibri"/>
                <a:ea typeface="Calibri"/>
                <a:cs typeface="Calibri"/>
                <a:sym typeface="Calibri"/>
              </a:rPr>
              <a:t>Bharat cab android project is one such project which will be responsible for providing taxis during your journey time. When you are in need to hire taxis for traveling purposes use this app and based on the information received from this app, taxi drivers will be able to get your location and available to provide you the service. This app is really helpful in metro cities where there are more traffic problems and you have to wait in line to take a token from a taxi stand. This system uses the feature of GPS using which the taxi driver will locate you using its google map and with the help of GPS compass.</a:t>
            </a:r>
            <a:r>
              <a:rPr lang="en" sz="2400">
                <a:solidFill>
                  <a:srgbClr val="000000"/>
                </a:solidFill>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lnSpc>
                <a:spcPct val="110000"/>
              </a:lnSpc>
              <a:spcBef>
                <a:spcPts val="0"/>
              </a:spcBef>
              <a:spcAft>
                <a:spcPts val="800"/>
              </a:spcAft>
              <a:buNone/>
            </a:pPr>
            <a:r>
              <a:rPr lang="en" sz="2400">
                <a:latin typeface="Calibri"/>
                <a:ea typeface="Calibri"/>
                <a:cs typeface="Calibri"/>
                <a:sym typeface="Calibri"/>
              </a:rPr>
              <a:t>It’s truly said, whenever we are in hurry, we will not able to get things as per our requirements. Same thing happens when we are in need of taxi to reach at time to our destination. Sometimes we are at place where there is no facility of any taxis and other traveling sources, so we have to be the sufferer or we have to pay more to take this service. Even when we don’t have extra cash money, we cannot hire taxis.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91" name="Google Shape;291;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10000"/>
              </a:lnSpc>
              <a:spcBef>
                <a:spcPts val="0"/>
              </a:spcBef>
              <a:spcAft>
                <a:spcPts val="0"/>
              </a:spcAft>
              <a:buNone/>
            </a:pPr>
            <a:r>
              <a:rPr lang="en" sz="2400">
                <a:latin typeface="Calibri"/>
                <a:ea typeface="Calibri"/>
                <a:cs typeface="Calibri"/>
                <a:sym typeface="Calibri"/>
              </a:rPr>
              <a:t>Using this Bharat cab android project, you can travel safely and without any worry. Using this app, you just have to click on service demand and the nearest taxi driver traveling under a particular location will locate you, by which you can travel easily and at an affordable price. To make the payment process easier, no need for cash is required. You can make payment by using your debit and credit card and the confirmation of your payment will be transferred to your email and to your mobile number. You will also be able to get details of the vehicle and the driver who will provide you the service and response time of this system will be given within three minutes.</a:t>
            </a:r>
            <a:endParaRPr sz="2400">
              <a:latin typeface="Calibri"/>
              <a:ea typeface="Calibri"/>
              <a:cs typeface="Calibri"/>
              <a:sym typeface="Calibri"/>
            </a:endParaRPr>
          </a:p>
          <a:p>
            <a:pPr indent="0" lvl="0" marL="0" rtl="0" algn="l">
              <a:spcBef>
                <a:spcPts val="8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40"/>
          <p:cNvPicPr preferRelativeResize="0"/>
          <p:nvPr/>
        </p:nvPicPr>
        <p:blipFill>
          <a:blip r:embed="rId3">
            <a:alphaModFix/>
          </a:blip>
          <a:stretch>
            <a:fillRect/>
          </a:stretch>
        </p:blipFill>
        <p:spPr>
          <a:xfrm>
            <a:off x="1297500" y="390125"/>
            <a:ext cx="7038900" cy="4088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System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highlight>
                  <a:schemeClr val="dk1"/>
                </a:highlight>
                <a:latin typeface="Georgia"/>
                <a:ea typeface="Georgia"/>
                <a:cs typeface="Georgia"/>
                <a:sym typeface="Georgia"/>
              </a:rPr>
              <a:t>It’s truly said, whenever we are in hurry, we will not able to get things as per our requirements. Same thing happens when we are in need of cabs to reach at time to our destination. Sometimes we are at place where there is no facility of any taxis and other travelling sources, so we have to be the sufferer or we have to pay more to take this service. Even when we don’t have extra cash money, we cannot able to hire taxis.</a:t>
            </a:r>
            <a:endParaRPr sz="1400">
              <a:highlight>
                <a:schemeClr val="dk1"/>
              </a:highlight>
              <a:latin typeface="Georgia"/>
              <a:ea typeface="Georgia"/>
              <a:cs typeface="Georgia"/>
              <a:sym typeface="Georgia"/>
            </a:endParaRPr>
          </a:p>
          <a:p>
            <a:pPr indent="0" lvl="0" marL="0" rtl="0" algn="l">
              <a:spcBef>
                <a:spcPts val="2300"/>
              </a:spcBef>
              <a:spcAft>
                <a:spcPts val="0"/>
              </a:spcAft>
              <a:buNone/>
            </a:pPr>
            <a:r>
              <a:t/>
            </a:r>
            <a:endParaRPr sz="1200">
              <a:solidFill>
                <a:srgbClr val="000000"/>
              </a:solidFill>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highlight>
                  <a:schemeClr val="dk1"/>
                </a:highlight>
                <a:latin typeface="Georgia"/>
                <a:ea typeface="Georgia"/>
                <a:cs typeface="Georgia"/>
                <a:sym typeface="Georgia"/>
              </a:rPr>
              <a:t>Using this safe cab android project, you can travel safely and without any worry. Using this app, you just have to click on service demand and the nearest taxi driver travelling under particular location will locate you, by which you can travel easily and at affordable price. To make payment process easier, no need of cash is required. You can make payment by using your debit and credit card and the confirmation of your payment will be transferred to your email and to your mobile number. You will also able to get details of vehicle and the driver who will provide you the service and response time of this system will be given within three mi</a:t>
            </a:r>
            <a:r>
              <a:rPr lang="en" sz="1400">
                <a:solidFill>
                  <a:schemeClr val="dk1"/>
                </a:solidFill>
                <a:highlight>
                  <a:schemeClr val="dk1"/>
                </a:highlight>
                <a:latin typeface="Georgia"/>
                <a:ea typeface="Georgia"/>
                <a:cs typeface="Georgia"/>
                <a:sym typeface="Georgia"/>
              </a:rPr>
              <a:t>nutes.</a:t>
            </a:r>
            <a:endParaRPr sz="1400">
              <a:solidFill>
                <a:schemeClr val="dk1"/>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this Project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lt1"/>
              </a:buClr>
              <a:buSzPts val="1400"/>
              <a:buFont typeface="Arial"/>
              <a:buAutoNum type="arabicPeriod"/>
            </a:pPr>
            <a:r>
              <a:rPr lang="en" sz="1400">
                <a:highlight>
                  <a:schemeClr val="dk1"/>
                </a:highlight>
                <a:latin typeface="Georgia"/>
                <a:ea typeface="Georgia"/>
                <a:cs typeface="Georgia"/>
                <a:sym typeface="Georgia"/>
              </a:rPr>
              <a:t>This safe cab android project will able to identify your location and send the message to nearest service station.</a:t>
            </a:r>
            <a:endParaRPr sz="1400">
              <a:highlight>
                <a:schemeClr val="dk1"/>
              </a:highlight>
              <a:latin typeface="Georgia"/>
              <a:ea typeface="Georgia"/>
              <a:cs typeface="Georgia"/>
              <a:sym typeface="Georgia"/>
            </a:endParaRPr>
          </a:p>
          <a:p>
            <a:pPr indent="-317500" lvl="0" marL="457200" rtl="0" algn="just">
              <a:spcBef>
                <a:spcPts val="0"/>
              </a:spcBef>
              <a:spcAft>
                <a:spcPts val="0"/>
              </a:spcAft>
              <a:buClr>
                <a:schemeClr val="lt1"/>
              </a:buClr>
              <a:buSzPts val="1400"/>
              <a:buFont typeface="Arial"/>
              <a:buAutoNum type="arabicPeriod"/>
            </a:pPr>
            <a:r>
              <a:rPr lang="en" sz="1400">
                <a:highlight>
                  <a:schemeClr val="dk1"/>
                </a:highlight>
                <a:latin typeface="Georgia"/>
                <a:ea typeface="Georgia"/>
                <a:cs typeface="Georgia"/>
                <a:sym typeface="Georgia"/>
              </a:rPr>
              <a:t>Payment can be made using various convenient means like cash payment within taxi, payment through credit or debit card with fully secured system.</a:t>
            </a:r>
            <a:endParaRPr sz="1400">
              <a:highlight>
                <a:schemeClr val="dk1"/>
              </a:highlight>
              <a:latin typeface="Georgia"/>
              <a:ea typeface="Georgia"/>
              <a:cs typeface="Georgia"/>
              <a:sym typeface="Georgia"/>
            </a:endParaRPr>
          </a:p>
          <a:p>
            <a:pPr indent="-317500" lvl="0" marL="457200" rtl="0" algn="just">
              <a:spcBef>
                <a:spcPts val="0"/>
              </a:spcBef>
              <a:spcAft>
                <a:spcPts val="0"/>
              </a:spcAft>
              <a:buClr>
                <a:schemeClr val="lt1"/>
              </a:buClr>
              <a:buSzPts val="1400"/>
              <a:buFont typeface="Arial"/>
              <a:buAutoNum type="arabicPeriod"/>
            </a:pPr>
            <a:r>
              <a:rPr lang="en" sz="1400">
                <a:highlight>
                  <a:schemeClr val="dk1"/>
                </a:highlight>
                <a:latin typeface="Georgia"/>
                <a:ea typeface="Georgia"/>
                <a:cs typeface="Georgia"/>
                <a:sym typeface="Georgia"/>
              </a:rPr>
              <a:t>No extra charges, thus affordable travelling.</a:t>
            </a:r>
            <a:endParaRPr sz="1400">
              <a:highlight>
                <a:schemeClr val="dk1"/>
              </a:highlight>
              <a:latin typeface="Georgia"/>
              <a:ea typeface="Georgia"/>
              <a:cs typeface="Georgia"/>
              <a:sym typeface="Georgia"/>
            </a:endParaRPr>
          </a:p>
          <a:p>
            <a:pPr indent="-317500" lvl="0" marL="457200" rtl="0" algn="just">
              <a:spcBef>
                <a:spcPts val="0"/>
              </a:spcBef>
              <a:spcAft>
                <a:spcPts val="0"/>
              </a:spcAft>
              <a:buClr>
                <a:schemeClr val="lt1"/>
              </a:buClr>
              <a:buSzPts val="1400"/>
              <a:buFont typeface="Arial"/>
              <a:buAutoNum type="arabicPeriod"/>
            </a:pPr>
            <a:r>
              <a:rPr lang="en" sz="1400">
                <a:highlight>
                  <a:schemeClr val="dk1"/>
                </a:highlight>
                <a:latin typeface="Georgia"/>
                <a:ea typeface="Georgia"/>
                <a:cs typeface="Georgia"/>
                <a:sym typeface="Georgia"/>
              </a:rPr>
              <a:t>Location finder using google maps and GPS has been introduced, to get identified in one click.</a:t>
            </a:r>
            <a:endParaRPr sz="1400">
              <a:highlight>
                <a:schemeClr val="dk1"/>
              </a:highlight>
              <a:latin typeface="Georgia"/>
              <a:ea typeface="Georgia"/>
              <a:cs typeface="Georgia"/>
              <a:sym typeface="Georgia"/>
            </a:endParaRPr>
          </a:p>
          <a:p>
            <a:pPr indent="-317500" lvl="0" marL="457200" rtl="0" algn="just">
              <a:spcBef>
                <a:spcPts val="0"/>
              </a:spcBef>
              <a:spcAft>
                <a:spcPts val="0"/>
              </a:spcAft>
              <a:buClr>
                <a:schemeClr val="lt1"/>
              </a:buClr>
              <a:buSzPts val="1400"/>
              <a:buFont typeface="Arial"/>
              <a:buAutoNum type="arabicPeriod"/>
            </a:pPr>
            <a:r>
              <a:rPr lang="en" sz="1400">
                <a:highlight>
                  <a:schemeClr val="dk1"/>
                </a:highlight>
                <a:latin typeface="Georgia"/>
                <a:ea typeface="Georgia"/>
                <a:cs typeface="Georgia"/>
                <a:sym typeface="Georgia"/>
              </a:rPr>
              <a:t>All registered taxis will provide this service, so no chances of theft, thus travel risk free.</a:t>
            </a:r>
            <a:endParaRPr sz="1400">
              <a:highlight>
                <a:schemeClr val="dk1"/>
              </a:highlight>
              <a:latin typeface="Georgia"/>
              <a:ea typeface="Georgia"/>
              <a:cs typeface="Georgia"/>
              <a:sym typeface="Georgia"/>
            </a:endParaRPr>
          </a:p>
          <a:p>
            <a:pPr indent="0" lvl="0" marL="0" rtl="0" algn="l">
              <a:spcBef>
                <a:spcPts val="4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Programming Language Used to Build the Project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Android Studio</a:t>
            </a:r>
            <a:endParaRPr sz="1400"/>
          </a:p>
          <a:p>
            <a:pPr indent="-317500" lvl="0" marL="457200" rtl="0" algn="l">
              <a:spcBef>
                <a:spcPts val="0"/>
              </a:spcBef>
              <a:spcAft>
                <a:spcPts val="0"/>
              </a:spcAft>
              <a:buSzPts val="1400"/>
              <a:buAutoNum type="arabicPeriod"/>
            </a:pPr>
            <a:r>
              <a:rPr lang="en" sz="1400"/>
              <a:t>Java</a:t>
            </a:r>
            <a:endParaRPr sz="1400"/>
          </a:p>
          <a:p>
            <a:pPr indent="-317500" lvl="0" marL="457200" rtl="0" algn="l">
              <a:spcBef>
                <a:spcPts val="0"/>
              </a:spcBef>
              <a:spcAft>
                <a:spcPts val="0"/>
              </a:spcAft>
              <a:buSzPts val="1400"/>
              <a:buAutoNum type="arabicPeriod"/>
            </a:pPr>
            <a:r>
              <a:rPr lang="en" sz="1400"/>
              <a:t>XML</a:t>
            </a:r>
            <a:endParaRPr sz="1400"/>
          </a:p>
          <a:p>
            <a:pPr indent="0" lvl="0" marL="4572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Programming Language Used to Build the Project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7500"/>
          </a:bodyPr>
          <a:lstStyle/>
          <a:p>
            <a:pPr indent="0" lvl="0" marL="0" rtl="0" algn="just">
              <a:lnSpc>
                <a:spcPct val="110000"/>
              </a:lnSpc>
              <a:spcBef>
                <a:spcPts val="0"/>
              </a:spcBef>
              <a:spcAft>
                <a:spcPts val="0"/>
              </a:spcAft>
              <a:buNone/>
            </a:pPr>
            <a:r>
              <a:rPr b="1" lang="en" sz="2400">
                <a:latin typeface="Arial"/>
                <a:ea typeface="Arial"/>
                <a:cs typeface="Arial"/>
                <a:sym typeface="Arial"/>
              </a:rPr>
              <a:t>Android Studio</a:t>
            </a:r>
            <a:endParaRPr b="1" sz="2400">
              <a:latin typeface="Arial"/>
              <a:ea typeface="Arial"/>
              <a:cs typeface="Arial"/>
              <a:sym typeface="Arial"/>
            </a:endParaRPr>
          </a:p>
          <a:p>
            <a:pPr indent="0" lvl="0" marL="0" rtl="0" algn="l">
              <a:lnSpc>
                <a:spcPct val="110000"/>
              </a:lnSpc>
              <a:spcBef>
                <a:spcPts val="2100"/>
              </a:spcBef>
              <a:spcAft>
                <a:spcPts val="0"/>
              </a:spcAft>
              <a:buNone/>
            </a:pPr>
            <a:r>
              <a:rPr lang="en" sz="2400">
                <a:latin typeface="Roboto"/>
                <a:ea typeface="Roboto"/>
                <a:cs typeface="Roboto"/>
                <a:sym typeface="Roboto"/>
              </a:rPr>
              <a:t>Android Studio is the official Integrated Development Environment (IDE) for Android app development, based on </a:t>
            </a:r>
            <a:r>
              <a:rPr lang="en" sz="2400">
                <a:uFill>
                  <a:noFill/>
                </a:uFill>
                <a:latin typeface="Roboto"/>
                <a:ea typeface="Roboto"/>
                <a:cs typeface="Roboto"/>
                <a:sym typeface="Roboto"/>
                <a:hlinkClick r:id="rId3"/>
              </a:rPr>
              <a:t>IntelliJ IDEA</a:t>
            </a:r>
            <a:r>
              <a:rPr lang="en" sz="2400" u="sng">
                <a:latin typeface="Roboto"/>
                <a:ea typeface="Roboto"/>
                <a:cs typeface="Roboto"/>
                <a:sym typeface="Roboto"/>
                <a:hlinkClick r:id="rId4"/>
              </a:rPr>
              <a:t> </a:t>
            </a:r>
            <a:r>
              <a:rPr lang="en" sz="2400">
                <a:latin typeface="Roboto"/>
                <a:ea typeface="Roboto"/>
                <a:cs typeface="Roboto"/>
                <a:sym typeface="Roboto"/>
              </a:rPr>
              <a:t>. On top of IntelliJ's powerful code editor and developer tools, Android Studio offers even more features that enhance your productivity when building Android apps, such as:</a:t>
            </a:r>
            <a:endParaRPr sz="2400">
              <a:latin typeface="Roboto"/>
              <a:ea typeface="Roboto"/>
              <a:cs typeface="Roboto"/>
              <a:sym typeface="Roboto"/>
            </a:endParaRPr>
          </a:p>
          <a:p>
            <a:pPr indent="-300990" lvl="0" marL="457200" rtl="0" algn="l">
              <a:lnSpc>
                <a:spcPct val="110000"/>
              </a:lnSpc>
              <a:spcBef>
                <a:spcPts val="1200"/>
              </a:spcBef>
              <a:spcAft>
                <a:spcPts val="0"/>
              </a:spcAft>
              <a:buClr>
                <a:schemeClr val="lt1"/>
              </a:buClr>
              <a:buSzPct val="100000"/>
              <a:buFont typeface="Roboto"/>
              <a:buChar char="●"/>
            </a:pPr>
            <a:r>
              <a:rPr lang="en" sz="2400">
                <a:latin typeface="Roboto"/>
                <a:ea typeface="Roboto"/>
                <a:cs typeface="Roboto"/>
                <a:sym typeface="Roboto"/>
              </a:rPr>
              <a:t>A flexible Gradle-based build system.</a:t>
            </a:r>
            <a:endParaRPr sz="2400">
              <a:latin typeface="Roboto"/>
              <a:ea typeface="Roboto"/>
              <a:cs typeface="Roboto"/>
              <a:sym typeface="Roboto"/>
            </a:endParaRPr>
          </a:p>
          <a:p>
            <a:pPr indent="-30099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A fast and feature-rich emulator.</a:t>
            </a:r>
            <a:endParaRPr sz="2400">
              <a:latin typeface="Roboto"/>
              <a:ea typeface="Roboto"/>
              <a:cs typeface="Roboto"/>
              <a:sym typeface="Roboto"/>
            </a:endParaRPr>
          </a:p>
          <a:p>
            <a:pPr indent="-30099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A unified environment where you can develop for all Android devices.</a:t>
            </a:r>
            <a:endParaRPr sz="2400">
              <a:latin typeface="Roboto"/>
              <a:ea typeface="Roboto"/>
              <a:cs typeface="Roboto"/>
              <a:sym typeface="Roboto"/>
            </a:endParaRPr>
          </a:p>
          <a:p>
            <a:pPr indent="-30099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Apply Changes to push code and resource changes to your running app without restarting your app.</a:t>
            </a:r>
            <a:endParaRPr sz="2400">
              <a:latin typeface="Roboto"/>
              <a:ea typeface="Roboto"/>
              <a:cs typeface="Roboto"/>
              <a:sym typeface="Roboto"/>
            </a:endParaRPr>
          </a:p>
          <a:p>
            <a:pPr indent="-30099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Code templates and GitHub integration to help you build common app features and import sample code.</a:t>
            </a:r>
            <a:endParaRPr sz="2400">
              <a:latin typeface="Roboto"/>
              <a:ea typeface="Roboto"/>
              <a:cs typeface="Roboto"/>
              <a:sym typeface="Roboto"/>
            </a:endParaRPr>
          </a:p>
          <a:p>
            <a:pPr indent="0" lvl="0" marL="0" rtl="0" algn="l">
              <a:spcBef>
                <a:spcPts val="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Programming Language Used to Build the Project</a:t>
            </a:r>
            <a:endParaRPr/>
          </a:p>
          <a:p>
            <a:pPr indent="0" lvl="0" marL="0" rtl="0" algn="l">
              <a:spcBef>
                <a:spcPts val="0"/>
              </a:spcBef>
              <a:spcAft>
                <a:spcPts val="0"/>
              </a:spcAft>
              <a:buNone/>
            </a:pPr>
            <a:r>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10000"/>
              </a:lnSpc>
              <a:spcBef>
                <a:spcPts val="0"/>
              </a:spcBef>
              <a:spcAft>
                <a:spcPts val="0"/>
              </a:spcAft>
              <a:buNone/>
            </a:pPr>
            <a:r>
              <a:rPr b="1" lang="en" sz="1400">
                <a:latin typeface="Arial"/>
                <a:ea typeface="Arial"/>
                <a:cs typeface="Arial"/>
                <a:sym typeface="Arial"/>
              </a:rPr>
              <a:t>Android Studio</a:t>
            </a:r>
            <a:endParaRPr b="1" sz="1400">
              <a:latin typeface="Arial"/>
              <a:ea typeface="Arial"/>
              <a:cs typeface="Arial"/>
              <a:sym typeface="Arial"/>
            </a:endParaRPr>
          </a:p>
          <a:p>
            <a:pPr indent="-369570" lvl="0" marL="457200" rtl="0" algn="l">
              <a:lnSpc>
                <a:spcPct val="110000"/>
              </a:lnSpc>
              <a:spcBef>
                <a:spcPts val="900"/>
              </a:spcBef>
              <a:spcAft>
                <a:spcPts val="0"/>
              </a:spcAft>
              <a:buClr>
                <a:schemeClr val="lt1"/>
              </a:buClr>
              <a:buSzPct val="100000"/>
              <a:buFont typeface="Roboto"/>
              <a:buChar char="●"/>
            </a:pPr>
            <a:r>
              <a:rPr lang="en" sz="2400">
                <a:latin typeface="Roboto"/>
                <a:ea typeface="Roboto"/>
                <a:cs typeface="Roboto"/>
                <a:sym typeface="Roboto"/>
              </a:rPr>
              <a:t>Extensive testing tools and frameworks.</a:t>
            </a:r>
            <a:endParaRPr sz="2400">
              <a:latin typeface="Roboto"/>
              <a:ea typeface="Roboto"/>
              <a:cs typeface="Roboto"/>
              <a:sym typeface="Roboto"/>
            </a:endParaRPr>
          </a:p>
          <a:p>
            <a:pPr indent="-36957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Lint tools to catch performance, usability, version compatibility, and other problems.</a:t>
            </a:r>
            <a:endParaRPr sz="2400">
              <a:latin typeface="Roboto"/>
              <a:ea typeface="Roboto"/>
              <a:cs typeface="Roboto"/>
              <a:sym typeface="Roboto"/>
            </a:endParaRPr>
          </a:p>
          <a:p>
            <a:pPr indent="-36957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C++ and NDK support.</a:t>
            </a:r>
            <a:endParaRPr sz="2400">
              <a:latin typeface="Roboto"/>
              <a:ea typeface="Roboto"/>
              <a:cs typeface="Roboto"/>
              <a:sym typeface="Roboto"/>
            </a:endParaRPr>
          </a:p>
          <a:p>
            <a:pPr indent="-369570" lvl="0" marL="457200" rtl="0" algn="l">
              <a:lnSpc>
                <a:spcPct val="110000"/>
              </a:lnSpc>
              <a:spcBef>
                <a:spcPts val="0"/>
              </a:spcBef>
              <a:spcAft>
                <a:spcPts val="0"/>
              </a:spcAft>
              <a:buClr>
                <a:schemeClr val="lt1"/>
              </a:buClr>
              <a:buSzPct val="100000"/>
              <a:buFont typeface="Roboto"/>
              <a:buChar char="●"/>
            </a:pPr>
            <a:r>
              <a:rPr lang="en" sz="2400">
                <a:latin typeface="Roboto"/>
                <a:ea typeface="Roboto"/>
                <a:cs typeface="Roboto"/>
                <a:sym typeface="Roboto"/>
              </a:rPr>
              <a:t>Built-in support for </a:t>
            </a:r>
            <a:r>
              <a:rPr lang="en" sz="2400">
                <a:uFill>
                  <a:noFill/>
                </a:uFill>
                <a:latin typeface="Roboto"/>
                <a:ea typeface="Roboto"/>
                <a:cs typeface="Roboto"/>
                <a:sym typeface="Roboto"/>
                <a:hlinkClick r:id="rId3"/>
              </a:rPr>
              <a:t>Google Cloud Platform</a:t>
            </a:r>
            <a:r>
              <a:rPr lang="en" sz="2400">
                <a:latin typeface="Roboto"/>
                <a:ea typeface="Roboto"/>
                <a:cs typeface="Roboto"/>
                <a:sym typeface="Roboto"/>
              </a:rPr>
              <a:t>, making it easy to integrate Google Cloud Messaging and App Engine.</a:t>
            </a:r>
            <a:endParaRPr sz="2400">
              <a:latin typeface="Roboto"/>
              <a:ea typeface="Roboto"/>
              <a:cs typeface="Roboto"/>
              <a:sym typeface="Roboto"/>
            </a:endParaRPr>
          </a:p>
          <a:p>
            <a:pPr indent="0" lvl="0" marL="0" rtl="0" algn="just">
              <a:lnSpc>
                <a:spcPct val="110000"/>
              </a:lnSpc>
              <a:spcBef>
                <a:spcPts val="900"/>
              </a:spcBef>
              <a:spcAft>
                <a:spcPts val="800"/>
              </a:spcAft>
              <a:buNone/>
            </a:pPr>
            <a:r>
              <a:t/>
            </a:r>
            <a:endParaRPr b="1"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Programming Language Used to Build the Project</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Java</a:t>
            </a:r>
            <a:endParaRPr/>
          </a:p>
          <a:p>
            <a:pPr indent="0" lvl="0" marL="0" rtl="0" algn="l">
              <a:spcBef>
                <a:spcPts val="1400"/>
              </a:spcBef>
              <a:spcAft>
                <a:spcPts val="0"/>
              </a:spcAft>
              <a:buNone/>
            </a:pPr>
            <a:r>
              <a:rPr lang="en" sz="1150">
                <a:highlight>
                  <a:schemeClr val="dk1"/>
                </a:highlight>
                <a:latin typeface="Verdana"/>
                <a:ea typeface="Verdana"/>
                <a:cs typeface="Verdana"/>
                <a:sym typeface="Verdana"/>
              </a:rPr>
              <a:t>Java is a popular programming language, created in 1995.</a:t>
            </a:r>
            <a:endParaRPr sz="1150">
              <a:highlight>
                <a:schemeClr val="dk1"/>
              </a:highlight>
              <a:latin typeface="Verdana"/>
              <a:ea typeface="Verdana"/>
              <a:cs typeface="Verdana"/>
              <a:sym typeface="Verdana"/>
            </a:endParaRPr>
          </a:p>
          <a:p>
            <a:pPr indent="0" lvl="0" marL="0" rtl="0" algn="l">
              <a:spcBef>
                <a:spcPts val="1400"/>
              </a:spcBef>
              <a:spcAft>
                <a:spcPts val="0"/>
              </a:spcAft>
              <a:buNone/>
            </a:pPr>
            <a:r>
              <a:rPr lang="en" sz="1150">
                <a:highlight>
                  <a:schemeClr val="dk1"/>
                </a:highlight>
                <a:latin typeface="Verdana"/>
                <a:ea typeface="Verdana"/>
                <a:cs typeface="Verdana"/>
                <a:sym typeface="Verdana"/>
              </a:rPr>
              <a:t>It is owned by Oracle, and more than 3 billion devices run Java.</a:t>
            </a:r>
            <a:endParaRPr sz="1150">
              <a:highlight>
                <a:schemeClr val="dk1"/>
              </a:highlight>
              <a:latin typeface="Verdana"/>
              <a:ea typeface="Verdana"/>
              <a:cs typeface="Verdana"/>
              <a:sym typeface="Verdana"/>
            </a:endParaRPr>
          </a:p>
          <a:p>
            <a:pPr indent="0" lvl="0" marL="0" rtl="0" algn="l">
              <a:spcBef>
                <a:spcPts val="1400"/>
              </a:spcBef>
              <a:spcAft>
                <a:spcPts val="0"/>
              </a:spcAft>
              <a:buNone/>
            </a:pPr>
            <a:r>
              <a:rPr lang="en" sz="1150">
                <a:highlight>
                  <a:schemeClr val="dk1"/>
                </a:highlight>
                <a:latin typeface="Verdana"/>
                <a:ea typeface="Verdana"/>
                <a:cs typeface="Verdana"/>
                <a:sym typeface="Verdana"/>
              </a:rPr>
              <a:t>It is used for:</a:t>
            </a:r>
            <a:endParaRPr sz="1150">
              <a:highlight>
                <a:schemeClr val="dk1"/>
              </a:highlight>
              <a:latin typeface="Verdana"/>
              <a:ea typeface="Verdana"/>
              <a:cs typeface="Verdana"/>
              <a:sym typeface="Verdana"/>
            </a:endParaRPr>
          </a:p>
          <a:p>
            <a:pPr indent="-301625" lvl="0" marL="457200" rtl="0" algn="l">
              <a:spcBef>
                <a:spcPts val="1400"/>
              </a:spcBef>
              <a:spcAft>
                <a:spcPts val="0"/>
              </a:spcAft>
              <a:buClr>
                <a:schemeClr val="lt1"/>
              </a:buClr>
              <a:buSzPts val="1150"/>
              <a:buFont typeface="Verdana"/>
              <a:buChar char="●"/>
            </a:pPr>
            <a:r>
              <a:rPr lang="en" sz="1150">
                <a:highlight>
                  <a:schemeClr val="dk1"/>
                </a:highlight>
                <a:latin typeface="Verdana"/>
                <a:ea typeface="Verdana"/>
                <a:cs typeface="Verdana"/>
                <a:sym typeface="Verdana"/>
              </a:rPr>
              <a:t>Mobile applications (specially Android apps)</a:t>
            </a:r>
            <a:endParaRPr sz="1150">
              <a:highlight>
                <a:schemeClr val="dk1"/>
              </a:highlight>
              <a:latin typeface="Verdana"/>
              <a:ea typeface="Verdana"/>
              <a:cs typeface="Verdana"/>
              <a:sym typeface="Verdana"/>
            </a:endParaRPr>
          </a:p>
          <a:p>
            <a:pPr indent="-301625" lvl="0" marL="457200" rtl="0" algn="l">
              <a:spcBef>
                <a:spcPts val="0"/>
              </a:spcBef>
              <a:spcAft>
                <a:spcPts val="0"/>
              </a:spcAft>
              <a:buClr>
                <a:schemeClr val="lt1"/>
              </a:buClr>
              <a:buSzPts val="1150"/>
              <a:buFont typeface="Verdana"/>
              <a:buChar char="●"/>
            </a:pPr>
            <a:r>
              <a:rPr lang="en" sz="1150">
                <a:highlight>
                  <a:schemeClr val="dk1"/>
                </a:highlight>
                <a:latin typeface="Verdana"/>
                <a:ea typeface="Verdana"/>
                <a:cs typeface="Verdana"/>
                <a:sym typeface="Verdana"/>
              </a:rPr>
              <a:t>Desktop applications</a:t>
            </a:r>
            <a:endParaRPr sz="1150">
              <a:highlight>
                <a:schemeClr val="dk1"/>
              </a:highlight>
              <a:latin typeface="Verdana"/>
              <a:ea typeface="Verdana"/>
              <a:cs typeface="Verdana"/>
              <a:sym typeface="Verdana"/>
            </a:endParaRPr>
          </a:p>
          <a:p>
            <a:pPr indent="-301625" lvl="0" marL="457200" rtl="0" algn="l">
              <a:spcBef>
                <a:spcPts val="0"/>
              </a:spcBef>
              <a:spcAft>
                <a:spcPts val="0"/>
              </a:spcAft>
              <a:buClr>
                <a:schemeClr val="lt1"/>
              </a:buClr>
              <a:buSzPts val="1150"/>
              <a:buFont typeface="Verdana"/>
              <a:buChar char="●"/>
            </a:pPr>
            <a:r>
              <a:rPr lang="en" sz="1150">
                <a:highlight>
                  <a:schemeClr val="dk1"/>
                </a:highlight>
                <a:latin typeface="Verdana"/>
                <a:ea typeface="Verdana"/>
                <a:cs typeface="Verdana"/>
                <a:sym typeface="Verdana"/>
              </a:rPr>
              <a:t>Web applications</a:t>
            </a:r>
            <a:endParaRPr sz="1150">
              <a:highlight>
                <a:schemeClr val="dk1"/>
              </a:highlight>
              <a:latin typeface="Verdana"/>
              <a:ea typeface="Verdana"/>
              <a:cs typeface="Verdana"/>
              <a:sym typeface="Verdana"/>
            </a:endParaRPr>
          </a:p>
          <a:p>
            <a:pPr indent="-301625" lvl="0" marL="457200" rtl="0" algn="l">
              <a:spcBef>
                <a:spcPts val="0"/>
              </a:spcBef>
              <a:spcAft>
                <a:spcPts val="0"/>
              </a:spcAft>
              <a:buClr>
                <a:schemeClr val="lt1"/>
              </a:buClr>
              <a:buSzPts val="1150"/>
              <a:buFont typeface="Verdana"/>
              <a:buChar char="●"/>
            </a:pPr>
            <a:r>
              <a:rPr lang="en" sz="1150">
                <a:highlight>
                  <a:schemeClr val="dk1"/>
                </a:highlight>
                <a:latin typeface="Verdana"/>
                <a:ea typeface="Verdana"/>
                <a:cs typeface="Verdana"/>
                <a:sym typeface="Verdana"/>
              </a:rPr>
              <a:t>Web servers and application servers</a:t>
            </a:r>
            <a:endParaRPr sz="1150">
              <a:highlight>
                <a:schemeClr val="dk1"/>
              </a:highlight>
              <a:latin typeface="Verdana"/>
              <a:ea typeface="Verdana"/>
              <a:cs typeface="Verdana"/>
              <a:sym typeface="Verdana"/>
            </a:endParaRPr>
          </a:p>
          <a:p>
            <a:pPr indent="-301625" lvl="0" marL="457200" rtl="0" algn="l">
              <a:spcBef>
                <a:spcPts val="0"/>
              </a:spcBef>
              <a:spcAft>
                <a:spcPts val="0"/>
              </a:spcAft>
              <a:buClr>
                <a:schemeClr val="lt1"/>
              </a:buClr>
              <a:buSzPts val="1150"/>
              <a:buFont typeface="Verdana"/>
              <a:buChar char="●"/>
            </a:pPr>
            <a:r>
              <a:rPr lang="en" sz="1150">
                <a:highlight>
                  <a:schemeClr val="dk1"/>
                </a:highlight>
                <a:latin typeface="Verdana"/>
                <a:ea typeface="Verdana"/>
                <a:cs typeface="Verdana"/>
                <a:sym typeface="Verdana"/>
              </a:rPr>
              <a:t>Games</a:t>
            </a:r>
            <a:endParaRPr sz="1150">
              <a:highlight>
                <a:schemeClr val="dk1"/>
              </a:highlight>
              <a:latin typeface="Verdana"/>
              <a:ea typeface="Verdana"/>
              <a:cs typeface="Verdana"/>
              <a:sym typeface="Verdana"/>
            </a:endParaRPr>
          </a:p>
          <a:p>
            <a:pPr indent="-301625" lvl="0" marL="457200" rtl="0" algn="l">
              <a:spcBef>
                <a:spcPts val="0"/>
              </a:spcBef>
              <a:spcAft>
                <a:spcPts val="0"/>
              </a:spcAft>
              <a:buClr>
                <a:schemeClr val="lt1"/>
              </a:buClr>
              <a:buSzPts val="1150"/>
              <a:buFont typeface="Verdana"/>
              <a:buChar char="●"/>
            </a:pPr>
            <a:r>
              <a:rPr lang="en" sz="1150">
                <a:highlight>
                  <a:schemeClr val="dk1"/>
                </a:highlight>
                <a:latin typeface="Verdana"/>
                <a:ea typeface="Verdana"/>
                <a:cs typeface="Verdana"/>
                <a:sym typeface="Verdana"/>
              </a:rPr>
              <a:t>Database connection</a:t>
            </a:r>
            <a:endParaRPr sz="1150">
              <a:highlight>
                <a:schemeClr val="dk1"/>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