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66" r:id="rId7"/>
    <p:sldId id="263" r:id="rId8"/>
    <p:sldId id="267"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83" d="100"/>
          <a:sy n="83" d="100"/>
        </p:scale>
        <p:origin x="45"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D4EB-34AC-4812-834A-BDAEB885E0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684BAA-40E0-4F2F-B9D6-CA093E51D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9CD3E8-6BE9-4BE7-AF93-D2E4A6DD6F19}"/>
              </a:ext>
            </a:extLst>
          </p:cNvPr>
          <p:cNvSpPr>
            <a:spLocks noGrp="1"/>
          </p:cNvSpPr>
          <p:nvPr>
            <p:ph type="dt" sz="half" idx="10"/>
          </p:nvPr>
        </p:nvSpPr>
        <p:spPr/>
        <p:txBody>
          <a:bodyPr/>
          <a:lstStyle/>
          <a:p>
            <a:fld id="{F5E35A80-CFF5-4447-84FB-E0B236C9DFA0}" type="datetimeFigureOut">
              <a:rPr lang="en-US" smtClean="0"/>
              <a:t>10/5/2018</a:t>
            </a:fld>
            <a:endParaRPr lang="en-US"/>
          </a:p>
        </p:txBody>
      </p:sp>
      <p:sp>
        <p:nvSpPr>
          <p:cNvPr id="5" name="Footer Placeholder 4">
            <a:extLst>
              <a:ext uri="{FF2B5EF4-FFF2-40B4-BE49-F238E27FC236}">
                <a16:creationId xmlns:a16="http://schemas.microsoft.com/office/drawing/2014/main" id="{34089951-9948-4EAB-B2FF-3C20F46D5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3F4B1-739B-4A71-89A6-390433BB4240}"/>
              </a:ext>
            </a:extLst>
          </p:cNvPr>
          <p:cNvSpPr>
            <a:spLocks noGrp="1"/>
          </p:cNvSpPr>
          <p:nvPr>
            <p:ph type="sldNum" sz="quarter" idx="12"/>
          </p:nvPr>
        </p:nvSpPr>
        <p:spPr/>
        <p:txBody>
          <a:bodyPr/>
          <a:lstStyle/>
          <a:p>
            <a:fld id="{004B69D9-5A5A-4006-9D86-C6FC3A4AA8CD}" type="slidenum">
              <a:rPr lang="en-US" smtClean="0"/>
              <a:t>‹#›</a:t>
            </a:fld>
            <a:endParaRPr lang="en-US"/>
          </a:p>
        </p:txBody>
      </p:sp>
    </p:spTree>
    <p:extLst>
      <p:ext uri="{BB962C8B-B14F-4D97-AF65-F5344CB8AC3E}">
        <p14:creationId xmlns:p14="http://schemas.microsoft.com/office/powerpoint/2010/main" val="2499517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90AB-C098-4D8A-A452-E55900EAE9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C41811-4B76-4DAB-85CC-3939436096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9CAE4-8430-4CFF-8919-331A77F46AD8}"/>
              </a:ext>
            </a:extLst>
          </p:cNvPr>
          <p:cNvSpPr>
            <a:spLocks noGrp="1"/>
          </p:cNvSpPr>
          <p:nvPr>
            <p:ph type="dt" sz="half" idx="10"/>
          </p:nvPr>
        </p:nvSpPr>
        <p:spPr/>
        <p:txBody>
          <a:bodyPr/>
          <a:lstStyle/>
          <a:p>
            <a:fld id="{F5E35A80-CFF5-4447-84FB-E0B236C9DFA0}" type="datetimeFigureOut">
              <a:rPr lang="en-US" smtClean="0"/>
              <a:t>10/5/2018</a:t>
            </a:fld>
            <a:endParaRPr lang="en-US"/>
          </a:p>
        </p:txBody>
      </p:sp>
      <p:sp>
        <p:nvSpPr>
          <p:cNvPr id="5" name="Footer Placeholder 4">
            <a:extLst>
              <a:ext uri="{FF2B5EF4-FFF2-40B4-BE49-F238E27FC236}">
                <a16:creationId xmlns:a16="http://schemas.microsoft.com/office/drawing/2014/main" id="{B5D4789E-8297-4441-AEBB-16115FDB6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BF72AC-54E5-4531-B7CF-C3427D4DB57B}"/>
              </a:ext>
            </a:extLst>
          </p:cNvPr>
          <p:cNvSpPr>
            <a:spLocks noGrp="1"/>
          </p:cNvSpPr>
          <p:nvPr>
            <p:ph type="sldNum" sz="quarter" idx="12"/>
          </p:nvPr>
        </p:nvSpPr>
        <p:spPr/>
        <p:txBody>
          <a:bodyPr/>
          <a:lstStyle/>
          <a:p>
            <a:fld id="{004B69D9-5A5A-4006-9D86-C6FC3A4AA8CD}" type="slidenum">
              <a:rPr lang="en-US" smtClean="0"/>
              <a:t>‹#›</a:t>
            </a:fld>
            <a:endParaRPr lang="en-US"/>
          </a:p>
        </p:txBody>
      </p:sp>
    </p:spTree>
    <p:extLst>
      <p:ext uri="{BB962C8B-B14F-4D97-AF65-F5344CB8AC3E}">
        <p14:creationId xmlns:p14="http://schemas.microsoft.com/office/powerpoint/2010/main" val="389410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9F6D8-3540-4644-BB59-C4E89B243B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4AA87E-712E-42D6-87A7-AFDEE6BACD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AB166-D93E-4D8B-ACBE-42DA2305E1BE}"/>
              </a:ext>
            </a:extLst>
          </p:cNvPr>
          <p:cNvSpPr>
            <a:spLocks noGrp="1"/>
          </p:cNvSpPr>
          <p:nvPr>
            <p:ph type="dt" sz="half" idx="10"/>
          </p:nvPr>
        </p:nvSpPr>
        <p:spPr/>
        <p:txBody>
          <a:bodyPr/>
          <a:lstStyle/>
          <a:p>
            <a:fld id="{F5E35A80-CFF5-4447-84FB-E0B236C9DFA0}" type="datetimeFigureOut">
              <a:rPr lang="en-US" smtClean="0"/>
              <a:t>10/5/2018</a:t>
            </a:fld>
            <a:endParaRPr lang="en-US"/>
          </a:p>
        </p:txBody>
      </p:sp>
      <p:sp>
        <p:nvSpPr>
          <p:cNvPr id="5" name="Footer Placeholder 4">
            <a:extLst>
              <a:ext uri="{FF2B5EF4-FFF2-40B4-BE49-F238E27FC236}">
                <a16:creationId xmlns:a16="http://schemas.microsoft.com/office/drawing/2014/main" id="{B6FAC003-DE9E-442A-8496-A564D0175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AD651-E228-4B76-8B60-10B85D5A8899}"/>
              </a:ext>
            </a:extLst>
          </p:cNvPr>
          <p:cNvSpPr>
            <a:spLocks noGrp="1"/>
          </p:cNvSpPr>
          <p:nvPr>
            <p:ph type="sldNum" sz="quarter" idx="12"/>
          </p:nvPr>
        </p:nvSpPr>
        <p:spPr/>
        <p:txBody>
          <a:bodyPr/>
          <a:lstStyle/>
          <a:p>
            <a:fld id="{004B69D9-5A5A-4006-9D86-C6FC3A4AA8CD}" type="slidenum">
              <a:rPr lang="en-US" smtClean="0"/>
              <a:t>‹#›</a:t>
            </a:fld>
            <a:endParaRPr lang="en-US"/>
          </a:p>
        </p:txBody>
      </p:sp>
    </p:spTree>
    <p:extLst>
      <p:ext uri="{BB962C8B-B14F-4D97-AF65-F5344CB8AC3E}">
        <p14:creationId xmlns:p14="http://schemas.microsoft.com/office/powerpoint/2010/main" val="3657871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5858-E110-4BE0-85F2-261BAECCAE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E0C78C-87BE-41C6-980E-842DDF9DAB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B4ED9-9B9E-4213-88BC-224B32FE6785}"/>
              </a:ext>
            </a:extLst>
          </p:cNvPr>
          <p:cNvSpPr>
            <a:spLocks noGrp="1"/>
          </p:cNvSpPr>
          <p:nvPr>
            <p:ph type="dt" sz="half" idx="10"/>
          </p:nvPr>
        </p:nvSpPr>
        <p:spPr/>
        <p:txBody>
          <a:bodyPr/>
          <a:lstStyle/>
          <a:p>
            <a:fld id="{F5E35A80-CFF5-4447-84FB-E0B236C9DFA0}" type="datetimeFigureOut">
              <a:rPr lang="en-US" smtClean="0"/>
              <a:t>10/5/2018</a:t>
            </a:fld>
            <a:endParaRPr lang="en-US"/>
          </a:p>
        </p:txBody>
      </p:sp>
      <p:sp>
        <p:nvSpPr>
          <p:cNvPr id="5" name="Footer Placeholder 4">
            <a:extLst>
              <a:ext uri="{FF2B5EF4-FFF2-40B4-BE49-F238E27FC236}">
                <a16:creationId xmlns:a16="http://schemas.microsoft.com/office/drawing/2014/main" id="{D3F9F82F-8C9D-4708-8913-4147464CE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6E9B6-C17E-4479-92DE-383CF151645D}"/>
              </a:ext>
            </a:extLst>
          </p:cNvPr>
          <p:cNvSpPr>
            <a:spLocks noGrp="1"/>
          </p:cNvSpPr>
          <p:nvPr>
            <p:ph type="sldNum" sz="quarter" idx="12"/>
          </p:nvPr>
        </p:nvSpPr>
        <p:spPr/>
        <p:txBody>
          <a:bodyPr/>
          <a:lstStyle/>
          <a:p>
            <a:fld id="{004B69D9-5A5A-4006-9D86-C6FC3A4AA8CD}" type="slidenum">
              <a:rPr lang="en-US" smtClean="0"/>
              <a:t>‹#›</a:t>
            </a:fld>
            <a:endParaRPr lang="en-US"/>
          </a:p>
        </p:txBody>
      </p:sp>
    </p:spTree>
    <p:extLst>
      <p:ext uri="{BB962C8B-B14F-4D97-AF65-F5344CB8AC3E}">
        <p14:creationId xmlns:p14="http://schemas.microsoft.com/office/powerpoint/2010/main" val="106776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F7F5-8C1B-4E6A-8B54-7A6283A12E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46B106-F2D4-4BBA-8174-8125B2BD4D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9698D4-0B65-49B6-A842-CF5CBAC78AC7}"/>
              </a:ext>
            </a:extLst>
          </p:cNvPr>
          <p:cNvSpPr>
            <a:spLocks noGrp="1"/>
          </p:cNvSpPr>
          <p:nvPr>
            <p:ph type="dt" sz="half" idx="10"/>
          </p:nvPr>
        </p:nvSpPr>
        <p:spPr/>
        <p:txBody>
          <a:bodyPr/>
          <a:lstStyle/>
          <a:p>
            <a:fld id="{F5E35A80-CFF5-4447-84FB-E0B236C9DFA0}" type="datetimeFigureOut">
              <a:rPr lang="en-US" smtClean="0"/>
              <a:t>10/5/2018</a:t>
            </a:fld>
            <a:endParaRPr lang="en-US"/>
          </a:p>
        </p:txBody>
      </p:sp>
      <p:sp>
        <p:nvSpPr>
          <p:cNvPr id="5" name="Footer Placeholder 4">
            <a:extLst>
              <a:ext uri="{FF2B5EF4-FFF2-40B4-BE49-F238E27FC236}">
                <a16:creationId xmlns:a16="http://schemas.microsoft.com/office/drawing/2014/main" id="{2A864EFF-2F30-4747-B482-8E7C62190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BD0C1-9D07-45EB-BC43-FF089AADA64E}"/>
              </a:ext>
            </a:extLst>
          </p:cNvPr>
          <p:cNvSpPr>
            <a:spLocks noGrp="1"/>
          </p:cNvSpPr>
          <p:nvPr>
            <p:ph type="sldNum" sz="quarter" idx="12"/>
          </p:nvPr>
        </p:nvSpPr>
        <p:spPr/>
        <p:txBody>
          <a:bodyPr/>
          <a:lstStyle/>
          <a:p>
            <a:fld id="{004B69D9-5A5A-4006-9D86-C6FC3A4AA8CD}" type="slidenum">
              <a:rPr lang="en-US" smtClean="0"/>
              <a:t>‹#›</a:t>
            </a:fld>
            <a:endParaRPr lang="en-US"/>
          </a:p>
        </p:txBody>
      </p:sp>
    </p:spTree>
    <p:extLst>
      <p:ext uri="{BB962C8B-B14F-4D97-AF65-F5344CB8AC3E}">
        <p14:creationId xmlns:p14="http://schemas.microsoft.com/office/powerpoint/2010/main" val="261844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4A9A5-FB20-45EE-A7AD-3F34824A39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905C3-51CD-4EBC-8630-4A5F1AA3935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25BA1E-CB5B-492D-92E8-0329C19689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4DD7F9-B496-40E9-A92E-F182A4230633}"/>
              </a:ext>
            </a:extLst>
          </p:cNvPr>
          <p:cNvSpPr>
            <a:spLocks noGrp="1"/>
          </p:cNvSpPr>
          <p:nvPr>
            <p:ph type="dt" sz="half" idx="10"/>
          </p:nvPr>
        </p:nvSpPr>
        <p:spPr/>
        <p:txBody>
          <a:bodyPr/>
          <a:lstStyle/>
          <a:p>
            <a:fld id="{F5E35A80-CFF5-4447-84FB-E0B236C9DFA0}" type="datetimeFigureOut">
              <a:rPr lang="en-US" smtClean="0"/>
              <a:t>10/5/2018</a:t>
            </a:fld>
            <a:endParaRPr lang="en-US"/>
          </a:p>
        </p:txBody>
      </p:sp>
      <p:sp>
        <p:nvSpPr>
          <p:cNvPr id="6" name="Footer Placeholder 5">
            <a:extLst>
              <a:ext uri="{FF2B5EF4-FFF2-40B4-BE49-F238E27FC236}">
                <a16:creationId xmlns:a16="http://schemas.microsoft.com/office/drawing/2014/main" id="{F84D1B5C-0C5A-4FA8-90B2-DA208F75A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03BD0-3E4B-4209-B1A9-EFA01C289335}"/>
              </a:ext>
            </a:extLst>
          </p:cNvPr>
          <p:cNvSpPr>
            <a:spLocks noGrp="1"/>
          </p:cNvSpPr>
          <p:nvPr>
            <p:ph type="sldNum" sz="quarter" idx="12"/>
          </p:nvPr>
        </p:nvSpPr>
        <p:spPr/>
        <p:txBody>
          <a:bodyPr/>
          <a:lstStyle/>
          <a:p>
            <a:fld id="{004B69D9-5A5A-4006-9D86-C6FC3A4AA8CD}" type="slidenum">
              <a:rPr lang="en-US" smtClean="0"/>
              <a:t>‹#›</a:t>
            </a:fld>
            <a:endParaRPr lang="en-US"/>
          </a:p>
        </p:txBody>
      </p:sp>
    </p:spTree>
    <p:extLst>
      <p:ext uri="{BB962C8B-B14F-4D97-AF65-F5344CB8AC3E}">
        <p14:creationId xmlns:p14="http://schemas.microsoft.com/office/powerpoint/2010/main" val="80076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A368-27A2-4AEA-A410-0AE9005990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E857A0-E94E-40BC-8C15-436FF5FE72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ED756F-3E85-4F96-A04B-D12AEC81C58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62930A-7F59-47F6-A575-2EACEA29F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630E7B-65E1-4DC1-9FD0-B7C72A3A3E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A52F80-B04A-4B53-A392-2E254770FC01}"/>
              </a:ext>
            </a:extLst>
          </p:cNvPr>
          <p:cNvSpPr>
            <a:spLocks noGrp="1"/>
          </p:cNvSpPr>
          <p:nvPr>
            <p:ph type="dt" sz="half" idx="10"/>
          </p:nvPr>
        </p:nvSpPr>
        <p:spPr/>
        <p:txBody>
          <a:bodyPr/>
          <a:lstStyle/>
          <a:p>
            <a:fld id="{F5E35A80-CFF5-4447-84FB-E0B236C9DFA0}" type="datetimeFigureOut">
              <a:rPr lang="en-US" smtClean="0"/>
              <a:t>10/5/2018</a:t>
            </a:fld>
            <a:endParaRPr lang="en-US"/>
          </a:p>
        </p:txBody>
      </p:sp>
      <p:sp>
        <p:nvSpPr>
          <p:cNvPr id="8" name="Footer Placeholder 7">
            <a:extLst>
              <a:ext uri="{FF2B5EF4-FFF2-40B4-BE49-F238E27FC236}">
                <a16:creationId xmlns:a16="http://schemas.microsoft.com/office/drawing/2014/main" id="{FF78D896-290F-48E3-9017-71CA432026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BA21DD-A8A3-4E28-8818-A71B7BE3E0AE}"/>
              </a:ext>
            </a:extLst>
          </p:cNvPr>
          <p:cNvSpPr>
            <a:spLocks noGrp="1"/>
          </p:cNvSpPr>
          <p:nvPr>
            <p:ph type="sldNum" sz="quarter" idx="12"/>
          </p:nvPr>
        </p:nvSpPr>
        <p:spPr/>
        <p:txBody>
          <a:bodyPr/>
          <a:lstStyle/>
          <a:p>
            <a:fld id="{004B69D9-5A5A-4006-9D86-C6FC3A4AA8CD}" type="slidenum">
              <a:rPr lang="en-US" smtClean="0"/>
              <a:t>‹#›</a:t>
            </a:fld>
            <a:endParaRPr lang="en-US"/>
          </a:p>
        </p:txBody>
      </p:sp>
    </p:spTree>
    <p:extLst>
      <p:ext uri="{BB962C8B-B14F-4D97-AF65-F5344CB8AC3E}">
        <p14:creationId xmlns:p14="http://schemas.microsoft.com/office/powerpoint/2010/main" val="230920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ACF6-862E-4FE6-A5B6-3D6F216AAD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4D2BD1-E213-4EF2-801A-1EB16B8ACE03}"/>
              </a:ext>
            </a:extLst>
          </p:cNvPr>
          <p:cNvSpPr>
            <a:spLocks noGrp="1"/>
          </p:cNvSpPr>
          <p:nvPr>
            <p:ph type="dt" sz="half" idx="10"/>
          </p:nvPr>
        </p:nvSpPr>
        <p:spPr/>
        <p:txBody>
          <a:bodyPr/>
          <a:lstStyle/>
          <a:p>
            <a:fld id="{F5E35A80-CFF5-4447-84FB-E0B236C9DFA0}" type="datetimeFigureOut">
              <a:rPr lang="en-US" smtClean="0"/>
              <a:t>10/5/2018</a:t>
            </a:fld>
            <a:endParaRPr lang="en-US"/>
          </a:p>
        </p:txBody>
      </p:sp>
      <p:sp>
        <p:nvSpPr>
          <p:cNvPr id="4" name="Footer Placeholder 3">
            <a:extLst>
              <a:ext uri="{FF2B5EF4-FFF2-40B4-BE49-F238E27FC236}">
                <a16:creationId xmlns:a16="http://schemas.microsoft.com/office/drawing/2014/main" id="{9DA07E18-3374-4103-992D-B24272D66F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624BC5-6EBA-4FA5-A64A-98B887351A95}"/>
              </a:ext>
            </a:extLst>
          </p:cNvPr>
          <p:cNvSpPr>
            <a:spLocks noGrp="1"/>
          </p:cNvSpPr>
          <p:nvPr>
            <p:ph type="sldNum" sz="quarter" idx="12"/>
          </p:nvPr>
        </p:nvSpPr>
        <p:spPr/>
        <p:txBody>
          <a:bodyPr/>
          <a:lstStyle/>
          <a:p>
            <a:fld id="{004B69D9-5A5A-4006-9D86-C6FC3A4AA8CD}" type="slidenum">
              <a:rPr lang="en-US" smtClean="0"/>
              <a:t>‹#›</a:t>
            </a:fld>
            <a:endParaRPr lang="en-US"/>
          </a:p>
        </p:txBody>
      </p:sp>
    </p:spTree>
    <p:extLst>
      <p:ext uri="{BB962C8B-B14F-4D97-AF65-F5344CB8AC3E}">
        <p14:creationId xmlns:p14="http://schemas.microsoft.com/office/powerpoint/2010/main" val="4267971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8565A2-D5CB-4B0B-A564-619856FF3B3A}"/>
              </a:ext>
            </a:extLst>
          </p:cNvPr>
          <p:cNvSpPr>
            <a:spLocks noGrp="1"/>
          </p:cNvSpPr>
          <p:nvPr>
            <p:ph type="dt" sz="half" idx="10"/>
          </p:nvPr>
        </p:nvSpPr>
        <p:spPr/>
        <p:txBody>
          <a:bodyPr/>
          <a:lstStyle/>
          <a:p>
            <a:fld id="{F5E35A80-CFF5-4447-84FB-E0B236C9DFA0}" type="datetimeFigureOut">
              <a:rPr lang="en-US" smtClean="0"/>
              <a:t>10/5/2018</a:t>
            </a:fld>
            <a:endParaRPr lang="en-US"/>
          </a:p>
        </p:txBody>
      </p:sp>
      <p:sp>
        <p:nvSpPr>
          <p:cNvPr id="3" name="Footer Placeholder 2">
            <a:extLst>
              <a:ext uri="{FF2B5EF4-FFF2-40B4-BE49-F238E27FC236}">
                <a16:creationId xmlns:a16="http://schemas.microsoft.com/office/drawing/2014/main" id="{31F24915-67AB-4BCA-9599-27BD7BAE6A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A88029-3E76-4508-A153-E1FC1B201B5F}"/>
              </a:ext>
            </a:extLst>
          </p:cNvPr>
          <p:cNvSpPr>
            <a:spLocks noGrp="1"/>
          </p:cNvSpPr>
          <p:nvPr>
            <p:ph type="sldNum" sz="quarter" idx="12"/>
          </p:nvPr>
        </p:nvSpPr>
        <p:spPr/>
        <p:txBody>
          <a:bodyPr/>
          <a:lstStyle/>
          <a:p>
            <a:fld id="{004B69D9-5A5A-4006-9D86-C6FC3A4AA8CD}" type="slidenum">
              <a:rPr lang="en-US" smtClean="0"/>
              <a:t>‹#›</a:t>
            </a:fld>
            <a:endParaRPr lang="en-US"/>
          </a:p>
        </p:txBody>
      </p:sp>
    </p:spTree>
    <p:extLst>
      <p:ext uri="{BB962C8B-B14F-4D97-AF65-F5344CB8AC3E}">
        <p14:creationId xmlns:p14="http://schemas.microsoft.com/office/powerpoint/2010/main" val="57087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8CDD-7C62-4EA5-931A-12F958A097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AE3B3B-A4F5-416D-A23E-71F25D0FB7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522C5E-F3F7-46AA-9337-8AE0055C2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D03BFF-1FBA-430F-AB1F-DFD313D6132D}"/>
              </a:ext>
            </a:extLst>
          </p:cNvPr>
          <p:cNvSpPr>
            <a:spLocks noGrp="1"/>
          </p:cNvSpPr>
          <p:nvPr>
            <p:ph type="dt" sz="half" idx="10"/>
          </p:nvPr>
        </p:nvSpPr>
        <p:spPr/>
        <p:txBody>
          <a:bodyPr/>
          <a:lstStyle/>
          <a:p>
            <a:fld id="{F5E35A80-CFF5-4447-84FB-E0B236C9DFA0}" type="datetimeFigureOut">
              <a:rPr lang="en-US" smtClean="0"/>
              <a:t>10/5/2018</a:t>
            </a:fld>
            <a:endParaRPr lang="en-US"/>
          </a:p>
        </p:txBody>
      </p:sp>
      <p:sp>
        <p:nvSpPr>
          <p:cNvPr id="6" name="Footer Placeholder 5">
            <a:extLst>
              <a:ext uri="{FF2B5EF4-FFF2-40B4-BE49-F238E27FC236}">
                <a16:creationId xmlns:a16="http://schemas.microsoft.com/office/drawing/2014/main" id="{C8A62E2C-4A40-43C1-BD0F-06E678A8D1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52D2C5-DBB0-4A95-B830-0AB82AB2D7AA}"/>
              </a:ext>
            </a:extLst>
          </p:cNvPr>
          <p:cNvSpPr>
            <a:spLocks noGrp="1"/>
          </p:cNvSpPr>
          <p:nvPr>
            <p:ph type="sldNum" sz="quarter" idx="12"/>
          </p:nvPr>
        </p:nvSpPr>
        <p:spPr/>
        <p:txBody>
          <a:bodyPr/>
          <a:lstStyle/>
          <a:p>
            <a:fld id="{004B69D9-5A5A-4006-9D86-C6FC3A4AA8CD}" type="slidenum">
              <a:rPr lang="en-US" smtClean="0"/>
              <a:t>‹#›</a:t>
            </a:fld>
            <a:endParaRPr lang="en-US"/>
          </a:p>
        </p:txBody>
      </p:sp>
    </p:spTree>
    <p:extLst>
      <p:ext uri="{BB962C8B-B14F-4D97-AF65-F5344CB8AC3E}">
        <p14:creationId xmlns:p14="http://schemas.microsoft.com/office/powerpoint/2010/main" val="391633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D226-4B0B-4FD5-9732-90A670EC9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C3ED2E-891D-4E34-89A2-B726115BF6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84A7D9-EF6F-49FF-8659-30E1D918C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DFD551-362F-4B60-B5AC-C52544CBCA10}"/>
              </a:ext>
            </a:extLst>
          </p:cNvPr>
          <p:cNvSpPr>
            <a:spLocks noGrp="1"/>
          </p:cNvSpPr>
          <p:nvPr>
            <p:ph type="dt" sz="half" idx="10"/>
          </p:nvPr>
        </p:nvSpPr>
        <p:spPr/>
        <p:txBody>
          <a:bodyPr/>
          <a:lstStyle/>
          <a:p>
            <a:fld id="{F5E35A80-CFF5-4447-84FB-E0B236C9DFA0}" type="datetimeFigureOut">
              <a:rPr lang="en-US" smtClean="0"/>
              <a:t>10/5/2018</a:t>
            </a:fld>
            <a:endParaRPr lang="en-US"/>
          </a:p>
        </p:txBody>
      </p:sp>
      <p:sp>
        <p:nvSpPr>
          <p:cNvPr id="6" name="Footer Placeholder 5">
            <a:extLst>
              <a:ext uri="{FF2B5EF4-FFF2-40B4-BE49-F238E27FC236}">
                <a16:creationId xmlns:a16="http://schemas.microsoft.com/office/drawing/2014/main" id="{B3861F4F-B727-4F4B-AF60-EB8D7D9799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A53C1-5634-4D50-876D-9D0DC97C2FCE}"/>
              </a:ext>
            </a:extLst>
          </p:cNvPr>
          <p:cNvSpPr>
            <a:spLocks noGrp="1"/>
          </p:cNvSpPr>
          <p:nvPr>
            <p:ph type="sldNum" sz="quarter" idx="12"/>
          </p:nvPr>
        </p:nvSpPr>
        <p:spPr/>
        <p:txBody>
          <a:bodyPr/>
          <a:lstStyle/>
          <a:p>
            <a:fld id="{004B69D9-5A5A-4006-9D86-C6FC3A4AA8CD}" type="slidenum">
              <a:rPr lang="en-US" smtClean="0"/>
              <a:t>‹#›</a:t>
            </a:fld>
            <a:endParaRPr lang="en-US"/>
          </a:p>
        </p:txBody>
      </p:sp>
    </p:spTree>
    <p:extLst>
      <p:ext uri="{BB962C8B-B14F-4D97-AF65-F5344CB8AC3E}">
        <p14:creationId xmlns:p14="http://schemas.microsoft.com/office/powerpoint/2010/main" val="195609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9119E-4BE5-4E21-BBE2-157DAB7E16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810D02-3AD0-46F7-8ED0-123409A4C9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97893-4AE2-46B0-8EF3-753A630860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35A80-CFF5-4447-84FB-E0B236C9DFA0}" type="datetimeFigureOut">
              <a:rPr lang="en-US" smtClean="0"/>
              <a:t>10/5/2018</a:t>
            </a:fld>
            <a:endParaRPr lang="en-US"/>
          </a:p>
        </p:txBody>
      </p:sp>
      <p:sp>
        <p:nvSpPr>
          <p:cNvPr id="5" name="Footer Placeholder 4">
            <a:extLst>
              <a:ext uri="{FF2B5EF4-FFF2-40B4-BE49-F238E27FC236}">
                <a16:creationId xmlns:a16="http://schemas.microsoft.com/office/drawing/2014/main" id="{E36A5DD9-E707-486B-9279-40A43D8CD1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2AFF54-1B76-4BB3-BD45-DA5BFF194E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B69D9-5A5A-4006-9D86-C6FC3A4AA8CD}" type="slidenum">
              <a:rPr lang="en-US" smtClean="0"/>
              <a:t>‹#›</a:t>
            </a:fld>
            <a:endParaRPr lang="en-US"/>
          </a:p>
        </p:txBody>
      </p:sp>
    </p:spTree>
    <p:extLst>
      <p:ext uri="{BB962C8B-B14F-4D97-AF65-F5344CB8AC3E}">
        <p14:creationId xmlns:p14="http://schemas.microsoft.com/office/powerpoint/2010/main" val="3764027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KamaleshRao/Class/tree/master/440-63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A8C9F-0517-4457-A347-20E30205D780}"/>
              </a:ext>
            </a:extLst>
          </p:cNvPr>
          <p:cNvSpPr>
            <a:spLocks noGrp="1"/>
          </p:cNvSpPr>
          <p:nvPr>
            <p:ph type="ctrTitle"/>
          </p:nvPr>
        </p:nvSpPr>
        <p:spPr>
          <a:xfrm>
            <a:off x="1524000" y="1904491"/>
            <a:ext cx="9144000" cy="2387600"/>
          </a:xfrm>
        </p:spPr>
        <p:txBody>
          <a:bodyPr>
            <a:normAutofit fontScale="90000"/>
          </a:bodyPr>
          <a:lstStyle/>
          <a:p>
            <a:r>
              <a:rPr lang="en-US" dirty="0"/>
              <a:t>Project 1: A Critical Analysis of “The Credit Cycle and the Business Cycle” by </a:t>
            </a:r>
            <a:r>
              <a:rPr lang="en-US" dirty="0" err="1"/>
              <a:t>Lown</a:t>
            </a:r>
            <a:r>
              <a:rPr lang="en-US" dirty="0"/>
              <a:t> and Morgan</a:t>
            </a:r>
          </a:p>
        </p:txBody>
      </p:sp>
      <p:sp>
        <p:nvSpPr>
          <p:cNvPr id="3" name="Subtitle 2">
            <a:extLst>
              <a:ext uri="{FF2B5EF4-FFF2-40B4-BE49-F238E27FC236}">
                <a16:creationId xmlns:a16="http://schemas.microsoft.com/office/drawing/2014/main" id="{9BD951B4-267C-4B6F-824E-C1321F9703D5}"/>
              </a:ext>
            </a:extLst>
          </p:cNvPr>
          <p:cNvSpPr>
            <a:spLocks noGrp="1"/>
          </p:cNvSpPr>
          <p:nvPr>
            <p:ph type="subTitle" idx="1"/>
          </p:nvPr>
        </p:nvSpPr>
        <p:spPr>
          <a:xfrm>
            <a:off x="1524000" y="4545193"/>
            <a:ext cx="9144000" cy="1655762"/>
          </a:xfrm>
        </p:spPr>
        <p:txBody>
          <a:bodyPr/>
          <a:lstStyle/>
          <a:p>
            <a:r>
              <a:rPr lang="en-US" dirty="0"/>
              <a:t>Kamalesh Rao</a:t>
            </a:r>
          </a:p>
        </p:txBody>
      </p:sp>
    </p:spTree>
    <p:extLst>
      <p:ext uri="{BB962C8B-B14F-4D97-AF65-F5344CB8AC3E}">
        <p14:creationId xmlns:p14="http://schemas.microsoft.com/office/powerpoint/2010/main" val="1218574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FA3-DF4F-4922-B59B-EF367997128E}"/>
              </a:ext>
            </a:extLst>
          </p:cNvPr>
          <p:cNvSpPr>
            <a:spLocks noGrp="1"/>
          </p:cNvSpPr>
          <p:nvPr>
            <p:ph type="title"/>
          </p:nvPr>
        </p:nvSpPr>
        <p:spPr/>
        <p:txBody>
          <a:bodyPr/>
          <a:lstStyle/>
          <a:p>
            <a:r>
              <a:rPr lang="en-US" dirty="0"/>
              <a:t>Possible Enhancements</a:t>
            </a:r>
          </a:p>
        </p:txBody>
      </p:sp>
      <p:sp>
        <p:nvSpPr>
          <p:cNvPr id="3" name="Content Placeholder 2">
            <a:extLst>
              <a:ext uri="{FF2B5EF4-FFF2-40B4-BE49-F238E27FC236}">
                <a16:creationId xmlns:a16="http://schemas.microsoft.com/office/drawing/2014/main" id="{FDFC5BDC-51BA-4945-882D-4F050030B159}"/>
              </a:ext>
            </a:extLst>
          </p:cNvPr>
          <p:cNvSpPr>
            <a:spLocks noGrp="1"/>
          </p:cNvSpPr>
          <p:nvPr>
            <p:ph idx="1"/>
          </p:nvPr>
        </p:nvSpPr>
        <p:spPr>
          <a:xfrm>
            <a:off x="838200" y="1690688"/>
            <a:ext cx="10515600" cy="4351338"/>
          </a:xfrm>
        </p:spPr>
        <p:txBody>
          <a:bodyPr/>
          <a:lstStyle/>
          <a:p>
            <a:r>
              <a:rPr lang="en-US" sz="2400" dirty="0"/>
              <a:t>Along with splitting the data sets (see conclusions), a new variable was introduced: the spread between Baa and </a:t>
            </a:r>
            <a:r>
              <a:rPr lang="en-US" sz="2400" dirty="0" err="1"/>
              <a:t>Aaa</a:t>
            </a:r>
            <a:r>
              <a:rPr lang="en-US" sz="2400" dirty="0"/>
              <a:t> bonds, as recorded by Moody’s.</a:t>
            </a:r>
          </a:p>
          <a:p>
            <a:r>
              <a:rPr lang="en-US" sz="2400" dirty="0"/>
              <a:t>The spread acts as a proxy for pricing risk, perhaps capturing dynamics of the demand side of borrowing. The variable was added to full model (Model 2). </a:t>
            </a:r>
          </a:p>
          <a:p>
            <a:endParaRPr lang="en-US" dirty="0"/>
          </a:p>
          <a:p>
            <a:endParaRPr lang="en-US" dirty="0"/>
          </a:p>
          <a:p>
            <a:endParaRPr lang="en-US" dirty="0"/>
          </a:p>
          <a:p>
            <a:endParaRPr lang="en-US" dirty="0"/>
          </a:p>
          <a:p>
            <a:endParaRPr lang="en-US" dirty="0">
              <a:highlight>
                <a:srgbClr val="FFFF00"/>
              </a:highlight>
            </a:endParaRPr>
          </a:p>
          <a:p>
            <a:endParaRPr lang="en-US" dirty="0"/>
          </a:p>
        </p:txBody>
      </p:sp>
      <p:graphicFrame>
        <p:nvGraphicFramePr>
          <p:cNvPr id="4" name="Object 3">
            <a:extLst>
              <a:ext uri="{FF2B5EF4-FFF2-40B4-BE49-F238E27FC236}">
                <a16:creationId xmlns:a16="http://schemas.microsoft.com/office/drawing/2014/main" id="{A81F3F82-3C62-419B-91F9-BE729EEE5E8F}"/>
              </a:ext>
            </a:extLst>
          </p:cNvPr>
          <p:cNvGraphicFramePr>
            <a:graphicFrameLocks noChangeAspect="1"/>
          </p:cNvGraphicFramePr>
          <p:nvPr>
            <p:extLst>
              <p:ext uri="{D42A27DB-BD31-4B8C-83A1-F6EECF244321}">
                <p14:modId xmlns:p14="http://schemas.microsoft.com/office/powerpoint/2010/main" val="3810805627"/>
              </p:ext>
            </p:extLst>
          </p:nvPr>
        </p:nvGraphicFramePr>
        <p:xfrm>
          <a:off x="3025158" y="3694382"/>
          <a:ext cx="5126412" cy="2131384"/>
        </p:xfrm>
        <a:graphic>
          <a:graphicData uri="http://schemas.openxmlformats.org/presentationml/2006/ole">
            <mc:AlternateContent xmlns:mc="http://schemas.openxmlformats.org/markup-compatibility/2006">
              <mc:Choice xmlns:v="urn:schemas-microsoft-com:vml" Requires="v">
                <p:oleObj spid="_x0000_s2053" name="Worksheet" r:id="rId3" imgW="3081141" imgH="1280926" progId="Excel.Sheet.12">
                  <p:embed/>
                </p:oleObj>
              </mc:Choice>
              <mc:Fallback>
                <p:oleObj name="Worksheet" r:id="rId3" imgW="3081141" imgH="1280926" progId="Excel.Sheet.12">
                  <p:embed/>
                  <p:pic>
                    <p:nvPicPr>
                      <p:cNvPr id="0" name=""/>
                      <p:cNvPicPr/>
                      <p:nvPr/>
                    </p:nvPicPr>
                    <p:blipFill>
                      <a:blip r:embed="rId4"/>
                      <a:stretch>
                        <a:fillRect/>
                      </a:stretch>
                    </p:blipFill>
                    <p:spPr>
                      <a:xfrm>
                        <a:off x="3025158" y="3694382"/>
                        <a:ext cx="5126412" cy="2131384"/>
                      </a:xfrm>
                      <a:prstGeom prst="rect">
                        <a:avLst/>
                      </a:prstGeom>
                    </p:spPr>
                  </p:pic>
                </p:oleObj>
              </mc:Fallback>
            </mc:AlternateContent>
          </a:graphicData>
        </a:graphic>
      </p:graphicFrame>
    </p:spTree>
    <p:extLst>
      <p:ext uri="{BB962C8B-B14F-4D97-AF65-F5344CB8AC3E}">
        <p14:creationId xmlns:p14="http://schemas.microsoft.com/office/powerpoint/2010/main" val="366656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FA3-DF4F-4922-B59B-EF367997128E}"/>
              </a:ext>
            </a:extLst>
          </p:cNvPr>
          <p:cNvSpPr>
            <a:spLocks noGrp="1"/>
          </p:cNvSpPr>
          <p:nvPr>
            <p:ph type="title"/>
          </p:nvPr>
        </p:nvSpPr>
        <p:spPr/>
        <p:txBody>
          <a:bodyPr/>
          <a:lstStyle/>
          <a:p>
            <a:r>
              <a:rPr lang="en-US" dirty="0"/>
              <a:t>Results and Conclusions</a:t>
            </a:r>
          </a:p>
        </p:txBody>
      </p:sp>
      <p:sp>
        <p:nvSpPr>
          <p:cNvPr id="3" name="Content Placeholder 2">
            <a:extLst>
              <a:ext uri="{FF2B5EF4-FFF2-40B4-BE49-F238E27FC236}">
                <a16:creationId xmlns:a16="http://schemas.microsoft.com/office/drawing/2014/main" id="{FDFC5BDC-51BA-4945-882D-4F050030B159}"/>
              </a:ext>
            </a:extLst>
          </p:cNvPr>
          <p:cNvSpPr>
            <a:spLocks noGrp="1"/>
          </p:cNvSpPr>
          <p:nvPr>
            <p:ph idx="1"/>
          </p:nvPr>
        </p:nvSpPr>
        <p:spPr>
          <a:xfrm>
            <a:off x="838200" y="1825625"/>
            <a:ext cx="10515600" cy="4351338"/>
          </a:xfrm>
        </p:spPr>
        <p:txBody>
          <a:bodyPr/>
          <a:lstStyle/>
          <a:p>
            <a:r>
              <a:rPr lang="en-US" dirty="0"/>
              <a:t>It was hard to replicate the results of the author, especially for modern data (post 1990). In particular, lending did not have the impact on GDP found by the original paper in Model 2 (the full model). </a:t>
            </a:r>
          </a:p>
          <a:p>
            <a:r>
              <a:rPr lang="en-US" dirty="0"/>
              <a:t>Splitting the data made clear that some relationships have changed over time. </a:t>
            </a:r>
          </a:p>
          <a:p>
            <a:endParaRPr lang="en-US" dirty="0"/>
          </a:p>
        </p:txBody>
      </p:sp>
    </p:spTree>
    <p:extLst>
      <p:ext uri="{BB962C8B-B14F-4D97-AF65-F5344CB8AC3E}">
        <p14:creationId xmlns:p14="http://schemas.microsoft.com/office/powerpoint/2010/main" val="8423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0944B-305F-4490-B7E8-30CB8A361CA6}"/>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2F279054-5A17-4A22-9C71-6A9116E36220}"/>
              </a:ext>
            </a:extLst>
          </p:cNvPr>
          <p:cNvSpPr>
            <a:spLocks noGrp="1"/>
          </p:cNvSpPr>
          <p:nvPr>
            <p:ph idx="1"/>
          </p:nvPr>
        </p:nvSpPr>
        <p:spPr>
          <a:xfrm>
            <a:off x="688675" y="1635394"/>
            <a:ext cx="10515600" cy="4351338"/>
          </a:xfrm>
        </p:spPr>
        <p:txBody>
          <a:bodyPr/>
          <a:lstStyle/>
          <a:p>
            <a:r>
              <a:rPr lang="en-US" dirty="0"/>
              <a:t>The presentation aims to provide a critical analysis of “The Credit Cycle and the Business Cycle”*</a:t>
            </a:r>
          </a:p>
          <a:p>
            <a:r>
              <a:rPr lang="en-US" dirty="0"/>
              <a:t>The main focus will be a discussion of the paper’s findings, focusing on:</a:t>
            </a:r>
          </a:p>
          <a:p>
            <a:pPr lvl="1"/>
            <a:r>
              <a:rPr lang="en-US" dirty="0"/>
              <a:t>An overview of methods</a:t>
            </a:r>
          </a:p>
          <a:p>
            <a:pPr lvl="1"/>
            <a:r>
              <a:rPr lang="en-US" dirty="0"/>
              <a:t>The conclusions from analysis </a:t>
            </a:r>
          </a:p>
          <a:p>
            <a:pPr lvl="1"/>
            <a:r>
              <a:rPr lang="en-US" dirty="0"/>
              <a:t>Problems with the approach and results </a:t>
            </a:r>
          </a:p>
          <a:p>
            <a:r>
              <a:rPr lang="en-US" dirty="0"/>
              <a:t>The secondary focus will be to add further insight into how to improve the analysis by adding more data and adding a proxy for corporate credit quality</a:t>
            </a:r>
          </a:p>
        </p:txBody>
      </p:sp>
      <p:sp>
        <p:nvSpPr>
          <p:cNvPr id="4" name="TextBox 3">
            <a:extLst>
              <a:ext uri="{FF2B5EF4-FFF2-40B4-BE49-F238E27FC236}">
                <a16:creationId xmlns:a16="http://schemas.microsoft.com/office/drawing/2014/main" id="{7C1B97A1-E96F-43DA-9B34-67098816998D}"/>
              </a:ext>
            </a:extLst>
          </p:cNvPr>
          <p:cNvSpPr txBox="1"/>
          <p:nvPr/>
        </p:nvSpPr>
        <p:spPr>
          <a:xfrm>
            <a:off x="5520906" y="5986732"/>
            <a:ext cx="5382883" cy="646331"/>
          </a:xfrm>
          <a:prstGeom prst="rect">
            <a:avLst/>
          </a:prstGeom>
          <a:noFill/>
        </p:spPr>
        <p:txBody>
          <a:bodyPr wrap="square" rtlCol="0">
            <a:spAutoFit/>
          </a:bodyPr>
          <a:lstStyle/>
          <a:p>
            <a:r>
              <a:rPr lang="en-US" sz="1200" dirty="0"/>
              <a:t>*Cara </a:t>
            </a:r>
            <a:r>
              <a:rPr lang="en-US" sz="1200" dirty="0" err="1"/>
              <a:t>Lown</a:t>
            </a:r>
            <a:r>
              <a:rPr lang="en-US" sz="1200" dirty="0"/>
              <a:t> and Donald Morgan’s “The Credit Cycle and the Business Cycle: New Findings Using the Loan Officer Survey”, Journal of Money, Credit and Banking, Vol. 38, No. 6</a:t>
            </a:r>
          </a:p>
        </p:txBody>
      </p:sp>
    </p:spTree>
    <p:extLst>
      <p:ext uri="{BB962C8B-B14F-4D97-AF65-F5344CB8AC3E}">
        <p14:creationId xmlns:p14="http://schemas.microsoft.com/office/powerpoint/2010/main" val="219146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FA3-DF4F-4922-B59B-EF367997128E}"/>
              </a:ext>
            </a:extLst>
          </p:cNvPr>
          <p:cNvSpPr>
            <a:spLocks noGrp="1"/>
          </p:cNvSpPr>
          <p:nvPr>
            <p:ph type="title"/>
          </p:nvPr>
        </p:nvSpPr>
        <p:spPr/>
        <p:txBody>
          <a:bodyPr/>
          <a:lstStyle/>
          <a:p>
            <a:r>
              <a:rPr lang="en-US" dirty="0"/>
              <a:t>Paper Overview</a:t>
            </a:r>
          </a:p>
        </p:txBody>
      </p:sp>
      <p:sp>
        <p:nvSpPr>
          <p:cNvPr id="3" name="Content Placeholder 2">
            <a:extLst>
              <a:ext uri="{FF2B5EF4-FFF2-40B4-BE49-F238E27FC236}">
                <a16:creationId xmlns:a16="http://schemas.microsoft.com/office/drawing/2014/main" id="{FDFC5BDC-51BA-4945-882D-4F050030B159}"/>
              </a:ext>
            </a:extLst>
          </p:cNvPr>
          <p:cNvSpPr>
            <a:spLocks noGrp="1"/>
          </p:cNvSpPr>
          <p:nvPr>
            <p:ph idx="1"/>
          </p:nvPr>
        </p:nvSpPr>
        <p:spPr/>
        <p:txBody>
          <a:bodyPr/>
          <a:lstStyle/>
          <a:p>
            <a:r>
              <a:rPr lang="en-US" dirty="0"/>
              <a:t>Authors interrogate the relationship of loan standards, as measured by the Survey of Loan Officers on key economic variables, namely real GDP, prices and etc. </a:t>
            </a:r>
          </a:p>
          <a:p>
            <a:r>
              <a:rPr lang="en-US" dirty="0"/>
              <a:t>The aim was to see if a tightening of standards has an impact on macroeconomic indicators and lending</a:t>
            </a:r>
          </a:p>
          <a:p>
            <a:r>
              <a:rPr lang="en-US" dirty="0"/>
              <a:t>The approach involved training a VAR model with lags to test the impact of innovations on key target variables.</a:t>
            </a:r>
          </a:p>
          <a:p>
            <a:endParaRPr lang="en-US" dirty="0"/>
          </a:p>
        </p:txBody>
      </p:sp>
    </p:spTree>
    <p:extLst>
      <p:ext uri="{BB962C8B-B14F-4D97-AF65-F5344CB8AC3E}">
        <p14:creationId xmlns:p14="http://schemas.microsoft.com/office/powerpoint/2010/main" val="348045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FA3-DF4F-4922-B59B-EF367997128E}"/>
              </a:ext>
            </a:extLst>
          </p:cNvPr>
          <p:cNvSpPr>
            <a:spLocks noGrp="1"/>
          </p:cNvSpPr>
          <p:nvPr>
            <p:ph type="title"/>
          </p:nvPr>
        </p:nvSpPr>
        <p:spPr/>
        <p:txBody>
          <a:bodyPr/>
          <a:lstStyle/>
          <a:p>
            <a:r>
              <a:rPr lang="en-US" dirty="0"/>
              <a:t>Data and Model Overview</a:t>
            </a:r>
          </a:p>
        </p:txBody>
      </p:sp>
      <p:sp>
        <p:nvSpPr>
          <p:cNvPr id="3" name="Content Placeholder 2">
            <a:extLst>
              <a:ext uri="{FF2B5EF4-FFF2-40B4-BE49-F238E27FC236}">
                <a16:creationId xmlns:a16="http://schemas.microsoft.com/office/drawing/2014/main" id="{FDFC5BDC-51BA-4945-882D-4F050030B159}"/>
              </a:ext>
            </a:extLst>
          </p:cNvPr>
          <p:cNvSpPr>
            <a:spLocks noGrp="1"/>
          </p:cNvSpPr>
          <p:nvPr>
            <p:ph idx="1"/>
          </p:nvPr>
        </p:nvSpPr>
        <p:spPr>
          <a:xfrm>
            <a:off x="895710" y="1610174"/>
            <a:ext cx="10515600" cy="4351338"/>
          </a:xfrm>
        </p:spPr>
        <p:txBody>
          <a:bodyPr>
            <a:normAutofit fontScale="92500" lnSpcReduction="10000"/>
          </a:bodyPr>
          <a:lstStyle/>
          <a:p>
            <a:r>
              <a:rPr lang="en-US" dirty="0"/>
              <a:t>Lending Standards data comes from a quarterly survey* conducted quarterly, with a gap from 1984-1990. The focus of the paper is on the net percentage of officers reporting tightening standards. </a:t>
            </a:r>
          </a:p>
          <a:p>
            <a:r>
              <a:rPr lang="en-US" dirty="0"/>
              <a:t>To determine the impact of loan </a:t>
            </a:r>
            <a:r>
              <a:rPr lang="en-US" i="1" dirty="0"/>
              <a:t>standards</a:t>
            </a:r>
            <a:r>
              <a:rPr lang="en-US" dirty="0"/>
              <a:t> on the economy (it is possible that lending standards do not change availability), authors need to disentangle tightening standards with loan availability and lending (interest) rates. </a:t>
            </a:r>
          </a:p>
          <a:p>
            <a:r>
              <a:rPr lang="en-US" dirty="0"/>
              <a:t>Authors chose an “off-the-shelf” VAR model (four lags) of the macroeconomy comprised of four factors: log real GDP, log GDP  deflator, log commodity prices and the fed funds rate. </a:t>
            </a:r>
          </a:p>
          <a:p>
            <a:r>
              <a:rPr lang="en-US" dirty="0"/>
              <a:t>Commercial loans were described by two variables: credit standards (see page) and commercial loans.</a:t>
            </a:r>
          </a:p>
          <a:p>
            <a:endParaRPr lang="en-US" dirty="0"/>
          </a:p>
        </p:txBody>
      </p:sp>
      <p:sp>
        <p:nvSpPr>
          <p:cNvPr id="4" name="Rectangle 3">
            <a:extLst>
              <a:ext uri="{FF2B5EF4-FFF2-40B4-BE49-F238E27FC236}">
                <a16:creationId xmlns:a16="http://schemas.microsoft.com/office/drawing/2014/main" id="{2F3CF6B4-FEE2-43A0-91A2-C7E90BCC5FE3}"/>
              </a:ext>
            </a:extLst>
          </p:cNvPr>
          <p:cNvSpPr/>
          <p:nvPr/>
        </p:nvSpPr>
        <p:spPr>
          <a:xfrm>
            <a:off x="5101087" y="6042026"/>
            <a:ext cx="6096000" cy="276999"/>
          </a:xfrm>
          <a:prstGeom prst="rect">
            <a:avLst/>
          </a:prstGeom>
        </p:spPr>
        <p:txBody>
          <a:bodyPr>
            <a:spAutoFit/>
          </a:bodyPr>
          <a:lstStyle/>
          <a:p>
            <a:r>
              <a:rPr lang="en-US" sz="1200" dirty="0"/>
              <a:t>*“Senior Loan Officer Opinion Survey on Bank Lending Practices” from the Federal Reserve. </a:t>
            </a:r>
          </a:p>
        </p:txBody>
      </p:sp>
    </p:spTree>
    <p:extLst>
      <p:ext uri="{BB962C8B-B14F-4D97-AF65-F5344CB8AC3E}">
        <p14:creationId xmlns:p14="http://schemas.microsoft.com/office/powerpoint/2010/main" val="312940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FA3-DF4F-4922-B59B-EF367997128E}"/>
              </a:ext>
            </a:extLst>
          </p:cNvPr>
          <p:cNvSpPr>
            <a:spLocks noGrp="1"/>
          </p:cNvSpPr>
          <p:nvPr>
            <p:ph type="title"/>
          </p:nvPr>
        </p:nvSpPr>
        <p:spPr/>
        <p:txBody>
          <a:bodyPr/>
          <a:lstStyle/>
          <a:p>
            <a:r>
              <a:rPr lang="en-US" dirty="0"/>
              <a:t>Analytical Results</a:t>
            </a:r>
          </a:p>
        </p:txBody>
      </p:sp>
      <p:sp>
        <p:nvSpPr>
          <p:cNvPr id="3" name="Content Placeholder 2">
            <a:extLst>
              <a:ext uri="{FF2B5EF4-FFF2-40B4-BE49-F238E27FC236}">
                <a16:creationId xmlns:a16="http://schemas.microsoft.com/office/drawing/2014/main" id="{FDFC5BDC-51BA-4945-882D-4F050030B159}"/>
              </a:ext>
            </a:extLst>
          </p:cNvPr>
          <p:cNvSpPr>
            <a:spLocks noGrp="1"/>
          </p:cNvSpPr>
          <p:nvPr>
            <p:ph idx="1"/>
          </p:nvPr>
        </p:nvSpPr>
        <p:spPr>
          <a:xfrm>
            <a:off x="838200" y="1584086"/>
            <a:ext cx="10515600" cy="4351338"/>
          </a:xfrm>
        </p:spPr>
        <p:txBody>
          <a:bodyPr>
            <a:normAutofit/>
          </a:bodyPr>
          <a:lstStyle/>
          <a:p>
            <a:r>
              <a:rPr lang="en-US" dirty="0"/>
              <a:t>Using VAR with several combination of variables, concluded growth impacts lending, but not vice versa.</a:t>
            </a:r>
          </a:p>
          <a:p>
            <a:r>
              <a:rPr lang="en-US" dirty="0"/>
              <a:t>Standards drive lending and output growth, with a tightening in standards associated with future slowdowns in both. Lending also impacts lending standards, as a increase in lending leads to tightening standards. </a:t>
            </a:r>
          </a:p>
          <a:p>
            <a:r>
              <a:rPr lang="en-US" dirty="0"/>
              <a:t>There are two opposite impulses-growth drives standards lower, but lending higher, which in turn tightens standards, possibly generating a credit cycle.</a:t>
            </a:r>
          </a:p>
          <a:p>
            <a:endParaRPr lang="en-US" dirty="0"/>
          </a:p>
        </p:txBody>
      </p:sp>
    </p:spTree>
    <p:extLst>
      <p:ext uri="{BB962C8B-B14F-4D97-AF65-F5344CB8AC3E}">
        <p14:creationId xmlns:p14="http://schemas.microsoft.com/office/powerpoint/2010/main" val="1472035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FA3-DF4F-4922-B59B-EF367997128E}"/>
              </a:ext>
            </a:extLst>
          </p:cNvPr>
          <p:cNvSpPr>
            <a:spLocks noGrp="1"/>
          </p:cNvSpPr>
          <p:nvPr>
            <p:ph type="title"/>
          </p:nvPr>
        </p:nvSpPr>
        <p:spPr>
          <a:xfrm>
            <a:off x="838200" y="370876"/>
            <a:ext cx="10515600" cy="1325563"/>
          </a:xfrm>
        </p:spPr>
        <p:txBody>
          <a:bodyPr/>
          <a:lstStyle/>
          <a:p>
            <a:r>
              <a:rPr lang="en-US" dirty="0"/>
              <a:t>Analytical Results (2)</a:t>
            </a:r>
          </a:p>
        </p:txBody>
      </p:sp>
      <p:sp>
        <p:nvSpPr>
          <p:cNvPr id="3" name="Content Placeholder 2">
            <a:extLst>
              <a:ext uri="{FF2B5EF4-FFF2-40B4-BE49-F238E27FC236}">
                <a16:creationId xmlns:a16="http://schemas.microsoft.com/office/drawing/2014/main" id="{FDFC5BDC-51BA-4945-882D-4F050030B159}"/>
              </a:ext>
            </a:extLst>
          </p:cNvPr>
          <p:cNvSpPr>
            <a:spLocks noGrp="1"/>
          </p:cNvSpPr>
          <p:nvPr>
            <p:ph idx="1"/>
          </p:nvPr>
        </p:nvSpPr>
        <p:spPr/>
        <p:txBody>
          <a:bodyPr>
            <a:normAutofit/>
          </a:bodyPr>
          <a:lstStyle/>
          <a:p>
            <a:r>
              <a:rPr lang="en-US" dirty="0">
                <a:highlight>
                  <a:srgbClr val="FFFF00"/>
                </a:highlight>
              </a:rPr>
              <a:t>Inspection of variance decomposition and impulse responses echo the findings of the VAR model.</a:t>
            </a:r>
          </a:p>
          <a:p>
            <a:r>
              <a:rPr lang="en-US" dirty="0"/>
              <a:t>The authors also attempted to disentangle supply and demand issues with lending growth by running VAR models with a host of possible proxies for either.</a:t>
            </a:r>
          </a:p>
          <a:p>
            <a:r>
              <a:rPr lang="en-US" dirty="0"/>
              <a:t>Only business failures had a significant relationship with standards, with a higher rate of failure presaging higher standards. </a:t>
            </a:r>
          </a:p>
          <a:p>
            <a:r>
              <a:rPr lang="en-US" dirty="0"/>
              <a:t>The authors also tested the relationship between standards and inventory investment through a structural model. Higher standards lead to lower trade inventory investment.</a:t>
            </a:r>
          </a:p>
          <a:p>
            <a:endParaRPr lang="en-US" dirty="0"/>
          </a:p>
        </p:txBody>
      </p:sp>
    </p:spTree>
    <p:extLst>
      <p:ext uri="{BB962C8B-B14F-4D97-AF65-F5344CB8AC3E}">
        <p14:creationId xmlns:p14="http://schemas.microsoft.com/office/powerpoint/2010/main" val="3772953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FA3-DF4F-4922-B59B-EF367997128E}"/>
              </a:ext>
            </a:extLst>
          </p:cNvPr>
          <p:cNvSpPr>
            <a:spLocks noGrp="1"/>
          </p:cNvSpPr>
          <p:nvPr>
            <p:ph type="title"/>
          </p:nvPr>
        </p:nvSpPr>
        <p:spPr/>
        <p:txBody>
          <a:bodyPr/>
          <a:lstStyle/>
          <a:p>
            <a:r>
              <a:rPr lang="en-US" dirty="0"/>
              <a:t>Author’s Conclusions</a:t>
            </a:r>
          </a:p>
        </p:txBody>
      </p:sp>
      <p:sp>
        <p:nvSpPr>
          <p:cNvPr id="3" name="Content Placeholder 2">
            <a:extLst>
              <a:ext uri="{FF2B5EF4-FFF2-40B4-BE49-F238E27FC236}">
                <a16:creationId xmlns:a16="http://schemas.microsoft.com/office/drawing/2014/main" id="{FDFC5BDC-51BA-4945-882D-4F050030B159}"/>
              </a:ext>
            </a:extLst>
          </p:cNvPr>
          <p:cNvSpPr>
            <a:spLocks noGrp="1"/>
          </p:cNvSpPr>
          <p:nvPr>
            <p:ph idx="1"/>
          </p:nvPr>
        </p:nvSpPr>
        <p:spPr/>
        <p:txBody>
          <a:bodyPr/>
          <a:lstStyle/>
          <a:p>
            <a:r>
              <a:rPr lang="en-US" dirty="0"/>
              <a:t>Authors find that credit standards do have a relationship with real output and commercial lending.</a:t>
            </a:r>
          </a:p>
          <a:p>
            <a:r>
              <a:rPr lang="en-US" dirty="0"/>
              <a:t>Credit standards are more important than lending rates in determining the key outcome variables. </a:t>
            </a:r>
          </a:p>
          <a:p>
            <a:r>
              <a:rPr lang="en-US" dirty="0">
                <a:highlight>
                  <a:srgbClr val="FFFF00"/>
                </a:highlight>
              </a:rPr>
              <a:t>Even when controlling for loan demand, lending standards remain a significant factor, implicating loan supply as a part of the causal mechanism. </a:t>
            </a:r>
          </a:p>
          <a:p>
            <a:r>
              <a:rPr lang="en-US" dirty="0"/>
              <a:t>Credit standards also have significant relationships with types of inventory investment, with impact magnitudes equivalent to that of a recession. </a:t>
            </a:r>
          </a:p>
          <a:p>
            <a:endParaRPr lang="en-US" dirty="0">
              <a:highlight>
                <a:srgbClr val="FFFF00"/>
              </a:highlight>
            </a:endParaRPr>
          </a:p>
          <a:p>
            <a:endParaRPr lang="en-US" dirty="0"/>
          </a:p>
        </p:txBody>
      </p:sp>
    </p:spTree>
    <p:extLst>
      <p:ext uri="{BB962C8B-B14F-4D97-AF65-F5344CB8AC3E}">
        <p14:creationId xmlns:p14="http://schemas.microsoft.com/office/powerpoint/2010/main" val="300748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FA3-DF4F-4922-B59B-EF367997128E}"/>
              </a:ext>
            </a:extLst>
          </p:cNvPr>
          <p:cNvSpPr>
            <a:spLocks noGrp="1"/>
          </p:cNvSpPr>
          <p:nvPr>
            <p:ph type="title"/>
          </p:nvPr>
        </p:nvSpPr>
        <p:spPr/>
        <p:txBody>
          <a:bodyPr/>
          <a:lstStyle/>
          <a:p>
            <a:r>
              <a:rPr lang="en-US" dirty="0"/>
              <a:t>Replication of Results</a:t>
            </a:r>
          </a:p>
        </p:txBody>
      </p:sp>
      <p:sp>
        <p:nvSpPr>
          <p:cNvPr id="3" name="Content Placeholder 2">
            <a:extLst>
              <a:ext uri="{FF2B5EF4-FFF2-40B4-BE49-F238E27FC236}">
                <a16:creationId xmlns:a16="http://schemas.microsoft.com/office/drawing/2014/main" id="{FDFC5BDC-51BA-4945-882D-4F050030B159}"/>
              </a:ext>
            </a:extLst>
          </p:cNvPr>
          <p:cNvSpPr>
            <a:spLocks noGrp="1"/>
          </p:cNvSpPr>
          <p:nvPr>
            <p:ph idx="1"/>
          </p:nvPr>
        </p:nvSpPr>
        <p:spPr/>
        <p:txBody>
          <a:bodyPr/>
          <a:lstStyle/>
          <a:p>
            <a:r>
              <a:rPr lang="en-US" dirty="0"/>
              <a:t>Software constraints forced data to be split into pre-1983 and post 1990 sets. Display results for data post 1990 on next slide.</a:t>
            </a:r>
          </a:p>
          <a:p>
            <a:r>
              <a:rPr lang="en-US" dirty="0"/>
              <a:t>Hid summaries of Fed Funds and variables not relevant to model.</a:t>
            </a:r>
          </a:p>
          <a:p>
            <a:r>
              <a:rPr lang="en-US" dirty="0"/>
              <a:t>Results are summarized as Maximum Significant Lag (Up to 4) and Coefficient Sign (positive, negative, both)</a:t>
            </a:r>
          </a:p>
          <a:p>
            <a:r>
              <a:rPr lang="en-US" dirty="0"/>
              <a:t>All code and output can be found at </a:t>
            </a:r>
            <a:r>
              <a:rPr lang="en-US" dirty="0">
                <a:hlinkClick r:id="rId2"/>
              </a:rPr>
              <a:t>https://github.com/KamaleshRao/Class/tree/master/440-631</a:t>
            </a:r>
            <a:r>
              <a:rPr lang="en-US" dirty="0"/>
              <a:t> (private repo, ask for permission</a:t>
            </a:r>
          </a:p>
          <a:p>
            <a:endParaRPr lang="en-US" dirty="0">
              <a:highlight>
                <a:srgbClr val="FFFF00"/>
              </a:highlight>
            </a:endParaRPr>
          </a:p>
          <a:p>
            <a:endParaRPr lang="en-US" dirty="0"/>
          </a:p>
        </p:txBody>
      </p:sp>
    </p:spTree>
    <p:extLst>
      <p:ext uri="{BB962C8B-B14F-4D97-AF65-F5344CB8AC3E}">
        <p14:creationId xmlns:p14="http://schemas.microsoft.com/office/powerpoint/2010/main" val="530977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2EBC-9B51-43AC-AB01-057CDA451CDC}"/>
              </a:ext>
            </a:extLst>
          </p:cNvPr>
          <p:cNvSpPr>
            <a:spLocks noGrp="1"/>
          </p:cNvSpPr>
          <p:nvPr>
            <p:ph type="title"/>
          </p:nvPr>
        </p:nvSpPr>
        <p:spPr/>
        <p:txBody>
          <a:bodyPr/>
          <a:lstStyle/>
          <a:p>
            <a:r>
              <a:rPr lang="en-US" dirty="0"/>
              <a:t>Results Replication</a:t>
            </a:r>
          </a:p>
        </p:txBody>
      </p:sp>
      <p:pic>
        <p:nvPicPr>
          <p:cNvPr id="7" name="Picture 6">
            <a:extLst>
              <a:ext uri="{FF2B5EF4-FFF2-40B4-BE49-F238E27FC236}">
                <a16:creationId xmlns:a16="http://schemas.microsoft.com/office/drawing/2014/main" id="{C42434A0-B769-48E3-B705-AB33CF3A11B4}"/>
              </a:ext>
            </a:extLst>
          </p:cNvPr>
          <p:cNvPicPr>
            <a:picLocks noChangeAspect="1"/>
          </p:cNvPicPr>
          <p:nvPr/>
        </p:nvPicPr>
        <p:blipFill>
          <a:blip r:embed="rId2"/>
          <a:stretch>
            <a:fillRect/>
          </a:stretch>
        </p:blipFill>
        <p:spPr>
          <a:xfrm>
            <a:off x="385986" y="1823050"/>
            <a:ext cx="11420027" cy="4025660"/>
          </a:xfrm>
          <a:prstGeom prst="rect">
            <a:avLst/>
          </a:prstGeom>
        </p:spPr>
      </p:pic>
      <p:sp>
        <p:nvSpPr>
          <p:cNvPr id="8" name="Rectangle 7">
            <a:extLst>
              <a:ext uri="{FF2B5EF4-FFF2-40B4-BE49-F238E27FC236}">
                <a16:creationId xmlns:a16="http://schemas.microsoft.com/office/drawing/2014/main" id="{91DB46FD-A49F-446C-8CDF-97871C7671CE}"/>
              </a:ext>
            </a:extLst>
          </p:cNvPr>
          <p:cNvSpPr/>
          <p:nvPr/>
        </p:nvSpPr>
        <p:spPr>
          <a:xfrm>
            <a:off x="7407213" y="5981072"/>
            <a:ext cx="9431547" cy="646331"/>
          </a:xfrm>
          <a:prstGeom prst="rect">
            <a:avLst/>
          </a:prstGeom>
        </p:spPr>
        <p:txBody>
          <a:bodyPr wrap="square">
            <a:spAutoFit/>
          </a:bodyPr>
          <a:lstStyle/>
          <a:p>
            <a:r>
              <a:rPr lang="en-US" dirty="0" err="1"/>
              <a:t>MSL:Maximum</a:t>
            </a:r>
            <a:r>
              <a:rPr lang="en-US" dirty="0"/>
              <a:t> Significant Lag (Up to 4)</a:t>
            </a:r>
          </a:p>
          <a:p>
            <a:r>
              <a:rPr lang="en-US" dirty="0"/>
              <a:t>CS: Coefficient Sign (positive, negative, both)</a:t>
            </a:r>
          </a:p>
        </p:txBody>
      </p:sp>
    </p:spTree>
    <p:extLst>
      <p:ext uri="{BB962C8B-B14F-4D97-AF65-F5344CB8AC3E}">
        <p14:creationId xmlns:p14="http://schemas.microsoft.com/office/powerpoint/2010/main" val="777039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9507</TotalTime>
  <Words>837</Words>
  <Application>Microsoft Office PowerPoint</Application>
  <PresentationFormat>Widescreen</PresentationFormat>
  <Paragraphs>52</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Calibri</vt:lpstr>
      <vt:lpstr>Calibri Light</vt:lpstr>
      <vt:lpstr>Office Theme</vt:lpstr>
      <vt:lpstr>Microsoft Excel Worksheet</vt:lpstr>
      <vt:lpstr>Project 1: A Critical Analysis of “The Credit Cycle and the Business Cycle” by Lown and Morgan</vt:lpstr>
      <vt:lpstr>Objectives</vt:lpstr>
      <vt:lpstr>Paper Overview</vt:lpstr>
      <vt:lpstr>Data and Model Overview</vt:lpstr>
      <vt:lpstr>Analytical Results</vt:lpstr>
      <vt:lpstr>Analytical Results (2)</vt:lpstr>
      <vt:lpstr>Author’s Conclusions</vt:lpstr>
      <vt:lpstr>Replication of Results</vt:lpstr>
      <vt:lpstr>Results Replication</vt:lpstr>
      <vt:lpstr>Possible Enhancements</vt:lpstr>
      <vt:lpstr>Results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Analysis of “The Credit Cycle and the Business Cycle (Lown and Morgan)</dc:title>
  <dc:creator>Kamalesh Rao</dc:creator>
  <cp:lastModifiedBy>Kamalesh Rao</cp:lastModifiedBy>
  <cp:revision>28</cp:revision>
  <dcterms:created xsi:type="dcterms:W3CDTF">2018-09-26T17:56:34Z</dcterms:created>
  <dcterms:modified xsi:type="dcterms:W3CDTF">2018-10-05T20:05:19Z</dcterms:modified>
</cp:coreProperties>
</file>