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3"/>
  </p:notesMasterIdLst>
  <p:handoutMasterIdLst>
    <p:handoutMasterId r:id="rId114"/>
  </p:handoutMasterIdLst>
  <p:sldIdLst>
    <p:sldId id="556" r:id="rId5"/>
    <p:sldId id="559" r:id="rId6"/>
    <p:sldId id="560" r:id="rId7"/>
    <p:sldId id="561" r:id="rId8"/>
    <p:sldId id="1792" r:id="rId9"/>
    <p:sldId id="1776" r:id="rId10"/>
    <p:sldId id="1775" r:id="rId11"/>
    <p:sldId id="1777" r:id="rId12"/>
    <p:sldId id="1835" r:id="rId13"/>
    <p:sldId id="1824" r:id="rId14"/>
    <p:sldId id="1836" r:id="rId15"/>
    <p:sldId id="1837" r:id="rId16"/>
    <p:sldId id="1949" r:id="rId17"/>
    <p:sldId id="1829" r:id="rId18"/>
    <p:sldId id="1838" r:id="rId19"/>
    <p:sldId id="1839" r:id="rId20"/>
    <p:sldId id="1840" r:id="rId21"/>
    <p:sldId id="1832" r:id="rId22"/>
    <p:sldId id="574" r:id="rId23"/>
    <p:sldId id="1843" r:id="rId24"/>
    <p:sldId id="1841" r:id="rId25"/>
    <p:sldId id="1844" r:id="rId26"/>
    <p:sldId id="1950" r:id="rId27"/>
    <p:sldId id="1822" r:id="rId28"/>
    <p:sldId id="1951" r:id="rId29"/>
    <p:sldId id="1778" r:id="rId30"/>
    <p:sldId id="1779" r:id="rId31"/>
    <p:sldId id="1786" r:id="rId32"/>
    <p:sldId id="1802" r:id="rId33"/>
    <p:sldId id="1805" r:id="rId34"/>
    <p:sldId id="1781" r:id="rId35"/>
    <p:sldId id="1745" r:id="rId36"/>
    <p:sldId id="1795" r:id="rId37"/>
    <p:sldId id="1750" r:id="rId38"/>
    <p:sldId id="616" r:id="rId39"/>
    <p:sldId id="1755" r:id="rId40"/>
    <p:sldId id="1800" r:id="rId41"/>
    <p:sldId id="1796" r:id="rId42"/>
    <p:sldId id="1783" r:id="rId43"/>
    <p:sldId id="1804" r:id="rId44"/>
    <p:sldId id="565" r:id="rId45"/>
    <p:sldId id="1787" r:id="rId46"/>
    <p:sldId id="1788" r:id="rId47"/>
    <p:sldId id="1808" r:id="rId48"/>
    <p:sldId id="1806" r:id="rId49"/>
    <p:sldId id="1807" r:id="rId50"/>
    <p:sldId id="1689" r:id="rId51"/>
    <p:sldId id="1691" r:id="rId52"/>
    <p:sldId id="1692" r:id="rId53"/>
    <p:sldId id="1789" r:id="rId54"/>
    <p:sldId id="1712" r:id="rId55"/>
    <p:sldId id="568" r:id="rId56"/>
    <p:sldId id="1809" r:id="rId57"/>
    <p:sldId id="1791" r:id="rId58"/>
    <p:sldId id="1790" r:id="rId59"/>
    <p:sldId id="1811" r:id="rId60"/>
    <p:sldId id="1812" r:id="rId61"/>
    <p:sldId id="562" r:id="rId62"/>
    <p:sldId id="564" r:id="rId63"/>
    <p:sldId id="1810" r:id="rId64"/>
    <p:sldId id="1813" r:id="rId65"/>
    <p:sldId id="1814" r:id="rId66"/>
    <p:sldId id="1924" r:id="rId67"/>
    <p:sldId id="570" r:id="rId68"/>
    <p:sldId id="1815" r:id="rId69"/>
    <p:sldId id="571" r:id="rId70"/>
    <p:sldId id="1920" r:id="rId71"/>
    <p:sldId id="1921" r:id="rId72"/>
    <p:sldId id="1922" r:id="rId73"/>
    <p:sldId id="1923" r:id="rId74"/>
    <p:sldId id="1925" r:id="rId75"/>
    <p:sldId id="1926" r:id="rId76"/>
    <p:sldId id="1927" r:id="rId77"/>
    <p:sldId id="1928" r:id="rId78"/>
    <p:sldId id="1929" r:id="rId79"/>
    <p:sldId id="1930" r:id="rId80"/>
    <p:sldId id="1931" r:id="rId81"/>
    <p:sldId id="1932" r:id="rId82"/>
    <p:sldId id="1933" r:id="rId83"/>
    <p:sldId id="1934" r:id="rId84"/>
    <p:sldId id="1935" r:id="rId85"/>
    <p:sldId id="1803" r:id="rId86"/>
    <p:sldId id="1936" r:id="rId87"/>
    <p:sldId id="1937" r:id="rId88"/>
    <p:sldId id="1938" r:id="rId89"/>
    <p:sldId id="1939" r:id="rId90"/>
    <p:sldId id="1940" r:id="rId91"/>
    <p:sldId id="1941" r:id="rId92"/>
    <p:sldId id="1942" r:id="rId93"/>
    <p:sldId id="1943" r:id="rId94"/>
    <p:sldId id="1944" r:id="rId95"/>
    <p:sldId id="1948" r:id="rId96"/>
    <p:sldId id="1945" r:id="rId97"/>
    <p:sldId id="1946" r:id="rId98"/>
    <p:sldId id="1947" r:id="rId99"/>
    <p:sldId id="1952" r:id="rId100"/>
    <p:sldId id="1953" r:id="rId101"/>
    <p:sldId id="1954" r:id="rId102"/>
    <p:sldId id="1957" r:id="rId103"/>
    <p:sldId id="1962" r:id="rId104"/>
    <p:sldId id="1960" r:id="rId105"/>
    <p:sldId id="1959" r:id="rId106"/>
    <p:sldId id="1963" r:id="rId107"/>
    <p:sldId id="1964" r:id="rId108"/>
    <p:sldId id="1955" r:id="rId109"/>
    <p:sldId id="1956" r:id="rId110"/>
    <p:sldId id="526" r:id="rId111"/>
    <p:sldId id="1801" r:id="rId1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babu1 Yerra" initials="RY" lastIdx="6" clrIdx="0">
    <p:extLst>
      <p:ext uri="{19B8F6BF-5375-455C-9EA6-DF929625EA0E}">
        <p15:presenceInfo xmlns:p15="http://schemas.microsoft.com/office/powerpoint/2012/main" userId="S-1-5-21-2207595166-721256665-556190492-874586" providerId="AD"/>
      </p:ext>
    </p:extLst>
  </p:cmAuthor>
  <p:cmAuthor id="2" name="Puneet Kathuria" initials="PK" lastIdx="1" clrIdx="1">
    <p:extLst>
      <p:ext uri="{19B8F6BF-5375-455C-9EA6-DF929625EA0E}">
        <p15:presenceInfo xmlns:p15="http://schemas.microsoft.com/office/powerpoint/2012/main" userId="S-1-5-21-2207595166-721256665-556190492-305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99"/>
    <a:srgbClr val="990099"/>
    <a:srgbClr val="FFF2CC"/>
    <a:srgbClr val="8FBF71"/>
    <a:srgbClr val="33CC33"/>
    <a:srgbClr val="CCECFF"/>
    <a:srgbClr val="44546A"/>
    <a:srgbClr val="BBBDC1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7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320"/>
    </p:cViewPr>
  </p:sorterViewPr>
  <p:notesViewPr>
    <p:cSldViewPr snapToGrid="0">
      <p:cViewPr varScale="1">
        <p:scale>
          <a:sx n="50" d="100"/>
          <a:sy n="50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9B5E3-B1D5-4A9F-B55D-332FA939871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9FA9-077E-4D6B-BBE3-881E1E76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4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03285-FC6D-4B33-8330-E15AAF9ED594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A7264-5E7A-4A29-ACDF-7FBB030D1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5774" y="808383"/>
            <a:ext cx="11900452" cy="5596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800" b="0"/>
            </a:lvl2pPr>
            <a:lvl3pPr>
              <a:defRPr sz="1600" baseline="0"/>
            </a:lvl3pPr>
            <a:lvl4pPr>
              <a:defRPr sz="1400"/>
            </a:lvl4pPr>
          </a:lstStyle>
          <a:p>
            <a:pPr lvl="0"/>
            <a:r>
              <a:rPr lang="en-US" dirty="0"/>
              <a:t>Jio Basic Template 20</a:t>
            </a:r>
          </a:p>
          <a:p>
            <a:pPr lvl="1"/>
            <a:r>
              <a:rPr lang="en-US" dirty="0"/>
              <a:t>Sub 18</a:t>
            </a:r>
          </a:p>
          <a:p>
            <a:pPr lvl="2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16</a:t>
            </a:r>
          </a:p>
          <a:p>
            <a:pPr lvl="3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</a:t>
            </a:r>
            <a:r>
              <a:rPr lang="en-US" dirty="0" err="1"/>
              <a:t>Sub</a:t>
            </a:r>
            <a:r>
              <a:rPr lang="en-US" dirty="0"/>
              <a:t> 14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1300" y="6504267"/>
            <a:ext cx="11379200" cy="1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10662"/>
            <a:ext cx="11085095" cy="698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241300" y="6504267"/>
            <a:ext cx="11379200" cy="1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10662"/>
            <a:ext cx="11085095" cy="698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2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 sz="700">
                <a:latin typeface="Helvetica Neue Light"/>
              </a:defRPr>
            </a:lvl1pPr>
          </a:lstStyle>
          <a:p>
            <a:r>
              <a:rPr lang="en-GB" dirty="0">
                <a:cs typeface="Helvetica Neue Light"/>
              </a:rPr>
              <a:t>Confidential  |  26-May-18  |  version #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160104"/>
            <a:ext cx="10668000" cy="126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Helvetica Neue"/>
                <a:ea typeface="+mj-ea"/>
                <a:cs typeface="+mj-cs"/>
              </a:defRPr>
            </a:lvl1pPr>
          </a:lstStyle>
          <a:p>
            <a:pPr lvl="0"/>
            <a:r>
              <a:rPr lang="en-GB" sz="2100" b="1" dirty="0">
                <a:latin typeface="Helvetica Neue"/>
                <a:cs typeface="Helvetica Neue"/>
              </a:rPr>
              <a:t>Divider slide title.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429000"/>
            <a:ext cx="10668000" cy="128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400" b="0" kern="1200" dirty="0" smtClean="0">
                <a:solidFill>
                  <a:schemeClr val="tx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GB" sz="2100" dirty="0">
                <a:latin typeface="Helvetica Neue"/>
                <a:cs typeface="Helvetica Neue Light"/>
              </a:rPr>
              <a:t>Second line.</a:t>
            </a:r>
            <a:endParaRPr lang="en-GB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176196"/>
            <a:ext cx="685198" cy="65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07" y="106385"/>
            <a:ext cx="561272" cy="5612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393700" y="6508750"/>
            <a:ext cx="11379200" cy="12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14590" y="6567487"/>
            <a:ext cx="1879600" cy="212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Reliance Jio Infocomm Limited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936290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Page </a:t>
            </a:r>
            <a:fld id="{A08DA556-D61B-46FB-BD58-9507FAA30C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itle 7"/>
          <p:cNvSpPr txBox="1">
            <a:spLocks/>
          </p:cNvSpPr>
          <p:nvPr userDrawn="1"/>
        </p:nvSpPr>
        <p:spPr>
          <a:xfrm>
            <a:off x="266990" y="160575"/>
            <a:ext cx="10183485" cy="766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8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40.jpe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jpeg"/><Relationship Id="rId17" Type="http://schemas.microsoft.com/office/2007/relationships/hdphoto" Target="../media/hdphoto4.wdp"/><Relationship Id="rId2" Type="http://schemas.openxmlformats.org/officeDocument/2006/relationships/image" Target="../media/image31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37.png"/><Relationship Id="rId19" Type="http://schemas.microsoft.com/office/2007/relationships/hdphoto" Target="../media/hdphoto5.wdp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io.ril.com/sites/systems/design/Shared%20Documents/04.%20E2E%20Architecture%20and%20Solutions/02.%20Macro%20Design%20Documents/Functional%20Mappings/Additional%20Artifacts/JioGST/ASP_Public_Search_API_Specification%20v3.2.pdf?Web=1" TargetMode="External"/><Relationship Id="rId2" Type="http://schemas.openxmlformats.org/officeDocument/2006/relationships/hyperlink" Target="http://aspapi-sit.jiogst.com/auth/v3.2/search?gstin=27GSPMH0781G1ZK&amp;action=T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io.ril.com/sites/systems/design/Shared%20Documents/04.%20E2E%20Architecture%20and%20Solutions/02.%20Macro%20Design%20Documents/Functional%20Mappings/Additional%20Artifacts/JioGST/curl_JioGST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d01.safelinks.protection.outlook.com/?url=https://xd.adobe.com/view/791af96e-6a3a-4c21-a1b8-54a819f8d986-2c49/&amp;data=04|01|Puneet.Kathuria@ril.com|7eb0783530cb470b6b6108d897a532a7|fe1d95a94ce141a58eab6dd43aa26d9f|0|0|637426083055636789|Unknown|TWFpbGZsb3d8eyJWIjoiMC4wLjAwMDAiLCJQIjoiV2luMzIiLCJBTiI6Ik1haWwiLCJXVCI6Mn0%3D|1000&amp;sdata=/AlIvE5UX3oCNpP0SfXDDnrFZ8eQPsPGvqz%2BUyUGTAE%3D&amp;reserved=0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Word_Document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10.144.112.112:8080/opencc/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#_Bill_Inquiry"/><Relationship Id="rId2" Type="http://schemas.openxmlformats.org/officeDocument/2006/relationships/hyperlink" Target="#_findReplenishment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10.144.112.112:8080/opencc/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2.xml"/><Relationship Id="rId4" Type="http://schemas.openxmlformats.org/officeDocument/2006/relationships/slide" Target="slide4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  <a:cs typeface="Helvetica Neue Light"/>
              </a:rPr>
              <a:t>Confidential  |  </a:t>
            </a:r>
            <a:r>
              <a:rPr lang="en-GB" dirty="0" smtClean="0">
                <a:solidFill>
                  <a:schemeClr val="tx1"/>
                </a:solidFill>
                <a:cs typeface="Helvetica Neue Light"/>
              </a:rPr>
              <a:t>17.07.21  </a:t>
            </a:r>
            <a:r>
              <a:rPr lang="en-GB" dirty="0">
                <a:solidFill>
                  <a:schemeClr val="tx1"/>
                </a:solidFill>
                <a:cs typeface="Helvetica Neue Light"/>
              </a:rPr>
              <a:t>|  version # </a:t>
            </a:r>
            <a:r>
              <a:rPr lang="en-GB" dirty="0" smtClean="0">
                <a:solidFill>
                  <a:schemeClr val="tx1"/>
                </a:solidFill>
                <a:cs typeface="Helvetica Neue Light"/>
              </a:rPr>
              <a:t>v0.20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36524"/>
            <a:ext cx="10668000" cy="3292476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/>
              <a:t>Feature #1268551: Support Payment Link for applications deployed on </a:t>
            </a:r>
            <a:r>
              <a:rPr lang="en-US" dirty="0" err="1"/>
              <a:t>JioStore</a:t>
            </a:r>
            <a:endParaRPr lang="en-US" dirty="0"/>
          </a:p>
          <a:p>
            <a:pPr marL="0" indent="0"/>
            <a:r>
              <a:rPr lang="en-US" dirty="0"/>
              <a:t>+</a:t>
            </a:r>
          </a:p>
          <a:p>
            <a:pPr marL="0" indent="0"/>
            <a:r>
              <a:rPr lang="en-US" dirty="0">
                <a:solidFill>
                  <a:srgbClr val="990099"/>
                </a:solidFill>
              </a:rPr>
              <a:t>Feature #41144: Extend payment services on </a:t>
            </a:r>
            <a:r>
              <a:rPr lang="en-US" dirty="0" err="1">
                <a:solidFill>
                  <a:srgbClr val="990099"/>
                </a:solidFill>
              </a:rPr>
              <a:t>JioStore</a:t>
            </a:r>
            <a:r>
              <a:rPr lang="en-US" dirty="0">
                <a:solidFill>
                  <a:srgbClr val="990099"/>
                </a:solidFill>
              </a:rPr>
              <a:t> STB platform for one-time purchase</a:t>
            </a:r>
          </a:p>
          <a:p>
            <a:pPr marL="0" indent="0"/>
            <a:r>
              <a:rPr lang="en-US" dirty="0"/>
              <a:t>+</a:t>
            </a:r>
          </a:p>
          <a:p>
            <a:pPr marL="0" indent="0"/>
            <a:r>
              <a:rPr lang="en-US" dirty="0">
                <a:solidFill>
                  <a:srgbClr val="000099"/>
                </a:solidFill>
              </a:rPr>
              <a:t>Feature #41146: Enable Payment Services on </a:t>
            </a:r>
            <a:r>
              <a:rPr lang="en-US" dirty="0" err="1">
                <a:solidFill>
                  <a:srgbClr val="000099"/>
                </a:solidFill>
              </a:rPr>
              <a:t>JioGames</a:t>
            </a:r>
            <a:r>
              <a:rPr lang="en-US" dirty="0">
                <a:solidFill>
                  <a:srgbClr val="000099"/>
                </a:solidFill>
              </a:rPr>
              <a:t> Platform for Mobility </a:t>
            </a:r>
            <a:r>
              <a:rPr lang="en-US" dirty="0" smtClean="0">
                <a:solidFill>
                  <a:srgbClr val="000099"/>
                </a:solidFill>
              </a:rPr>
              <a:t>Customers</a:t>
            </a:r>
          </a:p>
          <a:p>
            <a:pPr marL="0" indent="0"/>
            <a:r>
              <a:rPr lang="en-US" dirty="0" smtClean="0"/>
              <a:t>+</a:t>
            </a:r>
          </a:p>
          <a:p>
            <a:pPr marL="0" indent="0"/>
            <a:r>
              <a:rPr lang="en-US" dirty="0">
                <a:solidFill>
                  <a:srgbClr val="663300"/>
                </a:solidFill>
              </a:rPr>
              <a:t>Feature #304187: Different GL Code and Profit Center Code required for revenue recognition of TP Digital Services</a:t>
            </a:r>
            <a:endParaRPr lang="en-IN" dirty="0">
              <a:solidFill>
                <a:srgbClr val="6633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fi-FI" dirty="0"/>
          </a:p>
          <a:p>
            <a:r>
              <a:rPr lang="fi-FI" dirty="0"/>
              <a:t>Jun’ 20, </a:t>
            </a:r>
            <a:r>
              <a:rPr lang="fi-FI" dirty="0">
                <a:solidFill>
                  <a:srgbClr val="990099"/>
                </a:solidFill>
              </a:rPr>
              <a:t>Oct’ 20, </a:t>
            </a:r>
            <a:r>
              <a:rPr lang="fi-FI" dirty="0">
                <a:solidFill>
                  <a:srgbClr val="000099"/>
                </a:solidFill>
              </a:rPr>
              <a:t>Nov’ </a:t>
            </a:r>
            <a:r>
              <a:rPr lang="fi-FI" dirty="0" smtClean="0">
                <a:solidFill>
                  <a:srgbClr val="000099"/>
                </a:solidFill>
              </a:rPr>
              <a:t>20, </a:t>
            </a:r>
            <a:r>
              <a:rPr lang="fi-FI" dirty="0" smtClean="0">
                <a:solidFill>
                  <a:srgbClr val="663300"/>
                </a:solidFill>
              </a:rPr>
              <a:t>Jul’ 21</a:t>
            </a:r>
            <a:endParaRPr lang="fi-FI" dirty="0">
              <a:solidFill>
                <a:srgbClr val="663300"/>
              </a:solidFill>
            </a:endParaRPr>
          </a:p>
          <a:p>
            <a:endParaRPr lang="fi-FI" dirty="0"/>
          </a:p>
          <a:p>
            <a:r>
              <a:rPr lang="fi-FI" dirty="0" smtClean="0"/>
              <a:t>v0.20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Puneet Kathuria, Rambabu Yerra</a:t>
            </a:r>
          </a:p>
        </p:txBody>
      </p:sp>
    </p:spTree>
    <p:extLst>
      <p:ext uri="{BB962C8B-B14F-4D97-AF65-F5344CB8AC3E}">
        <p14:creationId xmlns:p14="http://schemas.microsoft.com/office/powerpoint/2010/main" val="38105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EA1652-7717-40A2-A1AD-FAD1420F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Upon on-boarding of Vendor, </a:t>
            </a:r>
            <a:r>
              <a:rPr lang="en-IN" b="1" dirty="0"/>
              <a:t>Main Vendor</a:t>
            </a:r>
            <a:r>
              <a:rPr lang="en-IN" dirty="0"/>
              <a:t> is created</a:t>
            </a:r>
          </a:p>
          <a:p>
            <a:endParaRPr lang="en-IN" dirty="0"/>
          </a:p>
          <a:p>
            <a:r>
              <a:rPr lang="en-IN" dirty="0"/>
              <a:t>If the Vendor needs separate bills for </a:t>
            </a:r>
            <a:r>
              <a:rPr lang="en-US" dirty="0"/>
              <a:t>different GST Number (other states)</a:t>
            </a:r>
            <a:r>
              <a:rPr lang="en-IN" dirty="0"/>
              <a:t>, </a:t>
            </a:r>
            <a:r>
              <a:rPr lang="en-IN" b="1" dirty="0"/>
              <a:t>GS Vendor</a:t>
            </a:r>
            <a:r>
              <a:rPr lang="en-IN" dirty="0"/>
              <a:t> (Goods Supplier Vendor) are created for the Main Vendor</a:t>
            </a:r>
          </a:p>
          <a:p>
            <a:pPr lvl="1"/>
            <a:r>
              <a:rPr lang="en-IN" dirty="0"/>
              <a:t>GS Vendor(s) are created as child of Main Vendor</a:t>
            </a:r>
          </a:p>
          <a:p>
            <a:endParaRPr lang="en-IN" dirty="0"/>
          </a:p>
          <a:p>
            <a:r>
              <a:rPr lang="en-US" dirty="0"/>
              <a:t>Only one Vendor can be created in a State for the PAN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54DB-CF4D-45AD-BF09-7E9B0E95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TP Digital Service Order Life Cycle Management</a:t>
            </a:r>
          </a:p>
          <a:p>
            <a:pPr lvl="1"/>
            <a:r>
              <a:rPr lang="en-US" dirty="0" err="1" smtClean="0"/>
              <a:t>submitDigitalServiceOrder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determines </a:t>
            </a:r>
            <a:r>
              <a:rPr lang="en-US" dirty="0" smtClean="0">
                <a:solidFill>
                  <a:srgbClr val="0070C0"/>
                </a:solidFill>
              </a:rPr>
              <a:t>Revenue </a:t>
            </a:r>
            <a:r>
              <a:rPr lang="en-US" dirty="0">
                <a:solidFill>
                  <a:srgbClr val="0070C0"/>
                </a:solidFill>
              </a:rPr>
              <a:t>Category based on </a:t>
            </a:r>
            <a:r>
              <a:rPr lang="en-US" dirty="0" smtClean="0">
                <a:solidFill>
                  <a:srgbClr val="0070C0"/>
                </a:solidFill>
              </a:rPr>
              <a:t>identified </a:t>
            </a:r>
            <a:r>
              <a:rPr lang="en-US" dirty="0">
                <a:solidFill>
                  <a:srgbClr val="0070C0"/>
                </a:solidFill>
              </a:rPr>
              <a:t>factors and specifies </a:t>
            </a:r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each TP Digital Service Order</a:t>
            </a:r>
          </a:p>
          <a:p>
            <a:r>
              <a:rPr lang="en-IN" dirty="0" smtClean="0"/>
              <a:t>header</a:t>
            </a:r>
          </a:p>
          <a:p>
            <a:pPr lvl="1"/>
            <a:r>
              <a:rPr lang="en-US" dirty="0" err="1" smtClean="0"/>
              <a:t>orderSubType</a:t>
            </a:r>
            <a:endParaRPr lang="en-US" dirty="0" smtClean="0"/>
          </a:p>
          <a:p>
            <a:pPr lvl="1"/>
            <a:r>
              <a:rPr lang="en-US" dirty="0" err="1" smtClean="0"/>
              <a:t>merchantCode</a:t>
            </a:r>
            <a:endParaRPr lang="en-US" dirty="0" smtClean="0"/>
          </a:p>
          <a:p>
            <a:r>
              <a:rPr lang="en-US" dirty="0" err="1" smtClean="0"/>
              <a:t>lineItems</a:t>
            </a:r>
            <a:endParaRPr lang="en-US" dirty="0" smtClean="0"/>
          </a:p>
          <a:p>
            <a:pPr lvl="1"/>
            <a:r>
              <a:rPr lang="en-US" dirty="0" err="1" smtClean="0"/>
              <a:t>articleDetail</a:t>
            </a:r>
            <a:endParaRPr lang="en-US" dirty="0" smtClean="0"/>
          </a:p>
          <a:p>
            <a:pPr lvl="2"/>
            <a:r>
              <a:rPr lang="en-US" dirty="0" err="1" smtClean="0"/>
              <a:t>articleCode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revenueCategory</a:t>
            </a:r>
            <a:r>
              <a:rPr lang="en-US" dirty="0" smtClean="0">
                <a:solidFill>
                  <a:srgbClr val="0070C0"/>
                </a:solidFill>
              </a:rPr>
              <a:t> = Z001 | Z002 | Z003 | Z004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Revenue Category for TP </a:t>
            </a:r>
            <a:r>
              <a:rPr lang="en-US" dirty="0"/>
              <a:t>Digital </a:t>
            </a:r>
            <a:r>
              <a:rPr lang="en-US" dirty="0" smtClean="0"/>
              <a:t>Service Order</a:t>
            </a:r>
            <a:br>
              <a:rPr lang="en-US" dirty="0" smtClean="0"/>
            </a:br>
            <a:r>
              <a:rPr lang="en-US" sz="1800" dirty="0" smtClean="0"/>
              <a:t>Impact to </a:t>
            </a:r>
            <a:r>
              <a:rPr lang="en-US" sz="1800" dirty="0" err="1" smtClean="0"/>
              <a:t>JioPay</a:t>
            </a:r>
            <a:r>
              <a:rPr lang="en-US" sz="1800" dirty="0" smtClean="0"/>
              <a:t>, </a:t>
            </a:r>
            <a:r>
              <a:rPr lang="en-US" sz="1800" dirty="0" err="1" smtClean="0"/>
              <a:t>DigitalApi</a:t>
            </a:r>
            <a:r>
              <a:rPr lang="en-US" sz="1800" dirty="0" smtClean="0"/>
              <a:t> Platform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45773" y="4367229"/>
          <a:ext cx="1190045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961">
                  <a:extLst>
                    <a:ext uri="{9D8B030D-6E8A-4147-A177-3AD203B41FA5}">
                      <a16:colId xmlns:a16="http://schemas.microsoft.com/office/drawing/2014/main" val="3733076459"/>
                    </a:ext>
                  </a:extLst>
                </a:gridCol>
                <a:gridCol w="4071486">
                  <a:extLst>
                    <a:ext uri="{9D8B030D-6E8A-4147-A177-3AD203B41FA5}">
                      <a16:colId xmlns:a16="http://schemas.microsoft.com/office/drawing/2014/main" val="2877490144"/>
                    </a:ext>
                  </a:extLst>
                </a:gridCol>
                <a:gridCol w="3961006">
                  <a:extLst>
                    <a:ext uri="{9D8B030D-6E8A-4147-A177-3AD203B41FA5}">
                      <a16:colId xmlns:a16="http://schemas.microsoft.com/office/drawing/2014/main" val="92046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 Digital Service Order source System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JioStore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| Games Store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orderSubType</a:t>
                      </a:r>
                      <a:endParaRPr lang="en-IN" dirty="0" smtClean="0"/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1: Subscription | 2: One-time purchase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Category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4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JioStore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Subscription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Z001: OTT Subscription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7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JioStore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 One-time purchase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Z002:</a:t>
                      </a:r>
                      <a:r>
                        <a:rPr lang="en-US" baseline="0" dirty="0" smtClean="0"/>
                        <a:t> OTT One-time purchase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3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Games 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 Subscription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Z003: Games Subscription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Games 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 One-time purchase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Z004:</a:t>
                      </a:r>
                      <a:r>
                        <a:rPr lang="en-US" baseline="0" dirty="0" smtClean="0"/>
                        <a:t> Games One-time purchase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436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774" y="808383"/>
            <a:ext cx="11900452" cy="529529"/>
          </a:xfrm>
        </p:spPr>
        <p:txBody>
          <a:bodyPr>
            <a:normAutofit/>
          </a:bodyPr>
          <a:lstStyle/>
          <a:p>
            <a:r>
              <a:rPr lang="en-US" dirty="0" smtClean="0"/>
              <a:t>JSMS determines the Revenue Category from </a:t>
            </a:r>
            <a:r>
              <a:rPr lang="en-US" dirty="0"/>
              <a:t>EPC when </a:t>
            </a:r>
            <a:r>
              <a:rPr lang="en-US" dirty="0" err="1" smtClean="0"/>
              <a:t>planOffering</a:t>
            </a:r>
            <a:r>
              <a:rPr lang="en-US" dirty="0" smtClean="0"/>
              <a:t>/id is received in the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Revenue Category for TP </a:t>
            </a:r>
            <a:r>
              <a:rPr lang="en-US" dirty="0"/>
              <a:t>Digital Services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sz="1800" dirty="0" smtClean="0"/>
              <a:t>Impact to EPC, JSMS</a:t>
            </a:r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C3BC575-1FA5-43A0-8AE7-6FD73DBC855F}"/>
              </a:ext>
            </a:extLst>
          </p:cNvPr>
          <p:cNvSpPr txBox="1">
            <a:spLocks/>
          </p:cNvSpPr>
          <p:nvPr/>
        </p:nvSpPr>
        <p:spPr>
          <a:xfrm>
            <a:off x="145774" y="1337778"/>
            <a:ext cx="11900452" cy="892825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Plan Specification for Add-On Amazon Prime Membership</a:t>
            </a:r>
          </a:p>
          <a:p>
            <a:pPr lvl="1"/>
            <a:r>
              <a:rPr lang="en-US" dirty="0" smtClean="0"/>
              <a:t>For type = 37: OTT Platform Standalone Recharge, </a:t>
            </a:r>
          </a:p>
          <a:p>
            <a:pPr lvl="1"/>
            <a:r>
              <a:rPr lang="en-US" dirty="0" smtClean="0"/>
              <a:t>following characteristics are mandatory</a:t>
            </a:r>
          </a:p>
          <a:p>
            <a:pPr lvl="2"/>
            <a:r>
              <a:rPr lang="en-US" dirty="0" smtClean="0"/>
              <a:t>ACTIVATION_REQ</a:t>
            </a:r>
          </a:p>
          <a:p>
            <a:pPr lvl="2"/>
            <a:r>
              <a:rPr lang="en-US" dirty="0" smtClean="0"/>
              <a:t>MERCHANT_CODE</a:t>
            </a:r>
          </a:p>
          <a:p>
            <a:pPr lvl="2"/>
            <a:r>
              <a:rPr lang="en-US" dirty="0" smtClean="0"/>
              <a:t>MERCHANT_NAME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REVENUE_CATEGORY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190AF56-D261-40F6-9622-064AF648B939}"/>
              </a:ext>
            </a:extLst>
          </p:cNvPr>
          <p:cNvSpPr txBox="1">
            <a:spLocks/>
          </p:cNvSpPr>
          <p:nvPr/>
        </p:nvSpPr>
        <p:spPr>
          <a:xfrm>
            <a:off x="145774" y="2348563"/>
            <a:ext cx="11900452" cy="4080371"/>
          </a:xfrm>
          <a:prstGeom prst="rect">
            <a:avLst/>
          </a:prstGeom>
        </p:spPr>
        <p:txBody>
          <a:bodyPr numCol="2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PlanSpecCharacteristic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specifies Merchant Code for Amazon</a:t>
            </a:r>
          </a:p>
          <a:p>
            <a:pPr lvl="1"/>
            <a:r>
              <a:rPr lang="en-US" dirty="0" err="1"/>
              <a:t>PlanSpecCharacteristic</a:t>
            </a:r>
            <a:endParaRPr lang="en-US" dirty="0"/>
          </a:p>
          <a:p>
            <a:pPr lvl="2"/>
            <a:r>
              <a:rPr lang="en-US" dirty="0"/>
              <a:t>id = </a:t>
            </a:r>
            <a:r>
              <a:rPr lang="en-US" dirty="0" smtClean="0"/>
              <a:t>10055</a:t>
            </a:r>
            <a:endParaRPr lang="en-US" dirty="0"/>
          </a:p>
          <a:p>
            <a:pPr lvl="2"/>
            <a:r>
              <a:rPr lang="en-US" dirty="0"/>
              <a:t>name = MERCHANT_CODE</a:t>
            </a:r>
          </a:p>
          <a:p>
            <a:pPr lvl="1"/>
            <a:r>
              <a:rPr lang="en-US" dirty="0" err="1"/>
              <a:t>planSpecToPlanCharacteristicMapping</a:t>
            </a:r>
            <a:endParaRPr lang="en-US" dirty="0"/>
          </a:p>
          <a:p>
            <a:pPr lvl="2"/>
            <a:r>
              <a:rPr lang="en-US" dirty="0" err="1"/>
              <a:t>planSpecificationId</a:t>
            </a:r>
            <a:r>
              <a:rPr lang="en-US" dirty="0"/>
              <a:t> = </a:t>
            </a:r>
            <a:r>
              <a:rPr lang="en-US" i="1" dirty="0"/>
              <a:t>&lt;Id of Plan Specification&gt;</a:t>
            </a:r>
          </a:p>
          <a:p>
            <a:pPr lvl="2"/>
            <a:r>
              <a:rPr lang="en-US" dirty="0" err="1"/>
              <a:t>planSpecCharacteristicId</a:t>
            </a:r>
            <a:r>
              <a:rPr lang="en-US" dirty="0"/>
              <a:t> = 10055</a:t>
            </a:r>
          </a:p>
          <a:p>
            <a:pPr lvl="2"/>
            <a:r>
              <a:rPr lang="en-US" dirty="0"/>
              <a:t>value = </a:t>
            </a:r>
            <a:r>
              <a:rPr lang="en-US" i="1" dirty="0"/>
              <a:t>&lt;Merchant Code for Amazon&gt;</a:t>
            </a:r>
          </a:p>
          <a:p>
            <a:pPr lvl="2"/>
            <a:r>
              <a:rPr lang="en-US" dirty="0" err="1"/>
              <a:t>unitsOfMeasure</a:t>
            </a:r>
            <a:r>
              <a:rPr lang="en-US" dirty="0"/>
              <a:t> = </a:t>
            </a:r>
            <a:r>
              <a:rPr lang="en-US" i="1" dirty="0"/>
              <a:t>&lt;7 : CODE&gt;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PlanSpecCharacteristic</a:t>
            </a:r>
            <a:r>
              <a:rPr lang="en-US" dirty="0">
                <a:solidFill>
                  <a:schemeClr val="tx1"/>
                </a:solidFill>
              </a:rPr>
              <a:t> specifies Merchant Name for Amazon</a:t>
            </a:r>
          </a:p>
          <a:p>
            <a:pPr lvl="1"/>
            <a:r>
              <a:rPr lang="en-US" dirty="0" err="1"/>
              <a:t>PlanSpecCharacteristic</a:t>
            </a:r>
            <a:endParaRPr lang="en-US" dirty="0"/>
          </a:p>
          <a:p>
            <a:pPr lvl="2"/>
            <a:r>
              <a:rPr lang="en-US" dirty="0"/>
              <a:t>id = 10053 (New LOV)</a:t>
            </a:r>
          </a:p>
          <a:p>
            <a:pPr lvl="2"/>
            <a:r>
              <a:rPr lang="en-US" dirty="0"/>
              <a:t>name = MERCHANT_NAME</a:t>
            </a:r>
          </a:p>
          <a:p>
            <a:pPr lvl="1"/>
            <a:r>
              <a:rPr lang="en-US" dirty="0" err="1"/>
              <a:t>planSpecToPlanCharacteristicMapping</a:t>
            </a:r>
            <a:endParaRPr lang="en-US" dirty="0"/>
          </a:p>
          <a:p>
            <a:pPr lvl="2"/>
            <a:r>
              <a:rPr lang="en-US" dirty="0" err="1"/>
              <a:t>planSpecificationId</a:t>
            </a:r>
            <a:r>
              <a:rPr lang="en-US" dirty="0"/>
              <a:t> = </a:t>
            </a:r>
            <a:r>
              <a:rPr lang="en-US" i="1" dirty="0"/>
              <a:t>&lt;Id of Plan Specification&gt;</a:t>
            </a:r>
          </a:p>
          <a:p>
            <a:pPr lvl="2"/>
            <a:r>
              <a:rPr lang="en-US" dirty="0" err="1"/>
              <a:t>planSpecCharacteristicId</a:t>
            </a:r>
            <a:r>
              <a:rPr lang="en-US" dirty="0"/>
              <a:t> = 10053</a:t>
            </a:r>
          </a:p>
          <a:p>
            <a:pPr lvl="2"/>
            <a:r>
              <a:rPr lang="en-US" dirty="0"/>
              <a:t>value = </a:t>
            </a:r>
            <a:r>
              <a:rPr lang="en-US" i="1" dirty="0"/>
              <a:t>&lt;Merchant Name for Amazon&gt;</a:t>
            </a:r>
          </a:p>
          <a:p>
            <a:pPr lvl="2"/>
            <a:r>
              <a:rPr lang="en-US" dirty="0" err="1"/>
              <a:t>unitsOfMeasure</a:t>
            </a:r>
            <a:r>
              <a:rPr lang="en-US" dirty="0"/>
              <a:t> = </a:t>
            </a:r>
            <a:r>
              <a:rPr lang="en-US" i="1" dirty="0"/>
              <a:t>&lt;7 : CODE</a:t>
            </a:r>
            <a:r>
              <a:rPr lang="en-US" i="1" dirty="0" smtClean="0"/>
              <a:t>&gt;</a:t>
            </a:r>
          </a:p>
          <a:p>
            <a:r>
              <a:rPr lang="en-US" dirty="0" err="1">
                <a:solidFill>
                  <a:srgbClr val="0070C0"/>
                </a:solidFill>
              </a:rPr>
              <a:t>PlanSpecCharacteristic</a:t>
            </a:r>
            <a:r>
              <a:rPr lang="en-US" dirty="0">
                <a:solidFill>
                  <a:srgbClr val="0070C0"/>
                </a:solidFill>
              </a:rPr>
              <a:t> specifies </a:t>
            </a:r>
            <a:r>
              <a:rPr lang="en-US" dirty="0" smtClean="0">
                <a:solidFill>
                  <a:srgbClr val="0070C0"/>
                </a:solidFill>
              </a:rPr>
              <a:t>Revenue Category </a:t>
            </a:r>
            <a:r>
              <a:rPr lang="en-US" dirty="0">
                <a:solidFill>
                  <a:srgbClr val="0070C0"/>
                </a:solidFill>
              </a:rPr>
              <a:t>for Amazon</a:t>
            </a:r>
          </a:p>
          <a:p>
            <a:pPr lvl="1"/>
            <a:r>
              <a:rPr lang="en-US" dirty="0" err="1"/>
              <a:t>PlanSpecCharacteristic</a:t>
            </a:r>
            <a:endParaRPr lang="en-US" dirty="0"/>
          </a:p>
          <a:p>
            <a:pPr lvl="2"/>
            <a:r>
              <a:rPr lang="en-US" dirty="0"/>
              <a:t>id = </a:t>
            </a:r>
            <a:r>
              <a:rPr lang="en-US" dirty="0" smtClean="0">
                <a:solidFill>
                  <a:srgbClr val="0070C0"/>
                </a:solidFill>
              </a:rPr>
              <a:t>10056 </a:t>
            </a:r>
            <a:r>
              <a:rPr lang="en-US" dirty="0">
                <a:solidFill>
                  <a:srgbClr val="0070C0"/>
                </a:solidFill>
              </a:rPr>
              <a:t>(New LOV)</a:t>
            </a:r>
          </a:p>
          <a:p>
            <a:pPr lvl="2"/>
            <a:r>
              <a:rPr lang="en-US" dirty="0"/>
              <a:t>name = </a:t>
            </a:r>
            <a:r>
              <a:rPr lang="en-US" dirty="0" smtClean="0">
                <a:solidFill>
                  <a:srgbClr val="0070C0"/>
                </a:solidFill>
              </a:rPr>
              <a:t>REVENUE_CATEGORY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planSpecToPlanCharacteristicMapping</a:t>
            </a:r>
            <a:endParaRPr lang="en-US" dirty="0"/>
          </a:p>
          <a:p>
            <a:pPr lvl="2"/>
            <a:r>
              <a:rPr lang="en-US" dirty="0" err="1"/>
              <a:t>planSpecificationId</a:t>
            </a:r>
            <a:r>
              <a:rPr lang="en-US" dirty="0"/>
              <a:t> = </a:t>
            </a:r>
            <a:r>
              <a:rPr lang="en-US" i="1" dirty="0"/>
              <a:t>&lt;Id of Plan Specification&gt;</a:t>
            </a:r>
          </a:p>
          <a:p>
            <a:pPr lvl="2"/>
            <a:r>
              <a:rPr lang="en-US" dirty="0" err="1"/>
              <a:t>planSpecCharacteristicId</a:t>
            </a:r>
            <a:r>
              <a:rPr lang="en-US" dirty="0"/>
              <a:t> = </a:t>
            </a:r>
            <a:r>
              <a:rPr lang="en-US" dirty="0" smtClean="0">
                <a:solidFill>
                  <a:srgbClr val="0070C0"/>
                </a:solidFill>
              </a:rPr>
              <a:t>10056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value = </a:t>
            </a:r>
            <a:r>
              <a:rPr lang="en-US" i="1" dirty="0" smtClean="0">
                <a:solidFill>
                  <a:srgbClr val="0070C0"/>
                </a:solidFill>
              </a:rPr>
              <a:t>&lt;Z101: Revenue Category for Amazon&gt;</a:t>
            </a:r>
            <a:endParaRPr lang="en-US" i="1" dirty="0">
              <a:solidFill>
                <a:srgbClr val="0070C0"/>
              </a:solidFill>
            </a:endParaRPr>
          </a:p>
          <a:p>
            <a:pPr lvl="2"/>
            <a:r>
              <a:rPr lang="en-US" dirty="0" err="1"/>
              <a:t>unitsOfMeasure</a:t>
            </a:r>
            <a:r>
              <a:rPr lang="en-US" dirty="0"/>
              <a:t> = </a:t>
            </a:r>
            <a:r>
              <a:rPr lang="en-US" i="1" dirty="0"/>
              <a:t>&lt;7 : CODE</a:t>
            </a:r>
            <a:r>
              <a:rPr lang="en-US" i="1" dirty="0" smtClean="0"/>
              <a:t>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45760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receiving the TP Digital Service Order</a:t>
            </a:r>
          </a:p>
          <a:p>
            <a:pPr lvl="1"/>
            <a:r>
              <a:rPr lang="en-US" dirty="0" smtClean="0"/>
              <a:t>JSMS determines the BITTYPE for SAP CI</a:t>
            </a:r>
          </a:p>
          <a:p>
            <a:pPr lvl="2"/>
            <a:r>
              <a:rPr lang="en-US" dirty="0" smtClean="0"/>
              <a:t>Performs lookup based on the Revenue Category to determine the BITTYPE</a:t>
            </a:r>
          </a:p>
          <a:p>
            <a:pPr lvl="2"/>
            <a:r>
              <a:rPr lang="en-US" dirty="0" smtClean="0"/>
              <a:t>If Revenue Category is not received or determined or the Revenue Category for which BITTYPE does not exists / is NOT configured</a:t>
            </a:r>
          </a:p>
          <a:p>
            <a:pPr lvl="3"/>
            <a:r>
              <a:rPr lang="en-US" dirty="0" smtClean="0"/>
              <a:t>Specify BITTYPE = </a:t>
            </a:r>
            <a:r>
              <a:rPr lang="en-IN" dirty="0" smtClean="0"/>
              <a:t>ZZ00:  OTT APP Sales (Default)</a:t>
            </a:r>
          </a:p>
          <a:p>
            <a:pPr lvl="3"/>
            <a:r>
              <a:rPr lang="en-US" dirty="0" smtClean="0"/>
              <a:t>Results in RAW BITS in SAP CI which are processed when GL Code and Profit Center are made available</a:t>
            </a:r>
          </a:p>
          <a:p>
            <a:pPr lvl="1"/>
            <a:r>
              <a:rPr lang="en-US" dirty="0" smtClean="0"/>
              <a:t>Specifies the determined BITTYPE while submitting BITS to SAP CI</a:t>
            </a:r>
          </a:p>
          <a:p>
            <a:pPr lvl="1"/>
            <a:r>
              <a:rPr lang="en-US" dirty="0" smtClean="0"/>
              <a:t>SAP CI determines the “GL Code” and “Profit Center” for the received BITTYPE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BITTYPE determined based on Revenue Category to SAP CI</a:t>
            </a:r>
            <a:br>
              <a:rPr lang="en-US" dirty="0" smtClean="0"/>
            </a:br>
            <a:r>
              <a:rPr lang="en-US" sz="1800" dirty="0" smtClean="0"/>
              <a:t>Impact to JSMS, SAP CI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459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36308"/>
              </p:ext>
            </p:extLst>
          </p:nvPr>
        </p:nvGraphicFramePr>
        <p:xfrm>
          <a:off x="146049" y="817663"/>
          <a:ext cx="11914406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675">
                  <a:extLst>
                    <a:ext uri="{9D8B030D-6E8A-4147-A177-3AD203B41FA5}">
                      <a16:colId xmlns:a16="http://schemas.microsoft.com/office/drawing/2014/main" val="1529684896"/>
                    </a:ext>
                  </a:extLst>
                </a:gridCol>
                <a:gridCol w="2050181">
                  <a:extLst>
                    <a:ext uri="{9D8B030D-6E8A-4147-A177-3AD203B41FA5}">
                      <a16:colId xmlns:a16="http://schemas.microsoft.com/office/drawing/2014/main" val="1290059720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25081999"/>
                    </a:ext>
                  </a:extLst>
                </a:gridCol>
                <a:gridCol w="5024388">
                  <a:extLst>
                    <a:ext uri="{9D8B030D-6E8A-4147-A177-3AD203B41FA5}">
                      <a16:colId xmlns:a16="http://schemas.microsoft.com/office/drawing/2014/main" val="184043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Category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Allowance Bit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 Process</a:t>
                      </a: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3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Z001: OTT Subscription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Z931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1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Z002:</a:t>
                      </a:r>
                      <a:r>
                        <a:rPr lang="en-US" baseline="0" dirty="0" smtClean="0"/>
                        <a:t> OTT One-time purchase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Z003: Games Subscription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Z933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Z004:</a:t>
                      </a:r>
                      <a:r>
                        <a:rPr lang="en-US" baseline="0" dirty="0" smtClean="0"/>
                        <a:t> Games One-time purchase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1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Z101: AMAZON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Z932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Z102: Netflix</a:t>
                      </a:r>
                      <a:r>
                        <a:rPr lang="en-US" baseline="0" dirty="0" smtClean="0"/>
                        <a:t> – JioFiber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Z103: Netflix</a:t>
                      </a:r>
                      <a:r>
                        <a:rPr lang="en-US" baseline="0" dirty="0" smtClean="0"/>
                        <a:t> – Mobility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0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ZZ00:  OTT APP Sales (Default)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Revenue Category for which BITTYPE does not exists / is NOT configured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in RAW BITS in SAP CI which </a:t>
                      </a:r>
                      <a:r>
                        <a:rPr lang="en-US" dirty="0" smtClean="0"/>
                        <a:t>are processed when GL Code and Profit Center are made available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411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Category </a:t>
            </a:r>
            <a:r>
              <a:rPr lang="en-US" dirty="0" smtClean="0"/>
              <a:t>vs. BITTYPE mapping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smtClean="0"/>
              <a:t>JSMS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62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correct GL Code and Profit Center is used for transactions as specified in the problem statement</a:t>
            </a:r>
          </a:p>
          <a:p>
            <a:pPr lvl="1"/>
            <a:r>
              <a:rPr lang="en-US" dirty="0" smtClean="0"/>
              <a:t>Applicable for all transactions originating from </a:t>
            </a:r>
            <a:r>
              <a:rPr lang="en-US" dirty="0" err="1" smtClean="0"/>
              <a:t>JioPay</a:t>
            </a:r>
            <a:endParaRPr lang="en-US" dirty="0" smtClean="0"/>
          </a:p>
          <a:p>
            <a:pPr lvl="1"/>
            <a:r>
              <a:rPr lang="en-US" dirty="0" smtClean="0"/>
              <a:t>Applicable for Amazon Prime Add-On</a:t>
            </a:r>
          </a:p>
          <a:p>
            <a:r>
              <a:rPr lang="en-US" dirty="0" smtClean="0"/>
              <a:t>Validate if </a:t>
            </a:r>
            <a:r>
              <a:rPr lang="en-US" dirty="0"/>
              <a:t>Revenue Category is not received or </a:t>
            </a:r>
            <a:r>
              <a:rPr lang="en-US" dirty="0" smtClean="0"/>
              <a:t>determined or the </a:t>
            </a:r>
            <a:r>
              <a:rPr lang="en-US" dirty="0"/>
              <a:t>Revenue Category for which BITTYPE does not exists / is NOT configured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BITTYPE </a:t>
            </a:r>
            <a:r>
              <a:rPr lang="en-IN" dirty="0" smtClean="0">
                <a:solidFill>
                  <a:schemeClr val="dk1"/>
                </a:solidFill>
              </a:rPr>
              <a:t>ZZ00 is used and RAW BITS are generated in SAP CI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Process the RAW </a:t>
            </a:r>
            <a:r>
              <a:rPr lang="en-US" dirty="0">
                <a:solidFill>
                  <a:schemeClr val="dk1"/>
                </a:solidFill>
              </a:rPr>
              <a:t>BITS </a:t>
            </a:r>
            <a:r>
              <a:rPr lang="en-US" dirty="0" smtClean="0"/>
              <a:t>when </a:t>
            </a:r>
            <a:r>
              <a:rPr lang="en-US" dirty="0"/>
              <a:t>GL Code and Profit Center are made </a:t>
            </a:r>
            <a:r>
              <a:rPr lang="en-US" dirty="0" smtClean="0"/>
              <a:t>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881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JioPay</a:t>
            </a:r>
            <a:endParaRPr lang="en-US" dirty="0" smtClean="0"/>
          </a:p>
          <a:p>
            <a:r>
              <a:rPr lang="en-US" dirty="0" err="1" smtClean="0"/>
              <a:t>DigitalApi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JSMS</a:t>
            </a:r>
          </a:p>
          <a:p>
            <a:r>
              <a:rPr lang="en-US" dirty="0" smtClean="0"/>
              <a:t>SAP CI – JPL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Configuration only</a:t>
            </a:r>
          </a:p>
          <a:p>
            <a:pPr lvl="1"/>
            <a:r>
              <a:rPr lang="en-US" dirty="0" smtClean="0"/>
              <a:t>EPC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2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 Digital Service Order Life Cycle Management</a:t>
            </a:r>
          </a:p>
          <a:p>
            <a:pPr lvl="1"/>
            <a:r>
              <a:rPr lang="en-US" dirty="0" err="1" smtClean="0"/>
              <a:t>submitDigitalServiceOrder</a:t>
            </a:r>
            <a:r>
              <a:rPr lang="en-US" dirty="0" smtClean="0"/>
              <a:t> (Schema change; Backward Compatible)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Impacted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1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647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2EF0-0042-4149-9A24-10F26106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App Purchase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5F7F4C-B9AF-48E4-8F9D-91BB9CA3F503}"/>
              </a:ext>
            </a:extLst>
          </p:cNvPr>
          <p:cNvGrpSpPr/>
          <p:nvPr/>
        </p:nvGrpSpPr>
        <p:grpSpPr>
          <a:xfrm>
            <a:off x="5491434" y="1355920"/>
            <a:ext cx="1480713" cy="964396"/>
            <a:chOff x="4729434" y="2729078"/>
            <a:chExt cx="1480713" cy="964396"/>
          </a:xfrm>
        </p:grpSpPr>
        <p:pic>
          <p:nvPicPr>
            <p:cNvPr id="4" name="Picture 2" descr="TV PNG">
              <a:extLst>
                <a:ext uri="{FF2B5EF4-FFF2-40B4-BE49-F238E27FC236}">
                  <a16:creationId xmlns:a16="http://schemas.microsoft.com/office/drawing/2014/main" id="{0ADC3B26-C20B-4EA8-9793-05F2A9E74344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638"/>
            <a:stretch/>
          </p:blipFill>
          <p:spPr bwMode="auto">
            <a:xfrm>
              <a:off x="4729434" y="2729078"/>
              <a:ext cx="1385497" cy="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BCDAD3-3F05-4AF9-BA05-1374A46A2A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58905" y="2820661"/>
              <a:ext cx="1151242" cy="872813"/>
              <a:chOff x="6013000" y="1250541"/>
              <a:chExt cx="951440" cy="721333"/>
            </a:xfrm>
          </p:grpSpPr>
          <p:pic>
            <p:nvPicPr>
              <p:cNvPr id="6" name="Picture 10" descr="Qr Code Scanner Icons - Download Free Vector Icons | Noun Project">
                <a:extLst>
                  <a:ext uri="{FF2B5EF4-FFF2-40B4-BE49-F238E27FC236}">
                    <a16:creationId xmlns:a16="http://schemas.microsoft.com/office/drawing/2014/main" id="{5F60C0AB-9AF1-4795-BCAE-C8726EE1C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3000" y="1250541"/>
                <a:ext cx="515836" cy="477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AE5F565-AEEC-4EC9-97E4-A2F06AA3C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200" b="99600" l="0" r="100000">
                            <a14:foregroundMark x1="6173" y1="38400" x2="26543" y2="52000"/>
                            <a14:foregroundMark x1="4938" y1="61600" x2="21605" y2="54400"/>
                            <a14:foregroundMark x1="6173" y1="70000" x2="29630" y2="70000"/>
                            <a14:foregroundMark x1="3704" y1="79600" x2="31481" y2="79200"/>
                            <a14:foregroundMark x1="4321" y1="54000" x2="30864" y2="54400"/>
                            <a14:foregroundMark x1="3086" y1="41600" x2="27778" y2="40000"/>
                            <a14:foregroundMark x1="2469" y1="38800" x2="10494" y2="43600"/>
                            <a14:foregroundMark x1="12963" y1="12000" x2="5556" y2="29600"/>
                            <a14:foregroundMark x1="1852" y1="24400" x2="4321" y2="17200"/>
                            <a14:foregroundMark x1="27778" y1="24400" x2="28395" y2="26400"/>
                            <a14:foregroundMark x1="80247" y1="41600" x2="85802" y2="90000"/>
                            <a14:backgroundMark x1="3086" y1="31600" x2="3086" y2="31600"/>
                            <a14:backgroundMark x1="3086" y1="49200" x2="3086" y2="49200"/>
                            <a14:backgroundMark x1="2469" y1="75600" x2="2469" y2="75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95045" y="1401821"/>
                <a:ext cx="369395" cy="570053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FE208-3DFB-4014-BF34-7822D1EB8D9D}"/>
              </a:ext>
            </a:extLst>
          </p:cNvPr>
          <p:cNvGrpSpPr/>
          <p:nvPr/>
        </p:nvGrpSpPr>
        <p:grpSpPr>
          <a:xfrm>
            <a:off x="3044838" y="1355920"/>
            <a:ext cx="1385497" cy="850556"/>
            <a:chOff x="2666364" y="2116671"/>
            <a:chExt cx="1385497" cy="850556"/>
          </a:xfrm>
        </p:grpSpPr>
        <p:pic>
          <p:nvPicPr>
            <p:cNvPr id="9" name="Picture 10" descr="Qr Code Scanner Icons - Download Free Vector Icons | Noun Project">
              <a:extLst>
                <a:ext uri="{FF2B5EF4-FFF2-40B4-BE49-F238E27FC236}">
                  <a16:creationId xmlns:a16="http://schemas.microsoft.com/office/drawing/2014/main" id="{429A4D8D-4719-462C-8785-FE218233A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030" y="2211472"/>
              <a:ext cx="624161" cy="5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TV PNG">
              <a:extLst>
                <a:ext uri="{FF2B5EF4-FFF2-40B4-BE49-F238E27FC236}">
                  <a16:creationId xmlns:a16="http://schemas.microsoft.com/office/drawing/2014/main" id="{4ABEBD7C-5AAF-4A9F-989A-7C2C5AD1A2D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638"/>
            <a:stretch/>
          </p:blipFill>
          <p:spPr bwMode="auto">
            <a:xfrm>
              <a:off x="2666364" y="2116671"/>
              <a:ext cx="1385497" cy="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BCAC-F271-43DC-9CE8-3DD09898FBA8}"/>
              </a:ext>
            </a:extLst>
          </p:cNvPr>
          <p:cNvGrpSpPr/>
          <p:nvPr/>
        </p:nvGrpSpPr>
        <p:grpSpPr>
          <a:xfrm>
            <a:off x="462525" y="1355920"/>
            <a:ext cx="1548568" cy="1105236"/>
            <a:chOff x="462525" y="1453738"/>
            <a:chExt cx="1548568" cy="11052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AE1C68-79A6-47BC-BDCC-2100D6C1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773" y="1457573"/>
              <a:ext cx="1340962" cy="753923"/>
            </a:xfrm>
            <a:prstGeom prst="rect">
              <a:avLst/>
            </a:prstGeom>
          </p:spPr>
        </p:pic>
        <p:pic>
          <p:nvPicPr>
            <p:cNvPr id="13" name="Picture 2" descr="TV PNG">
              <a:extLst>
                <a:ext uri="{FF2B5EF4-FFF2-40B4-BE49-F238E27FC236}">
                  <a16:creationId xmlns:a16="http://schemas.microsoft.com/office/drawing/2014/main" id="{9347AECA-29D2-4971-B1E7-20A7AE28C05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638"/>
            <a:stretch/>
          </p:blipFill>
          <p:spPr bwMode="auto">
            <a:xfrm>
              <a:off x="625596" y="1453738"/>
              <a:ext cx="1385497" cy="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lectronics, movie, technology, tv, watch, watching, watching tv icon">
              <a:extLst>
                <a:ext uri="{FF2B5EF4-FFF2-40B4-BE49-F238E27FC236}">
                  <a16:creationId xmlns:a16="http://schemas.microsoft.com/office/drawing/2014/main" id="{3A3E3840-58B8-4B29-946A-8BCCB3307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931" b="100000" l="4403" r="94969">
                          <a14:foregroundMark x1="38994" y1="37736" x2="27044" y2="86164"/>
                          <a14:foregroundMark x1="20755" y1="48428" x2="26415" y2="64780"/>
                          <a14:foregroundMark x1="44025" y1="76730" x2="67925" y2="89937"/>
                          <a14:foregroundMark x1="49686" y1="76101" x2="61006" y2="81761"/>
                          <a14:foregroundMark x1="47799" y1="67925" x2="54717" y2="48428"/>
                          <a14:foregroundMark x1="62893" y1="69182" x2="73585" y2="48428"/>
                          <a14:foregroundMark x1="69811" y1="86792" x2="73585" y2="62893"/>
                          <a14:foregroundMark x1="75472" y1="65409" x2="76730" y2="72327"/>
                          <a14:foregroundMark x1="72956" y1="81132" x2="72956" y2="94969"/>
                          <a14:foregroundMark x1="71698" y1="95597" x2="9434" y2="96855"/>
                          <a14:foregroundMark x1="8805" y1="95597" x2="23899" y2="76730"/>
                          <a14:foregroundMark x1="16981" y1="78616" x2="10063" y2="86164"/>
                          <a14:foregroundMark x1="59119" y1="69182" x2="72327" y2="46541"/>
                          <a14:foregroundMark x1="79874" y1="48428" x2="75472" y2="61635"/>
                          <a14:backgroundMark x1="54717" y1="61006" x2="64780" y2="42138"/>
                          <a14:backgroundMark x1="84906" y1="30189" x2="84906" y2="30189"/>
                          <a14:backgroundMark x1="84906" y1="30189" x2="20126" y2="22013"/>
                          <a14:backgroundMark x1="10692" y1="15094" x2="10692" y2="446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25" y="1623443"/>
              <a:ext cx="935531" cy="93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839146-1471-4CD0-941B-FE052AD3E487}"/>
              </a:ext>
            </a:extLst>
          </p:cNvPr>
          <p:cNvGrpSpPr>
            <a:grpSpLocks noChangeAspect="1"/>
          </p:cNvGrpSpPr>
          <p:nvPr/>
        </p:nvGrpSpPr>
        <p:grpSpPr>
          <a:xfrm>
            <a:off x="8189389" y="1355920"/>
            <a:ext cx="701042" cy="981171"/>
            <a:chOff x="7532957" y="1153612"/>
            <a:chExt cx="579373" cy="810885"/>
          </a:xfrm>
        </p:grpSpPr>
        <p:pic>
          <p:nvPicPr>
            <p:cNvPr id="16" name="Picture 14" descr="Cell phone - Free technology icons">
              <a:extLst>
                <a:ext uri="{FF2B5EF4-FFF2-40B4-BE49-F238E27FC236}">
                  <a16:creationId xmlns:a16="http://schemas.microsoft.com/office/drawing/2014/main" id="{4171E1FA-45BD-42FC-9929-6FD0DDA72B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20" r="31369"/>
            <a:stretch/>
          </p:blipFill>
          <p:spPr bwMode="auto">
            <a:xfrm>
              <a:off x="7532957" y="1153612"/>
              <a:ext cx="579373" cy="81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32FD6C-AF84-4B0D-961F-7DBDE689DE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552649" y="1383633"/>
              <a:ext cx="536428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Payment options</a:t>
              </a:r>
              <a:endParaRPr lang="en-IN" sz="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1AA4DB-1B6E-4A88-A60F-AC3D1EBBF43E}"/>
              </a:ext>
            </a:extLst>
          </p:cNvPr>
          <p:cNvGrpSpPr>
            <a:grpSpLocks noChangeAspect="1"/>
          </p:cNvGrpSpPr>
          <p:nvPr/>
        </p:nvGrpSpPr>
        <p:grpSpPr>
          <a:xfrm>
            <a:off x="10440932" y="1399444"/>
            <a:ext cx="701024" cy="982799"/>
            <a:chOff x="8689937" y="1119397"/>
            <a:chExt cx="579358" cy="812231"/>
          </a:xfrm>
        </p:grpSpPr>
        <p:pic>
          <p:nvPicPr>
            <p:cNvPr id="19" name="Picture 16" descr="Cell phone - Free technology icons">
              <a:extLst>
                <a:ext uri="{FF2B5EF4-FFF2-40B4-BE49-F238E27FC236}">
                  <a16:creationId xmlns:a16="http://schemas.microsoft.com/office/drawing/2014/main" id="{A4681FF2-28A5-45CF-A253-C32143D38A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9" r="31173"/>
            <a:stretch/>
          </p:blipFill>
          <p:spPr bwMode="auto">
            <a:xfrm>
              <a:off x="8689937" y="1119397"/>
              <a:ext cx="579358" cy="81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E3D5C1-1C62-4164-90E2-146217450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5924" y="1368483"/>
              <a:ext cx="247385" cy="18794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5748144-FA9F-46B0-A1A8-BAF97EB59656}"/>
              </a:ext>
            </a:extLst>
          </p:cNvPr>
          <p:cNvSpPr txBox="1"/>
          <p:nvPr/>
        </p:nvSpPr>
        <p:spPr>
          <a:xfrm>
            <a:off x="462525" y="2471595"/>
            <a:ext cx="1728000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Customer while using any app on TV wants to use a paid feature in app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1AD07-66A9-40EB-8C19-3B8441EF8AAA}"/>
              </a:ext>
            </a:extLst>
          </p:cNvPr>
          <p:cNvSpPr txBox="1"/>
          <p:nvPr/>
        </p:nvSpPr>
        <p:spPr>
          <a:xfrm>
            <a:off x="2873584" y="2505000"/>
            <a:ext cx="1728000" cy="648000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Customer selects the app/feature and QR code appears on the TV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EAE72B-1545-475B-9BE0-CDF36BBF9BD8}"/>
              </a:ext>
            </a:extLst>
          </p:cNvPr>
          <p:cNvSpPr txBox="1"/>
          <p:nvPr/>
        </p:nvSpPr>
        <p:spPr>
          <a:xfrm>
            <a:off x="5323648" y="2515056"/>
            <a:ext cx="1728000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Customer scan the QR code that appear on the TV with MyJio app</a:t>
            </a:r>
            <a:endParaRPr lang="en-I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E3043-48AD-4C30-9C62-1E8B0AE0273C}"/>
              </a:ext>
            </a:extLst>
          </p:cNvPr>
          <p:cNvSpPr txBox="1"/>
          <p:nvPr/>
        </p:nvSpPr>
        <p:spPr>
          <a:xfrm>
            <a:off x="7719582" y="2515056"/>
            <a:ext cx="1728000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It redirects the customer to payment options</a:t>
            </a:r>
            <a:endParaRPr lang="en-I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1D6129-9D3E-4E2A-9AA9-77583B91FDA2}"/>
              </a:ext>
            </a:extLst>
          </p:cNvPr>
          <p:cNvSpPr txBox="1"/>
          <p:nvPr/>
        </p:nvSpPr>
        <p:spPr>
          <a:xfrm>
            <a:off x="9809018" y="2506669"/>
            <a:ext cx="2016000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200" dirty="0"/>
              <a:t>Customer completes the payment through credit/debit, net banking or UPI payments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4739C-E9F9-4949-BF16-6783911BF461}"/>
              </a:ext>
            </a:extLst>
          </p:cNvPr>
          <p:cNvSpPr txBox="1"/>
          <p:nvPr/>
        </p:nvSpPr>
        <p:spPr>
          <a:xfrm>
            <a:off x="418927" y="5736755"/>
            <a:ext cx="1728000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Customer start using the recently bought paid feature on TV</a:t>
            </a:r>
            <a:endParaRPr lang="en-IN" sz="1200" dirty="0"/>
          </a:p>
        </p:txBody>
      </p:sp>
      <p:sp>
        <p:nvSpPr>
          <p:cNvPr id="27" name="Right Arrow 65">
            <a:extLst>
              <a:ext uri="{FF2B5EF4-FFF2-40B4-BE49-F238E27FC236}">
                <a16:creationId xmlns:a16="http://schemas.microsoft.com/office/drawing/2014/main" id="{F1ACCA26-9235-40F3-A2B4-BBEFBE287657}"/>
              </a:ext>
            </a:extLst>
          </p:cNvPr>
          <p:cNvSpPr/>
          <p:nvPr/>
        </p:nvSpPr>
        <p:spPr>
          <a:xfrm>
            <a:off x="2325642" y="1714097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67">
            <a:extLst>
              <a:ext uri="{FF2B5EF4-FFF2-40B4-BE49-F238E27FC236}">
                <a16:creationId xmlns:a16="http://schemas.microsoft.com/office/drawing/2014/main" id="{1AD7261A-8B2A-4B8B-97DA-9CA6CD9784BB}"/>
              </a:ext>
            </a:extLst>
          </p:cNvPr>
          <p:cNvSpPr/>
          <p:nvPr/>
        </p:nvSpPr>
        <p:spPr>
          <a:xfrm>
            <a:off x="4732676" y="1716043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68">
            <a:extLst>
              <a:ext uri="{FF2B5EF4-FFF2-40B4-BE49-F238E27FC236}">
                <a16:creationId xmlns:a16="http://schemas.microsoft.com/office/drawing/2014/main" id="{9663D852-939E-4781-BEB1-7081422134A3}"/>
              </a:ext>
            </a:extLst>
          </p:cNvPr>
          <p:cNvSpPr/>
          <p:nvPr/>
        </p:nvSpPr>
        <p:spPr>
          <a:xfrm>
            <a:off x="7389334" y="1714097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70">
            <a:extLst>
              <a:ext uri="{FF2B5EF4-FFF2-40B4-BE49-F238E27FC236}">
                <a16:creationId xmlns:a16="http://schemas.microsoft.com/office/drawing/2014/main" id="{85076CB2-61FA-473D-85EF-3FDFDCBAB09A}"/>
              </a:ext>
            </a:extLst>
          </p:cNvPr>
          <p:cNvSpPr/>
          <p:nvPr/>
        </p:nvSpPr>
        <p:spPr>
          <a:xfrm>
            <a:off x="9495444" y="1732663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71">
            <a:extLst>
              <a:ext uri="{FF2B5EF4-FFF2-40B4-BE49-F238E27FC236}">
                <a16:creationId xmlns:a16="http://schemas.microsoft.com/office/drawing/2014/main" id="{2BE99607-A69F-4541-BFFA-700C5321F5B3}"/>
              </a:ext>
            </a:extLst>
          </p:cNvPr>
          <p:cNvSpPr/>
          <p:nvPr/>
        </p:nvSpPr>
        <p:spPr>
          <a:xfrm rot="5400000">
            <a:off x="10668192" y="3756243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F2DA6C-0A06-4E3D-8DC7-519D448F27F5}"/>
              </a:ext>
            </a:extLst>
          </p:cNvPr>
          <p:cNvGrpSpPr/>
          <p:nvPr/>
        </p:nvGrpSpPr>
        <p:grpSpPr>
          <a:xfrm>
            <a:off x="606038" y="4676910"/>
            <a:ext cx="1385497" cy="850556"/>
            <a:chOff x="10404420" y="4935118"/>
            <a:chExt cx="1385497" cy="850556"/>
          </a:xfrm>
        </p:grpSpPr>
        <p:pic>
          <p:nvPicPr>
            <p:cNvPr id="33" name="Picture 2" descr="TV PNG">
              <a:extLst>
                <a:ext uri="{FF2B5EF4-FFF2-40B4-BE49-F238E27FC236}">
                  <a16:creationId xmlns:a16="http://schemas.microsoft.com/office/drawing/2014/main" id="{141F1026-CE52-4D45-AF09-D706DFDCAE7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638"/>
            <a:stretch/>
          </p:blipFill>
          <p:spPr bwMode="auto">
            <a:xfrm>
              <a:off x="10404420" y="4935118"/>
              <a:ext cx="1385497" cy="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4E1A0DF-3CA1-44DB-89B1-96F980BBF4B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421" y="4949197"/>
              <a:ext cx="1339200" cy="734400"/>
            </a:xfrm>
            <a:prstGeom prst="rect">
              <a:avLst/>
            </a:prstGeom>
          </p:spPr>
        </p:pic>
        <p:pic>
          <p:nvPicPr>
            <p:cNvPr id="35" name="Picture 2" descr="https://static0.srcdn.com/wordpress/wp-content/uploads/2019/06/Warner-Brothers-Logo-WB-Shield.jpg">
              <a:extLst>
                <a:ext uri="{FF2B5EF4-FFF2-40B4-BE49-F238E27FC236}">
                  <a16:creationId xmlns:a16="http://schemas.microsoft.com/office/drawing/2014/main" id="{F385D6CB-01ED-4A55-9F73-8D74F90898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9" r="4961"/>
            <a:stretch/>
          </p:blipFill>
          <p:spPr bwMode="auto">
            <a:xfrm>
              <a:off x="10415588" y="4943330"/>
              <a:ext cx="1343026" cy="74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E064F89-3FA9-41A1-BB92-0F92CDBC41DB}"/>
              </a:ext>
            </a:extLst>
          </p:cNvPr>
          <p:cNvSpPr txBox="1"/>
          <p:nvPr/>
        </p:nvSpPr>
        <p:spPr>
          <a:xfrm>
            <a:off x="6537670" y="5718149"/>
            <a:ext cx="2135328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200" dirty="0"/>
              <a:t>The App sends him the confirmation message of payment receipt and activation.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814A1E-A193-4466-8929-130F0915CB35}"/>
              </a:ext>
            </a:extLst>
          </p:cNvPr>
          <p:cNvSpPr txBox="1"/>
          <p:nvPr/>
        </p:nvSpPr>
        <p:spPr>
          <a:xfrm>
            <a:off x="9698650" y="5718149"/>
            <a:ext cx="2346927" cy="830997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200" dirty="0"/>
              <a:t>Upon successful payment, customer get a success message on RMN and digital  invoice in his email. Invoice is reflected in his payment history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AB405-58FC-4F9F-8635-470A0F72B56D}"/>
              </a:ext>
            </a:extLst>
          </p:cNvPr>
          <p:cNvSpPr txBox="1"/>
          <p:nvPr/>
        </p:nvSpPr>
        <p:spPr>
          <a:xfrm>
            <a:off x="3268405" y="5736755"/>
            <a:ext cx="2135328" cy="646331"/>
          </a:xfrm>
          <a:prstGeom prst="rect">
            <a:avLst/>
          </a:prstGeom>
          <a:noFill/>
          <a:ln>
            <a:solidFill>
              <a:srgbClr val="03007F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200" dirty="0"/>
              <a:t>All such subscriptions are visible in the subscription section of the JioFiber/MyJio App </a:t>
            </a:r>
            <a:endParaRPr lang="en-IN" sz="1200" dirty="0"/>
          </a:p>
        </p:txBody>
      </p:sp>
      <p:pic>
        <p:nvPicPr>
          <p:cNvPr id="39" name="Picture 2" descr="https://cdn5.vectorstock.com/i/1000x1000/60/24/send-phone-sms-flat-icon-vector-17196024.jpg">
            <a:extLst>
              <a:ext uri="{FF2B5EF4-FFF2-40B4-BE49-F238E27FC236}">
                <a16:creationId xmlns:a16="http://schemas.microsoft.com/office/drawing/2014/main" id="{BE03F230-94BA-4706-920F-A635C40DB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65381" l="9000" r="81300">
                        <a14:foregroundMark x1="22800" y1="2711" x2="45400" y2="50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659" b="33627"/>
          <a:stretch/>
        </p:blipFill>
        <p:spPr bwMode="auto">
          <a:xfrm>
            <a:off x="9958955" y="4565700"/>
            <a:ext cx="1371088" cy="96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34D5303-81D2-465F-B0FA-3D501096B74E}"/>
              </a:ext>
            </a:extLst>
          </p:cNvPr>
          <p:cNvGrpSpPr/>
          <p:nvPr/>
        </p:nvGrpSpPr>
        <p:grpSpPr>
          <a:xfrm>
            <a:off x="7198303" y="4471209"/>
            <a:ext cx="814062" cy="1039449"/>
            <a:chOff x="7882558" y="4471901"/>
            <a:chExt cx="814062" cy="1039449"/>
          </a:xfrm>
        </p:grpSpPr>
        <p:pic>
          <p:nvPicPr>
            <p:cNvPr id="41" name="Picture 16" descr="Cell phone - Free technology icons">
              <a:extLst>
                <a:ext uri="{FF2B5EF4-FFF2-40B4-BE49-F238E27FC236}">
                  <a16:creationId xmlns:a16="http://schemas.microsoft.com/office/drawing/2014/main" id="{AEAD8439-ADEB-42EB-AC3E-183DF65B2B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9" r="31173"/>
            <a:stretch/>
          </p:blipFill>
          <p:spPr bwMode="auto">
            <a:xfrm>
              <a:off x="7882558" y="4528551"/>
              <a:ext cx="701024" cy="9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656EB706-D912-4D96-8BD1-E79DE3C24047}"/>
                </a:ext>
              </a:extLst>
            </p:cNvPr>
            <p:cNvSpPr/>
            <p:nvPr/>
          </p:nvSpPr>
          <p:spPr>
            <a:xfrm>
              <a:off x="8018289" y="4661464"/>
              <a:ext cx="424800" cy="236649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Activated</a:t>
              </a:r>
              <a:endParaRPr lang="en-IN" sz="700" dirty="0"/>
            </a:p>
          </p:txBody>
        </p:sp>
        <p:pic>
          <p:nvPicPr>
            <p:cNvPr id="43" name="Picture 6" descr="https://cdn1.vectorstock.com/i/1000x1000/94/35/notification-bell-icon-inbox-message-vector-20579435.jpg">
              <a:extLst>
                <a:ext uri="{FF2B5EF4-FFF2-40B4-BE49-F238E27FC236}">
                  <a16:creationId xmlns:a16="http://schemas.microsoft.com/office/drawing/2014/main" id="{7895B8A8-38BB-475F-BA39-87FE31A0F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5741" b="79259" l="20921" r="81481">
                          <a14:foregroundMark x1="64064" y1="30833" x2="66567" y2="35648"/>
                          <a14:foregroundMark x1="46446" y1="71204" x2="53854" y2="706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4" t="16166" r="18559" b="19605"/>
            <a:stretch/>
          </p:blipFill>
          <p:spPr bwMode="auto">
            <a:xfrm>
              <a:off x="8441157" y="4471901"/>
              <a:ext cx="255463" cy="294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A1D211-6615-4AFF-91A5-1B33A9045B79}"/>
              </a:ext>
            </a:extLst>
          </p:cNvPr>
          <p:cNvGrpSpPr/>
          <p:nvPr/>
        </p:nvGrpSpPr>
        <p:grpSpPr>
          <a:xfrm>
            <a:off x="3924401" y="4622585"/>
            <a:ext cx="701024" cy="982799"/>
            <a:chOff x="3750231" y="4622585"/>
            <a:chExt cx="701024" cy="982799"/>
          </a:xfrm>
        </p:grpSpPr>
        <p:pic>
          <p:nvPicPr>
            <p:cNvPr id="45" name="Picture 16" descr="Cell phone - Free technology icons">
              <a:extLst>
                <a:ext uri="{FF2B5EF4-FFF2-40B4-BE49-F238E27FC236}">
                  <a16:creationId xmlns:a16="http://schemas.microsoft.com/office/drawing/2014/main" id="{158D31BA-6D66-4F73-BD33-60987A270C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9" r="31173"/>
            <a:stretch/>
          </p:blipFill>
          <p:spPr bwMode="auto">
            <a:xfrm>
              <a:off x="3750231" y="4622585"/>
              <a:ext cx="701024" cy="9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99588AD9-1F8B-4568-8F35-27ABB10DBD60}"/>
                </a:ext>
              </a:extLst>
            </p:cNvPr>
            <p:cNvSpPr/>
            <p:nvPr/>
          </p:nvSpPr>
          <p:spPr>
            <a:xfrm>
              <a:off x="3873499" y="4753476"/>
              <a:ext cx="450851" cy="619200"/>
            </a:xfrm>
            <a:prstGeom prst="roundRect">
              <a:avLst>
                <a:gd name="adj" fmla="val 66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t"/>
            <a:lstStyle/>
            <a:p>
              <a:pPr algn="ctr"/>
              <a:r>
                <a:rPr lang="en-US" sz="550" dirty="0"/>
                <a:t>Subscriptions</a:t>
              </a:r>
            </a:p>
            <a:p>
              <a:pPr marL="88900" indent="-88900" algn="ctr">
                <a:buFont typeface="Arial" panose="020B0604020202020204" pitchFamily="34" charset="0"/>
                <a:buChar char="•"/>
              </a:pPr>
              <a:r>
                <a:rPr lang="en-US" sz="700" dirty="0"/>
                <a:t>………… …………</a:t>
              </a:r>
              <a:endParaRPr lang="en-IN" sz="700" dirty="0"/>
            </a:p>
            <a:p>
              <a:pPr marL="88900" indent="-88900" algn="ctr">
                <a:buFont typeface="Arial" panose="020B0604020202020204" pitchFamily="34" charset="0"/>
                <a:buChar char="•"/>
              </a:pPr>
              <a:r>
                <a:rPr lang="en-US" sz="700" dirty="0"/>
                <a:t>…………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E9C45E-4DF8-4C94-8926-289D35D497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6710" y="4760528"/>
              <a:ext cx="90008" cy="89905"/>
              <a:chOff x="4036300" y="4758712"/>
              <a:chExt cx="131781" cy="13163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22271C6-5F52-49E2-B30F-8A38ADBB6EF6}"/>
                  </a:ext>
                </a:extLst>
              </p:cNvPr>
              <p:cNvSpPr/>
              <p:nvPr/>
            </p:nvSpPr>
            <p:spPr>
              <a:xfrm>
                <a:off x="4039045" y="4779095"/>
                <a:ext cx="129036" cy="88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9" name="Picture 14" descr="https://www.pngjoy.com/pngm/217/4233400_october-reliance-jio-logo-png-transparent-png.png">
                <a:extLst>
                  <a:ext uri="{FF2B5EF4-FFF2-40B4-BE49-F238E27FC236}">
                    <a16:creationId xmlns:a16="http://schemas.microsoft.com/office/drawing/2014/main" id="{EB63E67B-2CD1-4C7D-AD5C-F93093635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0" b="100000" l="0" r="100000">
                            <a14:foregroundMark x1="72727" y1="48692" x2="72727" y2="486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6300" y="4758712"/>
                <a:ext cx="131781" cy="131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0" name="Right Arrow 78">
            <a:extLst>
              <a:ext uri="{FF2B5EF4-FFF2-40B4-BE49-F238E27FC236}">
                <a16:creationId xmlns:a16="http://schemas.microsoft.com/office/drawing/2014/main" id="{11EADEE7-76D4-4142-9685-4081D9B56356}"/>
              </a:ext>
            </a:extLst>
          </p:cNvPr>
          <p:cNvSpPr/>
          <p:nvPr/>
        </p:nvSpPr>
        <p:spPr>
          <a:xfrm flipH="1">
            <a:off x="8993498" y="4962337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Arrow 79">
            <a:extLst>
              <a:ext uri="{FF2B5EF4-FFF2-40B4-BE49-F238E27FC236}">
                <a16:creationId xmlns:a16="http://schemas.microsoft.com/office/drawing/2014/main" id="{CB892725-C0A9-490F-8E3D-1D2755DACECB}"/>
              </a:ext>
            </a:extLst>
          </p:cNvPr>
          <p:cNvSpPr/>
          <p:nvPr/>
        </p:nvSpPr>
        <p:spPr>
          <a:xfrm flipH="1">
            <a:off x="5732417" y="4962337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Elbow Connector 12">
            <a:extLst>
              <a:ext uri="{FF2B5EF4-FFF2-40B4-BE49-F238E27FC236}">
                <a16:creationId xmlns:a16="http://schemas.microsoft.com/office/drawing/2014/main" id="{4D59A04F-3A75-4BC2-9C40-301CC4EADDA2}"/>
              </a:ext>
            </a:extLst>
          </p:cNvPr>
          <p:cNvCxnSpPr/>
          <p:nvPr/>
        </p:nvCxnSpPr>
        <p:spPr>
          <a:xfrm rot="10800000">
            <a:off x="1288720" y="4626131"/>
            <a:ext cx="7964615" cy="202959"/>
          </a:xfrm>
          <a:prstGeom prst="bentConnector4">
            <a:avLst>
              <a:gd name="adj1" fmla="val -139"/>
              <a:gd name="adj2" fmla="val 27803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80">
            <a:extLst>
              <a:ext uri="{FF2B5EF4-FFF2-40B4-BE49-F238E27FC236}">
                <a16:creationId xmlns:a16="http://schemas.microsoft.com/office/drawing/2014/main" id="{333E17BF-480A-4E16-AF43-74431949DA83}"/>
              </a:ext>
            </a:extLst>
          </p:cNvPr>
          <p:cNvSpPr/>
          <p:nvPr/>
        </p:nvSpPr>
        <p:spPr>
          <a:xfrm flipH="1">
            <a:off x="2771146" y="4962337"/>
            <a:ext cx="432000" cy="1138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D1ACAF7-954C-4C21-A05D-D664E547BA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26439" y="5055256"/>
            <a:ext cx="7011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8E1D4-02CF-43B0-9093-07E5DF3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/ GS Vendors are on-boarded in the </a:t>
            </a:r>
            <a:r>
              <a:rPr lang="en-US" dirty="0" err="1"/>
              <a:t>JioStore</a:t>
            </a:r>
            <a:r>
              <a:rPr lang="en-US" dirty="0"/>
              <a:t> </a:t>
            </a:r>
            <a:r>
              <a:rPr lang="en-IN" dirty="0"/>
              <a:t>Developer Portal</a:t>
            </a:r>
            <a:endParaRPr lang="en-US" dirty="0"/>
          </a:p>
          <a:p>
            <a:pPr lvl="1"/>
            <a:r>
              <a:rPr lang="en-US" dirty="0"/>
              <a:t>allows on-boarding as</a:t>
            </a:r>
          </a:p>
          <a:p>
            <a:pPr lvl="2"/>
            <a:r>
              <a:rPr lang="en-US" dirty="0"/>
              <a:t>Individual or Sole Proprietor / Single Person Business or</a:t>
            </a:r>
          </a:p>
          <a:p>
            <a:pPr lvl="2"/>
            <a:r>
              <a:rPr lang="en-US" dirty="0"/>
              <a:t>Company / Organization</a:t>
            </a:r>
          </a:p>
          <a:p>
            <a:pPr lvl="1"/>
            <a:r>
              <a:rPr lang="en-US" dirty="0"/>
              <a:t>deduplication is performed based on the PAN Number and State code</a:t>
            </a:r>
          </a:p>
          <a:p>
            <a:pPr lvl="2"/>
            <a:r>
              <a:rPr lang="en-US" dirty="0"/>
              <a:t>Do NOT allow creation of vendor, if Vendor with same PAN Number for the state code exists</a:t>
            </a:r>
          </a:p>
          <a:p>
            <a:pPr lvl="1"/>
            <a:r>
              <a:rPr lang="en-US" dirty="0"/>
              <a:t>basic information is collected along with KYC documents</a:t>
            </a:r>
          </a:p>
          <a:p>
            <a:pPr lvl="2"/>
            <a:r>
              <a:rPr lang="en-US" dirty="0"/>
              <a:t>For Bank Account verification, an image of “Cancelled Cheque” is provided</a:t>
            </a:r>
          </a:p>
          <a:p>
            <a:pPr lvl="2"/>
            <a:r>
              <a:rPr lang="en-US" dirty="0"/>
              <a:t>Going forward, to be replaced with the “Penny Drop” functionality</a:t>
            </a:r>
          </a:p>
          <a:p>
            <a:pPr lvl="1"/>
            <a:r>
              <a:rPr lang="en-US" dirty="0"/>
              <a:t>upon successful creation of Vendor in MDG, Vendor is activated</a:t>
            </a:r>
          </a:p>
          <a:p>
            <a:r>
              <a:rPr lang="en-US" dirty="0"/>
              <a:t>All the required validation for creating the Vendor are performed upfront</a:t>
            </a:r>
          </a:p>
          <a:p>
            <a:pPr lvl="1"/>
            <a:r>
              <a:rPr lang="en-US" dirty="0"/>
              <a:t>automatically and</a:t>
            </a:r>
          </a:p>
          <a:p>
            <a:pPr lvl="1"/>
            <a:r>
              <a:rPr lang="en-US" dirty="0"/>
              <a:t>manually via. Approver(s)</a:t>
            </a:r>
          </a:p>
          <a:p>
            <a:pPr lvl="2"/>
            <a:r>
              <a:rPr lang="en-US" dirty="0"/>
              <a:t>First approval is done by </a:t>
            </a:r>
            <a:r>
              <a:rPr lang="en-US" dirty="0" err="1"/>
              <a:t>JioStore</a:t>
            </a:r>
            <a:r>
              <a:rPr lang="en-US" dirty="0"/>
              <a:t> Admin </a:t>
            </a:r>
          </a:p>
          <a:p>
            <a:pPr lvl="2"/>
            <a:r>
              <a:rPr lang="en-US" dirty="0"/>
              <a:t>Second approval is done by the Business Finance Team</a:t>
            </a:r>
            <a:endParaRPr lang="en-IN" dirty="0"/>
          </a:p>
          <a:p>
            <a:r>
              <a:rPr lang="en-US" dirty="0"/>
              <a:t>On successful validation, Developer Portal subsequently submits the request to </a:t>
            </a:r>
            <a:r>
              <a:rPr lang="en-US" dirty="0" err="1"/>
              <a:t>JioPay</a:t>
            </a:r>
            <a:endParaRPr lang="en-US" dirty="0"/>
          </a:p>
          <a:p>
            <a:pPr lvl="1"/>
            <a:r>
              <a:rPr lang="en-US" dirty="0"/>
              <a:t>Documents (PDF, DOC / DOCX, JPG, JPEG) are uploaded along with the Main Vendor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D6237-4DDC-43BA-84BA-E61A2D9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 GS Vendor on-boarding in </a:t>
            </a:r>
            <a:r>
              <a:rPr lang="en-US" dirty="0" err="1"/>
              <a:t>JioStore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JioStore</a:t>
            </a:r>
            <a:r>
              <a:rPr lang="en-US" sz="1800" dirty="0"/>
              <a:t> Developer Portal,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30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76FC74-2BBA-43CE-94EF-E9260E2E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 of Documents </a:t>
            </a:r>
            <a:r>
              <a:rPr lang="en-US" dirty="0"/>
              <a:t>–</a:t>
            </a:r>
            <a:r>
              <a:rPr lang="en-US" dirty="0">
                <a:solidFill>
                  <a:schemeClr val="tx1"/>
                </a:solidFill>
              </a:rPr>
              <a:t> POI</a:t>
            </a:r>
          </a:p>
          <a:p>
            <a:pPr lvl="1"/>
            <a:r>
              <a:rPr lang="en-US" dirty="0"/>
              <a:t>Refer to worksheet “Document-POI”</a:t>
            </a:r>
          </a:p>
          <a:p>
            <a:r>
              <a:rPr lang="en-US" dirty="0">
                <a:solidFill>
                  <a:schemeClr val="tx1"/>
                </a:solidFill>
              </a:rPr>
              <a:t>List of Documents </a:t>
            </a:r>
            <a:r>
              <a:rPr lang="en-US" dirty="0"/>
              <a:t>–</a:t>
            </a:r>
            <a:r>
              <a:rPr lang="en-US" dirty="0">
                <a:solidFill>
                  <a:schemeClr val="tx1"/>
                </a:solidFill>
              </a:rPr>
              <a:t> POA</a:t>
            </a:r>
          </a:p>
          <a:p>
            <a:pPr lvl="1"/>
            <a:r>
              <a:rPr lang="en-US" dirty="0"/>
              <a:t>Refer to worksheet “Document-POA”</a:t>
            </a:r>
          </a:p>
          <a:p>
            <a:r>
              <a:rPr lang="en-US" dirty="0"/>
              <a:t>When a domestic vendor is created which has different Name </a:t>
            </a:r>
            <a:r>
              <a:rPr lang="en-IN" dirty="0"/>
              <a:t>appearing on PAN card, one of the following additional document is mandatory</a:t>
            </a:r>
          </a:p>
          <a:p>
            <a:pPr lvl="1"/>
            <a:r>
              <a:rPr lang="en-US" dirty="0"/>
              <a:t>Refer to worksheet “Document-</a:t>
            </a:r>
            <a:r>
              <a:rPr lang="en-US" dirty="0" err="1"/>
              <a:t>DifferentNameOnPANCard</a:t>
            </a:r>
            <a:r>
              <a:rPr lang="en-US" dirty="0"/>
              <a:t>”</a:t>
            </a:r>
          </a:p>
          <a:p>
            <a:r>
              <a:rPr lang="en-IN" dirty="0"/>
              <a:t>Image of </a:t>
            </a:r>
            <a:r>
              <a:rPr lang="en-US" dirty="0"/>
              <a:t>Cancelled Cheque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0F16F-8575-414D-934E-0027779F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KYC Documents for Vendor creation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1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8E1D4-02CF-43B0-9093-07E5DF3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Vendor on-boarding is performed via. MDG: Master Data Governance</a:t>
            </a:r>
          </a:p>
          <a:p>
            <a:pPr lvl="1"/>
            <a:r>
              <a:rPr lang="en-US" dirty="0"/>
              <a:t>results in creation of Vendors in JPL ERP (P92)</a:t>
            </a:r>
          </a:p>
          <a:p>
            <a:r>
              <a:rPr lang="en-US" dirty="0"/>
              <a:t>MDG: Master Data Governance provides an ODATA API (Protocol / Transport = json/http) to create / update the Vendor</a:t>
            </a:r>
          </a:p>
          <a:p>
            <a:pPr lvl="1"/>
            <a:r>
              <a:rPr lang="en-US" dirty="0"/>
              <a:t>specify required data and document proofs including</a:t>
            </a:r>
          </a:p>
          <a:p>
            <a:pPr lvl="2"/>
            <a:r>
              <a:rPr lang="en-US" dirty="0"/>
              <a:t>General data</a:t>
            </a:r>
          </a:p>
          <a:p>
            <a:pPr lvl="3"/>
            <a:r>
              <a:rPr lang="en-US" dirty="0"/>
              <a:t>NAV_HEADERTOGENERALDATA</a:t>
            </a:r>
          </a:p>
          <a:p>
            <a:pPr lvl="2"/>
            <a:r>
              <a:rPr lang="en-US" dirty="0"/>
              <a:t>Bank Details (multiple can be specified)</a:t>
            </a:r>
          </a:p>
          <a:p>
            <a:pPr lvl="3"/>
            <a:r>
              <a:rPr lang="en-US" dirty="0"/>
              <a:t>NAV_HEADERTOBANKDATA</a:t>
            </a:r>
          </a:p>
          <a:p>
            <a:pPr lvl="2"/>
            <a:r>
              <a:rPr lang="en-US" dirty="0"/>
              <a:t>Contact Person (multiple can be specified)</a:t>
            </a:r>
          </a:p>
          <a:p>
            <a:pPr lvl="3"/>
            <a:r>
              <a:rPr lang="en-US" dirty="0"/>
              <a:t>NAV_HEADERTOCONTACTPERSONDATA</a:t>
            </a:r>
          </a:p>
          <a:p>
            <a:pPr lvl="2"/>
            <a:r>
              <a:rPr lang="en-US" dirty="0"/>
              <a:t>Attachment(s)</a:t>
            </a:r>
          </a:p>
          <a:p>
            <a:pPr lvl="3"/>
            <a:r>
              <a:rPr lang="en-US" dirty="0"/>
              <a:t>NAV_HEADERTOATTACHMENT</a:t>
            </a:r>
          </a:p>
          <a:p>
            <a:pPr lvl="3"/>
            <a:r>
              <a:rPr lang="en-US" dirty="0"/>
              <a:t>Documents (PDF, DOC / DOCX, JPG, JPEG) specified in Base 64 format</a:t>
            </a:r>
          </a:p>
          <a:p>
            <a:pPr lvl="1"/>
            <a:r>
              <a:rPr lang="en-US" dirty="0"/>
              <a:t>Key of the Vendor created in </a:t>
            </a:r>
            <a:r>
              <a:rPr lang="en-US" dirty="0" err="1"/>
              <a:t>JioPay</a:t>
            </a:r>
            <a:r>
              <a:rPr lang="en-US" dirty="0"/>
              <a:t> along with the source Id is provided</a:t>
            </a:r>
          </a:p>
          <a:p>
            <a:pPr lvl="2"/>
            <a:r>
              <a:rPr lang="en-US" dirty="0"/>
              <a:t>Source Id (Unique Identifier)</a:t>
            </a:r>
          </a:p>
          <a:p>
            <a:pPr lvl="2"/>
            <a:r>
              <a:rPr lang="en-US" dirty="0"/>
              <a:t>Source Application Code configured for </a:t>
            </a:r>
            <a:r>
              <a:rPr lang="en-US" dirty="0" err="1"/>
              <a:t>JioStore</a:t>
            </a:r>
            <a:r>
              <a:rPr lang="en-US" dirty="0"/>
              <a:t> (JIS: Jio Store)</a:t>
            </a:r>
          </a:p>
          <a:p>
            <a:pPr lvl="1"/>
            <a:r>
              <a:rPr lang="en-US" dirty="0"/>
              <a:t>For GS Vendor creation, specify entire Main Vendor information additionally in General data</a:t>
            </a:r>
          </a:p>
          <a:p>
            <a:pPr lvl="2"/>
            <a:r>
              <a:rPr lang="en-US" dirty="0"/>
              <a:t>SAP MDG updates the provided main vendor data (except </a:t>
            </a:r>
            <a:r>
              <a:rPr lang="en-IN" dirty="0" err="1"/>
              <a:t>Bukrs</a:t>
            </a:r>
            <a:r>
              <a:rPr lang="en-IN" dirty="0"/>
              <a:t>, </a:t>
            </a:r>
            <a:r>
              <a:rPr lang="en-IN" dirty="0" err="1"/>
              <a:t>Ktokk</a:t>
            </a:r>
            <a:r>
              <a:rPr lang="en-IN" dirty="0"/>
              <a:t> and </a:t>
            </a:r>
            <a:r>
              <a:rPr lang="en-IN" dirty="0" err="1"/>
              <a:t>Zzrating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/>
              <a:t>Upon submission of request, MDG returns acknowledgement</a:t>
            </a:r>
          </a:p>
          <a:p>
            <a:pPr lvl="1"/>
            <a:r>
              <a:rPr lang="en-IN" dirty="0"/>
              <a:t>Vendor is created asynchronously in SAP MDG</a:t>
            </a:r>
            <a:endParaRPr lang="en-US" dirty="0"/>
          </a:p>
          <a:p>
            <a:r>
              <a:rPr lang="en-US" dirty="0"/>
              <a:t>Upon receiving successful acknowledgement</a:t>
            </a:r>
          </a:p>
          <a:p>
            <a:pPr lvl="1"/>
            <a:r>
              <a:rPr lang="en-US" dirty="0"/>
              <a:t>loop through and invoke another service every 10 mins (configurable)</a:t>
            </a:r>
          </a:p>
          <a:p>
            <a:pPr lvl="1"/>
            <a:r>
              <a:rPr lang="en-US" dirty="0"/>
              <a:t>Invokes Get Vendor Code API to retrieve Vendor Code created against the Source Application Code (JIS) and Source ID</a:t>
            </a:r>
          </a:p>
          <a:p>
            <a:pPr lvl="2"/>
            <a:r>
              <a:rPr lang="en-US" dirty="0"/>
              <a:t>details are provided as query string</a:t>
            </a:r>
          </a:p>
          <a:p>
            <a:pPr lvl="1"/>
            <a:r>
              <a:rPr lang="en-US" dirty="0"/>
              <a:t>Received </a:t>
            </a:r>
            <a:r>
              <a:rPr lang="en-US" dirty="0" err="1"/>
              <a:t>VendorCode</a:t>
            </a:r>
            <a:r>
              <a:rPr lang="en-US" dirty="0"/>
              <a:t> is updated in </a:t>
            </a:r>
            <a:r>
              <a:rPr lang="en-US" dirty="0" err="1"/>
              <a:t>JioPay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D6237-4DDC-43BA-84BA-E61A2D9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on-boarding in MDG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0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8E1D4-02CF-43B0-9093-07E5DF3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update of Vendor data</a:t>
            </a:r>
          </a:p>
          <a:p>
            <a:pPr lvl="1"/>
            <a:r>
              <a:rPr lang="en-US" dirty="0" err="1"/>
              <a:t>JioStore</a:t>
            </a:r>
            <a:r>
              <a:rPr lang="en-US" dirty="0"/>
              <a:t> Developer Portal maintains the configuration for elements eligible for update and if any document upload is required</a:t>
            </a:r>
          </a:p>
          <a:p>
            <a:pPr lvl="2"/>
            <a:r>
              <a:rPr lang="en-US" dirty="0"/>
              <a:t>Details available on next slide</a:t>
            </a:r>
          </a:p>
          <a:p>
            <a:pPr lvl="1"/>
            <a:r>
              <a:rPr lang="en-US" dirty="0"/>
              <a:t>If document upload is required, </a:t>
            </a:r>
            <a:r>
              <a:rPr lang="en-US" dirty="0" err="1"/>
              <a:t>JioStore</a:t>
            </a:r>
            <a:r>
              <a:rPr lang="en-US" dirty="0"/>
              <a:t> Developer Portal prompts for documents</a:t>
            </a:r>
          </a:p>
          <a:p>
            <a:pPr lvl="1"/>
            <a:r>
              <a:rPr lang="en-US" dirty="0"/>
              <a:t>If documents are applicable for update of data, Approval is applicable</a:t>
            </a:r>
          </a:p>
          <a:p>
            <a:pPr lvl="2"/>
            <a:r>
              <a:rPr lang="en-US" dirty="0"/>
              <a:t>All the required validation for updating the Vendor are performed upfront</a:t>
            </a:r>
          </a:p>
          <a:p>
            <a:pPr lvl="3"/>
            <a:r>
              <a:rPr lang="en-US" dirty="0"/>
              <a:t>automatically and</a:t>
            </a:r>
          </a:p>
          <a:p>
            <a:pPr lvl="3"/>
            <a:r>
              <a:rPr lang="en-US" dirty="0"/>
              <a:t>manually via. Approver (if applicable)</a:t>
            </a:r>
          </a:p>
          <a:p>
            <a:pPr lvl="4"/>
            <a:r>
              <a:rPr lang="en-US" sz="1400" dirty="0"/>
              <a:t>First approval is done by </a:t>
            </a:r>
            <a:r>
              <a:rPr lang="en-US" sz="1400" dirty="0" err="1"/>
              <a:t>JioStore</a:t>
            </a:r>
            <a:r>
              <a:rPr lang="en-US" sz="1400" dirty="0"/>
              <a:t> Admin </a:t>
            </a:r>
          </a:p>
          <a:p>
            <a:pPr lvl="4"/>
            <a:r>
              <a:rPr lang="en-US" sz="1400" dirty="0"/>
              <a:t>Second approval is done by the Business Finance Team</a:t>
            </a:r>
            <a:endParaRPr lang="en-IN" sz="1400" dirty="0"/>
          </a:p>
          <a:p>
            <a:pPr lvl="2"/>
            <a:r>
              <a:rPr lang="en-US" dirty="0"/>
              <a:t>Developer Portal subsequently submits the request to </a:t>
            </a:r>
            <a:r>
              <a:rPr lang="en-US" dirty="0" err="1"/>
              <a:t>JioPay</a:t>
            </a:r>
            <a:endParaRPr lang="en-US" dirty="0"/>
          </a:p>
          <a:p>
            <a:pPr lvl="3"/>
            <a:r>
              <a:rPr lang="en-US" dirty="0"/>
              <a:t>Documents (PDF, DOC / DOCX, JPG, JPEG) are uploaded along with other Vendor information</a:t>
            </a:r>
          </a:p>
          <a:p>
            <a:pPr lvl="1"/>
            <a:r>
              <a:rPr lang="en-US" dirty="0"/>
              <a:t>If Approval is NOT applicable</a:t>
            </a:r>
          </a:p>
          <a:p>
            <a:pPr lvl="2"/>
            <a:r>
              <a:rPr lang="en-US" dirty="0"/>
              <a:t>Developer Portal subsequently submits the request to </a:t>
            </a:r>
            <a:r>
              <a:rPr lang="en-US" dirty="0" err="1"/>
              <a:t>JioPay</a:t>
            </a:r>
            <a:r>
              <a:rPr lang="en-US" dirty="0"/>
              <a:t> which in turn updates the Vendor in MDG: Master Data Governance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D6237-4DDC-43BA-84BA-E61A2D9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 GS Vendor data updates in </a:t>
            </a:r>
            <a:r>
              <a:rPr lang="en-US" dirty="0" err="1"/>
              <a:t>JioStore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JioStore</a:t>
            </a:r>
            <a:r>
              <a:rPr lang="en-US" sz="1800" dirty="0"/>
              <a:t> Developer Portal,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3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76FC74-2BBA-43CE-94EF-E9260E2E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PAN Change</a:t>
            </a:r>
          </a:p>
          <a:p>
            <a:pPr lvl="1"/>
            <a:r>
              <a:rPr lang="en-IN" dirty="0"/>
              <a:t>Not allowed</a:t>
            </a:r>
          </a:p>
          <a:p>
            <a:r>
              <a:rPr lang="en-IN" dirty="0"/>
              <a:t>Name change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allowed only if GST Number is not specified</a:t>
            </a:r>
          </a:p>
          <a:p>
            <a:pPr lvl="1"/>
            <a:r>
              <a:rPr lang="en-US" dirty="0"/>
              <a:t>for registered company: the certificate issued by ROC (Registrar of companies) is mandatory, by specifying </a:t>
            </a:r>
          </a:p>
          <a:p>
            <a:pPr lvl="2"/>
            <a:r>
              <a:rPr lang="en-US" dirty="0"/>
              <a:t>earlier name will be added as </a:t>
            </a:r>
            <a:r>
              <a:rPr lang="en-IN" dirty="0"/>
              <a:t>“(Formerly ….)”</a:t>
            </a:r>
          </a:p>
          <a:p>
            <a:r>
              <a:rPr lang="en-IN" dirty="0"/>
              <a:t>Address change </a:t>
            </a:r>
          </a:p>
          <a:p>
            <a:pPr lvl="1"/>
            <a:r>
              <a:rPr lang="en-US" dirty="0"/>
              <a:t>For Indian domestic vendors; if new address is within same state then only address change is allowed</a:t>
            </a:r>
          </a:p>
          <a:p>
            <a:pPr lvl="1"/>
            <a:r>
              <a:rPr lang="en-US" dirty="0"/>
              <a:t>If GST Registered Customer, State code shall not be allowed to change</a:t>
            </a:r>
          </a:p>
          <a:p>
            <a:pPr lvl="1"/>
            <a:r>
              <a:rPr lang="en-US" dirty="0"/>
              <a:t>Request letter from vendor on official letter head, by specifying old address, new address and reason of change</a:t>
            </a:r>
          </a:p>
          <a:p>
            <a:pPr lvl="2"/>
            <a:r>
              <a:rPr lang="en-US" dirty="0"/>
              <a:t>If earlier address is still valid, address change is not permissible</a:t>
            </a:r>
            <a:endParaRPr lang="en-IN" dirty="0"/>
          </a:p>
          <a:p>
            <a:r>
              <a:rPr lang="en-IN" dirty="0"/>
              <a:t>GST Registration number</a:t>
            </a:r>
          </a:p>
          <a:p>
            <a:pPr lvl="1"/>
            <a:r>
              <a:rPr lang="en-IN" dirty="0"/>
              <a:t>GST certificate</a:t>
            </a:r>
          </a:p>
          <a:p>
            <a:pPr lvl="1"/>
            <a:r>
              <a:rPr lang="en-US" dirty="0"/>
              <a:t>email confirmation of migrated status from GST authorities</a:t>
            </a:r>
          </a:p>
          <a:p>
            <a:pPr lvl="1"/>
            <a:r>
              <a:rPr lang="en-US" dirty="0"/>
              <a:t>screen print of Govt. GST web site as proof of GST registration number </a:t>
            </a:r>
          </a:p>
          <a:p>
            <a:pPr lvl="1"/>
            <a:r>
              <a:rPr lang="en-US" dirty="0"/>
              <a:t>To update GST Status to (5 or 8)</a:t>
            </a:r>
          </a:p>
          <a:p>
            <a:pPr lvl="2"/>
            <a:r>
              <a:rPr lang="en-US" dirty="0"/>
              <a:t>GST Status 5: Govt. / Local authority Vendor without GST to provide approval from concern business / site IDT team as supporting document</a:t>
            </a:r>
          </a:p>
          <a:p>
            <a:pPr lvl="2"/>
            <a:r>
              <a:rPr lang="en-US" dirty="0"/>
              <a:t>GST Status 8: Unregistered without GST – Provide self-declaration from vendor as supporting OR approval from Concern Business / Site FC&amp;A Accounts head</a:t>
            </a:r>
          </a:p>
          <a:p>
            <a:r>
              <a:rPr lang="en-IN" dirty="0"/>
              <a:t>For Bank details (allowed to add only new Bank Account)</a:t>
            </a:r>
          </a:p>
          <a:p>
            <a:pPr lvl="1"/>
            <a:r>
              <a:rPr lang="en-IN" dirty="0"/>
              <a:t>Image of Crossed Cheque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0F16F-8575-414D-934E-0027779F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required for Main / GS Vendor data updates in </a:t>
            </a:r>
            <a:r>
              <a:rPr lang="en-US" dirty="0" err="1"/>
              <a:t>JioStore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34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C8347-EF1D-41F4-8627-5FCE2C34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MDG: Master Data Governance provides an ODATA API (Protocol / Transport = json/http) to create /update the Vendor</a:t>
            </a:r>
          </a:p>
          <a:p>
            <a:pPr lvl="1"/>
            <a:r>
              <a:rPr lang="en-US" dirty="0"/>
              <a:t>Specify required data and document proofs including</a:t>
            </a:r>
          </a:p>
          <a:p>
            <a:pPr lvl="2"/>
            <a:r>
              <a:rPr lang="en-US" dirty="0"/>
              <a:t>General data (Mandatory for update)</a:t>
            </a:r>
          </a:p>
          <a:p>
            <a:pPr lvl="3"/>
            <a:r>
              <a:rPr lang="en-US" dirty="0"/>
              <a:t>NAV_HEADERTOGENERALDATA</a:t>
            </a:r>
          </a:p>
          <a:p>
            <a:pPr lvl="2"/>
            <a:r>
              <a:rPr lang="en-US" dirty="0"/>
              <a:t>Bank Details (multiple can be specified) (Optional for update)</a:t>
            </a:r>
          </a:p>
          <a:p>
            <a:pPr lvl="3"/>
            <a:r>
              <a:rPr lang="en-US" dirty="0"/>
              <a:t>NAV_HEADERTOBANKDATA</a:t>
            </a:r>
          </a:p>
          <a:p>
            <a:pPr lvl="2"/>
            <a:r>
              <a:rPr lang="en-US" dirty="0"/>
              <a:t>Contact Person (multiple can be specified) (Optional for update)</a:t>
            </a:r>
          </a:p>
          <a:p>
            <a:pPr lvl="3"/>
            <a:r>
              <a:rPr lang="en-US" dirty="0"/>
              <a:t>NAV_HEADERTOCONTACTPERSONDATA</a:t>
            </a:r>
          </a:p>
          <a:p>
            <a:pPr lvl="2"/>
            <a:r>
              <a:rPr lang="en-US" dirty="0"/>
              <a:t>Attachment(s) (Optional for update)</a:t>
            </a:r>
          </a:p>
          <a:p>
            <a:pPr lvl="3"/>
            <a:r>
              <a:rPr lang="en-US" dirty="0"/>
              <a:t>NAV_HEADERTOATTACHMENT</a:t>
            </a:r>
          </a:p>
          <a:p>
            <a:pPr lvl="3"/>
            <a:r>
              <a:rPr lang="en-US" dirty="0"/>
              <a:t>Documents (PDF, DOC / DOCX, JPG, JPEG) specified in Base 64 format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Updating the Vendor Data, specify the latest and greatest data</a:t>
            </a:r>
          </a:p>
          <a:p>
            <a:pPr lvl="2"/>
            <a:r>
              <a:rPr lang="en-US" dirty="0"/>
              <a:t>if data in Bank Details and Contact Person is NOT updated, do not provide the data in the request</a:t>
            </a:r>
          </a:p>
          <a:p>
            <a:pPr lvl="3"/>
            <a:r>
              <a:rPr lang="en-US" dirty="0"/>
              <a:t>Respective data in is not updated (does not override with Null/empty string in MDG)</a:t>
            </a:r>
          </a:p>
          <a:p>
            <a:pPr lvl="2"/>
            <a:r>
              <a:rPr lang="en-US" dirty="0"/>
              <a:t>Otherwise (Bank Details and/or Contact Person is updated)</a:t>
            </a:r>
          </a:p>
          <a:p>
            <a:pPr lvl="3"/>
            <a:r>
              <a:rPr lang="en-US" dirty="0"/>
              <a:t>the entire data set is provided for update</a:t>
            </a:r>
          </a:p>
          <a:p>
            <a:pPr lvl="3"/>
            <a:r>
              <a:rPr lang="en-US" dirty="0"/>
              <a:t>if multiple records (bank or Contacts) exists in MDG and one record is provided for update, the non-specified ones will be deleted</a:t>
            </a:r>
          </a:p>
          <a:p>
            <a:r>
              <a:rPr lang="en-US" dirty="0"/>
              <a:t>Upon submission of request, MDG returns acknowledgement</a:t>
            </a:r>
          </a:p>
          <a:p>
            <a:pPr lvl="1"/>
            <a:r>
              <a:rPr lang="en-IN" dirty="0"/>
              <a:t>Vendor is updated in SAP MDG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4D48A-6D19-4D08-A5AD-8443FC3E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 GS Vendor data updates in MDG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JioStore</a:t>
            </a:r>
            <a:r>
              <a:rPr lang="en-US" sz="1800" dirty="0"/>
              <a:t> Developer Portal, </a:t>
            </a:r>
            <a:r>
              <a:rPr lang="en-US" sz="1800" dirty="0" err="1"/>
              <a:t>JioPay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238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D1566-3394-447B-8BAF-564D4734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MDG to allow update of data for GS Vendor</a:t>
            </a:r>
          </a:p>
          <a:p>
            <a:pPr lvl="1"/>
            <a:r>
              <a:rPr lang="en-IN" dirty="0"/>
              <a:t>Currently does NOT allow to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3EDA89-7863-4047-872B-60BAACED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/ GS Vendor data updates in MDG</a:t>
            </a:r>
            <a:br>
              <a:rPr lang="en-US" dirty="0"/>
            </a:br>
            <a:r>
              <a:rPr lang="en-US" sz="1800" dirty="0"/>
              <a:t>Impact to MDG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18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8E1D4-02CF-43B0-9093-07E5DF3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Vendor create or update in MDG results in creation or data update of Vendor in JPL ERP (P92)</a:t>
            </a:r>
          </a:p>
          <a:p>
            <a:pPr lvl="1"/>
            <a:r>
              <a:rPr lang="en-US" dirty="0"/>
              <a:t>MDG issues an IDOC and JPL ERP receives the data</a:t>
            </a:r>
          </a:p>
          <a:p>
            <a:pPr lvl="2"/>
            <a:r>
              <a:rPr lang="en-US" dirty="0"/>
              <a:t>If data is not available</a:t>
            </a:r>
          </a:p>
          <a:p>
            <a:pPr lvl="3"/>
            <a:r>
              <a:rPr lang="en-US" dirty="0"/>
              <a:t>creates the Vendor</a:t>
            </a:r>
          </a:p>
          <a:p>
            <a:pPr lvl="2"/>
            <a:r>
              <a:rPr lang="en-US" dirty="0"/>
              <a:t>If data is available</a:t>
            </a:r>
          </a:p>
          <a:p>
            <a:pPr lvl="3"/>
            <a:r>
              <a:rPr lang="en-US" dirty="0"/>
              <a:t>updates the Vendor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D6237-4DDC-43BA-84BA-E61A2D9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on-boarding / data update in ERP</a:t>
            </a:r>
            <a:br>
              <a:rPr lang="en-US" dirty="0"/>
            </a:br>
            <a:r>
              <a:rPr lang="en-US" sz="1800" dirty="0"/>
              <a:t>No impact to MDG, JPL ERP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958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774" y="808383"/>
            <a:ext cx="11900452" cy="2785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JioGST</a:t>
            </a:r>
            <a:r>
              <a:rPr lang="en-US" dirty="0"/>
              <a:t> ASP API to retrieve the details of the Business based on the GSTIN Number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IN" dirty="0">
                <a:hlinkClick r:id="rId2"/>
              </a:rPr>
              <a:t>http://aspapi-sit.jiogst.com/auth/v3.2/search?gstin=27GSPMH0781G1ZK&amp;action=TP</a:t>
            </a:r>
            <a:endParaRPr lang="en-IN" dirty="0"/>
          </a:p>
          <a:p>
            <a:pPr lvl="2"/>
            <a:r>
              <a:rPr lang="en-US" dirty="0" err="1"/>
              <a:t>gstin</a:t>
            </a:r>
            <a:r>
              <a:rPr lang="en-US" dirty="0"/>
              <a:t> = &lt;GSTIN Number&gt;</a:t>
            </a:r>
          </a:p>
          <a:p>
            <a:pPr lvl="2"/>
            <a:r>
              <a:rPr lang="en-US" dirty="0"/>
              <a:t>action = &lt;TP&gt; (Constant)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Refer to the API Documentation available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Refer to the sample for invocation of </a:t>
            </a:r>
            <a:r>
              <a:rPr lang="en-US" dirty="0" err="1"/>
              <a:t>JioGST</a:t>
            </a:r>
            <a:r>
              <a:rPr lang="en-US" dirty="0"/>
              <a:t> API available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Following are the possible values of </a:t>
            </a:r>
            <a:r>
              <a:rPr lang="en-US" dirty="0" err="1"/>
              <a:t>sts</a:t>
            </a:r>
            <a:r>
              <a:rPr lang="en-US" dirty="0"/>
              <a:t> received in the response and corresponding action to be performed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GSTIN Interface to retrieve the Organization Data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JioStore</a:t>
            </a:r>
            <a:r>
              <a:rPr lang="en-US" sz="1800" dirty="0"/>
              <a:t> Developer Portal</a:t>
            </a:r>
            <a:endParaRPr lang="en-IN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5774" y="3594100"/>
          <a:ext cx="11899900" cy="273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349">
                <a:tc>
                  <a:txBody>
                    <a:bodyPr/>
                    <a:lstStyle/>
                    <a:p>
                      <a:r>
                        <a:rPr lang="en-US" sz="1600" dirty="0"/>
                        <a:t>Value of </a:t>
                      </a:r>
                      <a:r>
                        <a:rPr lang="en-US" sz="1600" dirty="0" err="1"/>
                        <a:t>sts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Behavior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NotFound</a:t>
                      </a:r>
                      <a:r>
                        <a:rPr lang="en-US" sz="1600" dirty="0"/>
                        <a:t> | Error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the error to User about data not retrieved; </a:t>
                      </a:r>
                    </a:p>
                    <a:p>
                      <a:r>
                        <a:rPr lang="en-US" sz="1600" dirty="0"/>
                        <a:t>User to specify the data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921">
                <a:tc>
                  <a:txBody>
                    <a:bodyPr/>
                    <a:lstStyle/>
                    <a:p>
                      <a:r>
                        <a:rPr lang="en-US" sz="1600" dirty="0"/>
                        <a:t>Inactive | Cancelled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the error to the User about GST Number being invalid / cancelled;</a:t>
                      </a:r>
                    </a:p>
                    <a:p>
                      <a:r>
                        <a:rPr lang="en-US" sz="1600" dirty="0"/>
                        <a:t>Retrieved data is defaulted</a:t>
                      </a:r>
                      <a:r>
                        <a:rPr lang="en-US" sz="1600" baseline="0" dirty="0"/>
                        <a:t> in the User Interface, the GST Number and other related details NOT to be specified Vendor creation; </a:t>
                      </a:r>
                    </a:p>
                    <a:p>
                      <a:r>
                        <a:rPr lang="en-US" sz="1600" baseline="0" dirty="0"/>
                        <a:t>User to be treated as the one without GST Number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86">
                <a:tc>
                  <a:txBody>
                    <a:bodyPr/>
                    <a:lstStyle/>
                    <a:p>
                      <a:r>
                        <a:rPr lang="en-US" sz="1600" dirty="0"/>
                        <a:t>Otherwise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IN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pending Verification | Provisional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Populate the retrieved data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Factors for Consideration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Systems Impacted</a:t>
            </a:r>
          </a:p>
          <a:p>
            <a:r>
              <a:rPr lang="en-US" dirty="0"/>
              <a:t>Services Impacted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0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8E1D4-02CF-43B0-9093-07E5DF3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Articles for Vendors are created in the </a:t>
            </a:r>
            <a:r>
              <a:rPr lang="en-US" dirty="0" err="1"/>
              <a:t>JioStore</a:t>
            </a:r>
            <a:endParaRPr lang="en-US" dirty="0"/>
          </a:p>
          <a:p>
            <a:pPr lvl="1"/>
            <a:r>
              <a:rPr lang="en-US" dirty="0"/>
              <a:t>Articles are created in JPL ERP (P92), however Vendor creation is a pre-requisite for the same</a:t>
            </a:r>
          </a:p>
          <a:p>
            <a:pPr lvl="1"/>
            <a:r>
              <a:rPr lang="en-IN" dirty="0"/>
              <a:t>specify the </a:t>
            </a:r>
            <a:r>
              <a:rPr lang="en-IN" dirty="0" err="1"/>
              <a:t>RevShare</a:t>
            </a:r>
            <a:r>
              <a:rPr lang="en-IN" dirty="0"/>
              <a:t> (%</a:t>
            </a:r>
            <a:r>
              <a:rPr lang="en-IN" dirty="0" err="1"/>
              <a:t>Payout</a:t>
            </a:r>
            <a:r>
              <a:rPr lang="en-IN" dirty="0"/>
              <a:t>) available at Vendor, can be </a:t>
            </a:r>
            <a:r>
              <a:rPr lang="en-IN" dirty="0" err="1"/>
              <a:t>overrided</a:t>
            </a:r>
            <a:endParaRPr lang="en-US" dirty="0"/>
          </a:p>
          <a:p>
            <a:r>
              <a:rPr lang="en-US" dirty="0"/>
              <a:t>All the required validation for creating the Articles are performed upfront</a:t>
            </a:r>
          </a:p>
          <a:p>
            <a:pPr lvl="1"/>
            <a:r>
              <a:rPr lang="en-US" dirty="0"/>
              <a:t>automatically and</a:t>
            </a:r>
          </a:p>
          <a:p>
            <a:pPr lvl="1"/>
            <a:r>
              <a:rPr lang="en-US" dirty="0"/>
              <a:t>manually via. Approver(s)</a:t>
            </a:r>
          </a:p>
          <a:p>
            <a:pPr lvl="2"/>
            <a:r>
              <a:rPr lang="en-US" dirty="0"/>
              <a:t>First approval is done by </a:t>
            </a:r>
            <a:r>
              <a:rPr lang="en-US" dirty="0" err="1"/>
              <a:t>JioStore</a:t>
            </a:r>
            <a:r>
              <a:rPr lang="en-US" dirty="0"/>
              <a:t> Admin </a:t>
            </a:r>
          </a:p>
          <a:p>
            <a:pPr lvl="2"/>
            <a:r>
              <a:rPr lang="en-US" dirty="0"/>
              <a:t>Second approval is done by the Business Finance Team</a:t>
            </a:r>
          </a:p>
          <a:p>
            <a:r>
              <a:rPr lang="en-US" dirty="0"/>
              <a:t>On successful validation, Developer Portal subsequently submits the request to </a:t>
            </a:r>
            <a:r>
              <a:rPr lang="en-US" dirty="0" err="1"/>
              <a:t>JioPay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D6237-4DDC-43BA-84BA-E61A2D9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on-boarding in </a:t>
            </a:r>
            <a:r>
              <a:rPr lang="en-US" dirty="0" err="1"/>
              <a:t>JioStore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JioStore</a:t>
            </a:r>
            <a:r>
              <a:rPr lang="en-US" sz="1800" dirty="0"/>
              <a:t> Developer Portal,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9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C8347-EF1D-41F4-8627-5FCE2C34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Upon approval of Article creation, </a:t>
            </a:r>
            <a:r>
              <a:rPr lang="en-US" dirty="0" err="1"/>
              <a:t>JioPay</a:t>
            </a:r>
            <a:r>
              <a:rPr lang="en-US" dirty="0"/>
              <a:t> invokes ODATA API (Protocol / Transport = json/http) of JPL ERP to submit the Article</a:t>
            </a:r>
          </a:p>
          <a:p>
            <a:pPr lvl="1"/>
            <a:r>
              <a:rPr lang="en-US" dirty="0"/>
              <a:t>Specify required data</a:t>
            </a:r>
          </a:p>
          <a:p>
            <a:pPr lvl="1"/>
            <a:r>
              <a:rPr lang="en-US" dirty="0"/>
              <a:t>Key of the Article created in </a:t>
            </a:r>
            <a:r>
              <a:rPr lang="en-US" dirty="0" err="1"/>
              <a:t>JioStore</a:t>
            </a:r>
            <a:r>
              <a:rPr lang="en-US" dirty="0"/>
              <a:t> along with the source Id is provided</a:t>
            </a:r>
          </a:p>
          <a:p>
            <a:pPr lvl="2"/>
            <a:r>
              <a:rPr lang="en-US" dirty="0"/>
              <a:t>Source Id (Unique Identifier)</a:t>
            </a:r>
          </a:p>
          <a:p>
            <a:pPr lvl="2"/>
            <a:r>
              <a:rPr lang="en-US" dirty="0"/>
              <a:t>Source Application Code configured for </a:t>
            </a:r>
            <a:r>
              <a:rPr lang="en-US" dirty="0" err="1"/>
              <a:t>JioStore</a:t>
            </a:r>
            <a:r>
              <a:rPr lang="en-US" dirty="0"/>
              <a:t> (JIS: Jio Store)</a:t>
            </a:r>
          </a:p>
          <a:p>
            <a:r>
              <a:rPr lang="en-US" dirty="0"/>
              <a:t>Upon submission of request, JPL ERP returns response along with generated Article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4D48A-6D19-4D08-A5AD-8443FC3E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on-boarding in JPL ERP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620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588E63-E7E7-4FDD-AE58-118B30CE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External dependencies</a:t>
            </a:r>
          </a:p>
          <a:p>
            <a:pPr lvl="1"/>
            <a:r>
              <a:rPr lang="en-IN" dirty="0"/>
              <a:t>Vendor Creation (from MDG Team)</a:t>
            </a:r>
          </a:p>
          <a:p>
            <a:pPr lvl="2"/>
            <a:r>
              <a:rPr lang="en-US" dirty="0"/>
              <a:t>Response format in JSON to be returned</a:t>
            </a:r>
          </a:p>
          <a:p>
            <a:pPr lvl="2"/>
            <a:r>
              <a:rPr lang="en-IN" dirty="0"/>
              <a:t>GS Vendor update is to be supported</a:t>
            </a:r>
          </a:p>
          <a:p>
            <a:pPr lvl="1"/>
            <a:r>
              <a:rPr lang="en-IN" dirty="0"/>
              <a:t>Get the clarification on Documents (POI / POA) (from Business Finance)	</a:t>
            </a:r>
          </a:p>
          <a:p>
            <a:pPr lvl="2"/>
            <a:r>
              <a:rPr lang="en-IN" dirty="0"/>
              <a:t>Partial list of documents are received</a:t>
            </a:r>
          </a:p>
          <a:p>
            <a:pPr lvl="1"/>
            <a:r>
              <a:rPr lang="en-IN" dirty="0"/>
              <a:t>Article creation (from Business Finance)</a:t>
            </a:r>
          </a:p>
          <a:p>
            <a:pPr lvl="2"/>
            <a:r>
              <a:rPr lang="en-IN" dirty="0"/>
              <a:t>LOV’s required for</a:t>
            </a:r>
          </a:p>
          <a:p>
            <a:pPr lvl="3"/>
            <a:r>
              <a:rPr lang="en-IN" dirty="0" err="1"/>
              <a:t>ControlCode</a:t>
            </a:r>
            <a:endParaRPr lang="en-IN" dirty="0"/>
          </a:p>
          <a:p>
            <a:pPr lvl="3"/>
            <a:r>
              <a:rPr lang="en-IN" dirty="0" err="1"/>
              <a:t>AccountAssignmentGroup</a:t>
            </a:r>
            <a:endParaRPr lang="en-IN" dirty="0"/>
          </a:p>
          <a:p>
            <a:pPr lvl="3"/>
            <a:r>
              <a:rPr lang="en-IN" dirty="0"/>
              <a:t>Division</a:t>
            </a:r>
          </a:p>
          <a:p>
            <a:pPr lvl="3"/>
            <a:r>
              <a:rPr lang="en-IN" dirty="0" err="1"/>
              <a:t>DistrubutionChannel</a:t>
            </a:r>
            <a:endParaRPr lang="en-IN" dirty="0"/>
          </a:p>
          <a:p>
            <a:pPr lvl="3"/>
            <a:r>
              <a:rPr lang="en-IN" dirty="0" err="1"/>
              <a:t>ProfitCenter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F59A0-B107-48AF-A05E-8203A50B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Items</a:t>
            </a:r>
          </a:p>
        </p:txBody>
      </p:sp>
    </p:spTree>
    <p:extLst>
      <p:ext uri="{BB962C8B-B14F-4D97-AF65-F5344CB8AC3E}">
        <p14:creationId xmlns:p14="http://schemas.microsoft.com/office/powerpoint/2010/main" val="277893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1D8326-09F9-46EB-87CE-BEE537A6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domestic vendor using INR as currency are considered</a:t>
            </a:r>
          </a:p>
          <a:p>
            <a:pPr lvl="1"/>
            <a:r>
              <a:rPr lang="en-US" dirty="0"/>
              <a:t>international vendors with different currency are NOT in scope</a:t>
            </a:r>
          </a:p>
          <a:p>
            <a:r>
              <a:rPr lang="en-US" dirty="0"/>
              <a:t>Payment Terms are assumed to be constant and not exposed via. 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181AA-24D3-4F08-AE74-649E8AF6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58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B672F-CA6B-4B4B-8A8B-87028825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Vendor Onboarding old flow</a:t>
            </a:r>
          </a:p>
          <a:p>
            <a:endParaRPr lang="en-IN" dirty="0"/>
          </a:p>
          <a:p>
            <a:r>
              <a:rPr lang="en-IN" dirty="0"/>
              <a:t>Draft journey has been created for Vendor Code and Article Code creation via developer portal</a:t>
            </a:r>
          </a:p>
          <a:p>
            <a:pPr lvl="1"/>
            <a:r>
              <a:rPr lang="en-IN" u="sng" dirty="0">
                <a:hlinkClick r:id="rId3"/>
              </a:rPr>
              <a:t>https://xd.adobe.com/view/791af96e-6a3a-4c21-a1b8-54a819f8d986-2c49/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FE1A94-8DD7-4A2D-9630-8870BE82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E93AB6-168D-4EDD-A799-2C6E53FB3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8836" y="101888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4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9E93AB6-168D-4EDD-A799-2C6E53FB3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8836" y="101888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JioStore</a:t>
            </a:r>
            <a:r>
              <a:rPr lang="en-IN" dirty="0"/>
              <a:t> Developer Portal</a:t>
            </a:r>
          </a:p>
          <a:p>
            <a:r>
              <a:rPr lang="en-IN" dirty="0" err="1"/>
              <a:t>JioPay</a:t>
            </a:r>
            <a:endParaRPr lang="en-IN" dirty="0"/>
          </a:p>
          <a:p>
            <a:r>
              <a:rPr lang="en-IN" dirty="0"/>
              <a:t>MDG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00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09A3-3DBF-4292-8823-5020DA84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 : Process Payments via. Payment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47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253BC-76A5-4D4A-9503-C6B5D2E0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JioFiber</a:t>
            </a:r>
            <a:r>
              <a:rPr lang="en-US" dirty="0"/>
              <a:t> customer chooses to make payment for a subscription from a </a:t>
            </a:r>
            <a:r>
              <a:rPr lang="en-US" dirty="0" err="1"/>
              <a:t>JioStore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payment request is submitted from a Thin Client Payment SDK embedded in the </a:t>
            </a:r>
            <a:r>
              <a:rPr lang="en-US" dirty="0" err="1"/>
              <a:t>JioStore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payment request is received at </a:t>
            </a:r>
            <a:r>
              <a:rPr lang="en-US" dirty="0" err="1"/>
              <a:t>JioPay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performs following validations</a:t>
            </a:r>
          </a:p>
          <a:p>
            <a:pPr lvl="2"/>
            <a:r>
              <a:rPr lang="en-US" dirty="0"/>
              <a:t>merchant / vendor initiating the request is valid and active; on-boarded in the JPL ERP</a:t>
            </a:r>
          </a:p>
          <a:p>
            <a:pPr lvl="2"/>
            <a:r>
              <a:rPr lang="en-US" dirty="0"/>
              <a:t>article code specified for payment is valid and active; on-boarded in the JPL ERP</a:t>
            </a:r>
          </a:p>
          <a:p>
            <a:pPr lvl="2"/>
            <a:r>
              <a:rPr lang="en-US" dirty="0"/>
              <a:t>customer is identified and </a:t>
            </a:r>
            <a:r>
              <a:rPr lang="en-US" dirty="0" err="1"/>
              <a:t>customerId</a:t>
            </a:r>
            <a:r>
              <a:rPr lang="en-US" dirty="0"/>
              <a:t> is available</a:t>
            </a:r>
          </a:p>
          <a:p>
            <a:pPr lvl="2"/>
            <a:r>
              <a:rPr lang="en-US" dirty="0"/>
              <a:t>Customer – JPL exists for the </a:t>
            </a:r>
            <a:r>
              <a:rPr lang="en-US" dirty="0" err="1"/>
              <a:t>customerId</a:t>
            </a:r>
            <a:endParaRPr lang="en-US" dirty="0"/>
          </a:p>
          <a:p>
            <a:pPr lvl="3"/>
            <a:r>
              <a:rPr lang="en-US" dirty="0"/>
              <a:t>invokes Customer Configuration Inquiry::</a:t>
            </a:r>
            <a:r>
              <a:rPr lang="en-US" dirty="0" err="1"/>
              <a:t>retrieveCustomerServiceConfiguration</a:t>
            </a:r>
            <a:endParaRPr lang="en-US" dirty="0"/>
          </a:p>
          <a:p>
            <a:pPr lvl="3"/>
            <a:r>
              <a:rPr lang="en-US" dirty="0"/>
              <a:t>from the response, </a:t>
            </a:r>
            <a:r>
              <a:rPr lang="en-US" dirty="0" err="1"/>
              <a:t>JioPay</a:t>
            </a:r>
            <a:r>
              <a:rPr lang="en-US" dirty="0"/>
              <a:t> maintains Customer Id – JPL, Account – JPL, Service Id - </a:t>
            </a:r>
            <a:r>
              <a:rPr lang="en-US" dirty="0" err="1"/>
              <a:t>JioFibre</a:t>
            </a:r>
            <a:r>
              <a:rPr lang="en-US" dirty="0"/>
              <a:t> for subsequent use</a:t>
            </a:r>
          </a:p>
          <a:p>
            <a:pPr lvl="1"/>
            <a:r>
              <a:rPr lang="en-US" dirty="0"/>
              <a:t>on successful validations, </a:t>
            </a:r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Create Payment Link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upon successful creation of the Payment Link, an acknowledgment message is returned including </a:t>
            </a:r>
            <a:r>
              <a:rPr lang="en-US" dirty="0" err="1"/>
              <a:t>linkId</a:t>
            </a:r>
            <a:r>
              <a:rPr lang="en-US" dirty="0"/>
              <a:t> and </a:t>
            </a:r>
            <a:r>
              <a:rPr lang="en-US" dirty="0" err="1"/>
              <a:t>qrCode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JioPay</a:t>
            </a:r>
            <a:r>
              <a:rPr lang="en-US" dirty="0"/>
              <a:t> returns the received acknowledgement to Thin Client Payment SDK embedded in the </a:t>
            </a:r>
            <a:r>
              <a:rPr lang="en-US" dirty="0" err="1"/>
              <a:t>JioStore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QR Code is created on the </a:t>
            </a:r>
            <a:r>
              <a:rPr lang="en-US" dirty="0" err="1"/>
              <a:t>JioStore</a:t>
            </a:r>
            <a:r>
              <a:rPr lang="en-US" dirty="0"/>
              <a:t> App on Customer’s device (e.g. TV)</a:t>
            </a:r>
          </a:p>
          <a:p>
            <a:pPr lvl="1"/>
            <a:r>
              <a:rPr lang="en-US" dirty="0"/>
              <a:t>customer uses </a:t>
            </a:r>
            <a:r>
              <a:rPr lang="en-US" dirty="0" err="1"/>
              <a:t>MyJio</a:t>
            </a:r>
            <a:r>
              <a:rPr lang="en-US" dirty="0"/>
              <a:t> App to scan the QR Code and continue to make payment</a:t>
            </a:r>
          </a:p>
          <a:p>
            <a:pPr lvl="1"/>
            <a:r>
              <a:rPr lang="en-US" dirty="0"/>
              <a:t>on successful payment, </a:t>
            </a:r>
            <a:r>
              <a:rPr lang="en-US" dirty="0" err="1"/>
              <a:t>JioPay</a:t>
            </a:r>
            <a:r>
              <a:rPr lang="en-US" dirty="0"/>
              <a:t> receives the payment response via. callback API</a:t>
            </a:r>
          </a:p>
          <a:p>
            <a:pPr lvl="2"/>
            <a:r>
              <a:rPr lang="en-US" dirty="0"/>
              <a:t>received via. </a:t>
            </a:r>
            <a:r>
              <a:rPr lang="en-US" b="1" dirty="0"/>
              <a:t>Notify Payment Status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submits the payment response to </a:t>
            </a:r>
            <a:r>
              <a:rPr lang="en-US" dirty="0" err="1"/>
              <a:t>JioStore</a:t>
            </a:r>
            <a:r>
              <a:rPr lang="en-US" dirty="0"/>
              <a:t> App’s Server</a:t>
            </a:r>
          </a:p>
          <a:p>
            <a:pPr lvl="1"/>
            <a:r>
              <a:rPr lang="en-US" dirty="0"/>
              <a:t>on successful response, </a:t>
            </a:r>
            <a:r>
              <a:rPr lang="en-US" dirty="0" err="1"/>
              <a:t>JioPay</a:t>
            </a:r>
            <a:r>
              <a:rPr lang="en-US" dirty="0"/>
              <a:t> submits Digital Service Order</a:t>
            </a:r>
          </a:p>
          <a:p>
            <a:pPr lvl="2"/>
            <a:r>
              <a:rPr lang="en-US" dirty="0"/>
              <a:t>invokes TP Digital Service Order Life Cycle </a:t>
            </a:r>
            <a:r>
              <a:rPr lang="en-US" dirty="0" err="1"/>
              <a:t>Management:submitDigitalServiceOrder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00ED9-A508-46FD-BDFB-85434EF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creating the Payment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79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253BC-76A5-4D4A-9503-C6B5D2E0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JioStore</a:t>
            </a:r>
            <a:r>
              <a:rPr lang="en-US" dirty="0"/>
              <a:t> App Server, if declines the Payment, refund process is initiated</a:t>
            </a:r>
          </a:p>
          <a:p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Refund Payment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upon successful creation of the refund request, an acknowledgment message is returned including </a:t>
            </a:r>
            <a:r>
              <a:rPr lang="en-US" dirty="0" err="1"/>
              <a:t>refundId</a:t>
            </a:r>
            <a:endParaRPr lang="en-US" dirty="0"/>
          </a:p>
          <a:p>
            <a:r>
              <a:rPr lang="en-US" dirty="0"/>
              <a:t>on successful refund, </a:t>
            </a:r>
            <a:r>
              <a:rPr lang="en-US" dirty="0" err="1"/>
              <a:t>JioPay</a:t>
            </a:r>
            <a:r>
              <a:rPr lang="en-US" dirty="0"/>
              <a:t> receives the refund response via. callback API</a:t>
            </a:r>
          </a:p>
          <a:p>
            <a:pPr lvl="1"/>
            <a:r>
              <a:rPr lang="en-US" dirty="0"/>
              <a:t>received via. </a:t>
            </a:r>
            <a:r>
              <a:rPr lang="en-US" b="1" dirty="0"/>
              <a:t>Notify Refund Status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00ED9-A508-46FD-BDFB-85434EF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processing the Refund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362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463E-3579-4CBE-A9C0-D1C48D3E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JioPay</a:t>
            </a:r>
            <a:r>
              <a:rPr lang="en-IN" dirty="0"/>
              <a:t> invokes Customer Configuration Inquiry::</a:t>
            </a:r>
            <a:r>
              <a:rPr lang="en-IN" dirty="0" err="1"/>
              <a:t>retrieveCustomerServiceConfiguration</a:t>
            </a:r>
            <a:endParaRPr lang="en-IN" dirty="0"/>
          </a:p>
          <a:p>
            <a:pPr lvl="1"/>
            <a:r>
              <a:rPr lang="en-IN" dirty="0"/>
              <a:t>Protocol / Transport: JSON/HTTP</a:t>
            </a:r>
          </a:p>
          <a:p>
            <a:pPr marL="457200" lvl="1" indent="0">
              <a:buNone/>
            </a:pPr>
            <a:endParaRPr lang="en-IN" i="1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JioPay</a:t>
            </a:r>
            <a:r>
              <a:rPr lang="en-IN" dirty="0"/>
              <a:t> performs required validations and persists the response (required elements) while invoking</a:t>
            </a:r>
          </a:p>
          <a:p>
            <a:pPr lvl="1"/>
            <a:r>
              <a:rPr lang="en-IN" dirty="0"/>
              <a:t>Create Payment Link</a:t>
            </a:r>
          </a:p>
          <a:p>
            <a:pPr lvl="1"/>
            <a:r>
              <a:rPr lang="en-IN" dirty="0"/>
              <a:t>Digital Service Order for Third Party</a:t>
            </a:r>
          </a:p>
          <a:p>
            <a:pPr lvl="2"/>
            <a:r>
              <a:rPr lang="en-IN" dirty="0"/>
              <a:t>TP Digital Service Order Life Cycle </a:t>
            </a:r>
            <a:r>
              <a:rPr lang="en-IN" dirty="0" err="1"/>
              <a:t>Management:submitDigitalServiceOrder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BEDA9-7601-4390-893E-20689DB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JioPay</a:t>
            </a:r>
            <a:r>
              <a:rPr lang="en-IN" dirty="0"/>
              <a:t> retrieves and validates </a:t>
            </a:r>
            <a:r>
              <a:rPr lang="en-US" dirty="0"/>
              <a:t>Customer – JPL</a:t>
            </a:r>
            <a:br>
              <a:rPr lang="en-US" dirty="0"/>
            </a:br>
            <a:r>
              <a:rPr lang="en-IN" sz="1800" dirty="0"/>
              <a:t> </a:t>
            </a: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6582CB1-2B45-4A62-A233-CB3496DDE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33423"/>
              </p:ext>
            </p:extLst>
          </p:nvPr>
        </p:nvGraphicFramePr>
        <p:xfrm>
          <a:off x="7616104" y="1301462"/>
          <a:ext cx="4050881" cy="72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9" name="Packager Shell Object" showAsIcon="1" r:id="rId3" imgW="3836160" imgH="685800" progId="Package">
                  <p:embed/>
                </p:oleObj>
              </mc:Choice>
              <mc:Fallback>
                <p:oleObj name="Packager Shell Object" showAsIcon="1" r:id="rId3" imgW="3836160" imgH="685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EAC96A5-CAF5-48DE-8503-7A2637E59D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6104" y="1301462"/>
                        <a:ext cx="4050881" cy="72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9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customers to make payments for the paid subscriptions from applications deployed on Jio STB using Payment Link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30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463E-3579-4CBE-A9C0-D1C48D3E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Configuration Inquiry</a:t>
            </a:r>
          </a:p>
          <a:p>
            <a:pPr lvl="1"/>
            <a:r>
              <a:rPr lang="en-IN" dirty="0" err="1"/>
              <a:t>retrieveCustomerServiceConfiguration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Added </a:t>
            </a:r>
            <a:r>
              <a:rPr lang="en-IN" dirty="0" err="1"/>
              <a:t>LoV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Filter Key = </a:t>
            </a:r>
            <a:r>
              <a:rPr lang="en-IN" dirty="0">
                <a:solidFill>
                  <a:srgbClr val="0070C0"/>
                </a:solidFill>
              </a:rPr>
              <a:t>PRODACCT</a:t>
            </a:r>
          </a:p>
          <a:p>
            <a:endParaRPr lang="en-IN" dirty="0"/>
          </a:p>
          <a:p>
            <a:r>
              <a:rPr lang="en-IN" dirty="0"/>
              <a:t>Returns:</a:t>
            </a:r>
          </a:p>
          <a:p>
            <a:pPr lvl="1"/>
            <a:r>
              <a:rPr lang="en-IN" dirty="0"/>
              <a:t>Customer</a:t>
            </a:r>
          </a:p>
          <a:p>
            <a:pPr lvl="2"/>
            <a:r>
              <a:rPr lang="en-IN" dirty="0"/>
              <a:t>List of Account (CONNECTIVITY and CONTENT)</a:t>
            </a:r>
          </a:p>
          <a:p>
            <a:pPr lvl="2"/>
            <a:r>
              <a:rPr lang="en-IN" dirty="0"/>
              <a:t>List of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BEDA9-7601-4390-893E-20689DB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Retrieves Customer Account Configuration</a:t>
            </a:r>
            <a:r>
              <a:rPr lang="en-US" dirty="0"/>
              <a:t/>
            </a:r>
            <a:br>
              <a:rPr lang="en-US" dirty="0"/>
            </a:br>
            <a:r>
              <a:rPr lang="en-IN" sz="1800" dirty="0"/>
              <a:t> </a:t>
            </a: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2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CEB8E-7367-4BA5-9CF4-D95705BB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Create Payment Link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Specify elements</a:t>
            </a:r>
          </a:p>
          <a:p>
            <a:pPr lvl="1"/>
            <a:r>
              <a:rPr lang="en-US" dirty="0" err="1"/>
              <a:t>transactionRefNumber</a:t>
            </a:r>
            <a:endParaRPr lang="en-US" dirty="0"/>
          </a:p>
          <a:p>
            <a:pPr lvl="2"/>
            <a:r>
              <a:rPr lang="en-US" dirty="0"/>
              <a:t>reserved prefix “JP” for use of </a:t>
            </a:r>
            <a:r>
              <a:rPr lang="en-US" dirty="0" err="1"/>
              <a:t>JioPay</a:t>
            </a:r>
            <a:endParaRPr lang="en-US" dirty="0"/>
          </a:p>
          <a:p>
            <a:pPr lvl="1"/>
            <a:r>
              <a:rPr lang="en-US" dirty="0" err="1"/>
              <a:t>expiryDateTime</a:t>
            </a:r>
            <a:endParaRPr lang="en-US" dirty="0"/>
          </a:p>
          <a:p>
            <a:pPr lvl="2"/>
            <a:r>
              <a:rPr lang="en-US" dirty="0"/>
              <a:t>default to </a:t>
            </a:r>
            <a:r>
              <a:rPr lang="en-US" dirty="0" err="1"/>
              <a:t>transactionDateTime</a:t>
            </a:r>
            <a:r>
              <a:rPr lang="en-US" dirty="0"/>
              <a:t> + 60 mins</a:t>
            </a:r>
          </a:p>
          <a:p>
            <a:pPr lvl="1"/>
            <a:r>
              <a:rPr lang="en-US" dirty="0" err="1"/>
              <a:t>channelId</a:t>
            </a:r>
            <a:endParaRPr lang="en-US" dirty="0"/>
          </a:p>
          <a:p>
            <a:pPr lvl="2"/>
            <a:r>
              <a:rPr lang="en-US" dirty="0"/>
              <a:t>48: </a:t>
            </a:r>
            <a:r>
              <a:rPr lang="en-US" dirty="0" err="1"/>
              <a:t>JioPay</a:t>
            </a:r>
            <a:endParaRPr lang="en-US" dirty="0"/>
          </a:p>
          <a:p>
            <a:pPr lvl="1"/>
            <a:r>
              <a:rPr lang="en-US" dirty="0" err="1"/>
              <a:t>customerId</a:t>
            </a:r>
            <a:endParaRPr lang="en-US" dirty="0"/>
          </a:p>
          <a:p>
            <a:pPr lvl="2"/>
            <a:r>
              <a:rPr lang="en-US" dirty="0"/>
              <a:t>specify &lt;Customer Id – JPL; from /customer/characteristics[name = ‘Z00094’]/value&gt;</a:t>
            </a:r>
          </a:p>
          <a:p>
            <a:pPr lvl="1"/>
            <a:r>
              <a:rPr lang="en-US" dirty="0" err="1"/>
              <a:t>merchantCode</a:t>
            </a:r>
            <a:endParaRPr lang="en-US" dirty="0"/>
          </a:p>
          <a:p>
            <a:pPr lvl="2"/>
            <a:r>
              <a:rPr lang="en-US" dirty="0"/>
              <a:t>specify </a:t>
            </a:r>
            <a:r>
              <a:rPr lang="en-US" dirty="0" err="1"/>
              <a:t>merchantCode</a:t>
            </a:r>
            <a:r>
              <a:rPr lang="en-US" dirty="0"/>
              <a:t> as created in MDG / JPL ERP</a:t>
            </a:r>
          </a:p>
          <a:p>
            <a:pPr lvl="1"/>
            <a:r>
              <a:rPr lang="en-US" dirty="0"/>
              <a:t>description</a:t>
            </a:r>
          </a:p>
          <a:p>
            <a:pPr lvl="2"/>
            <a:r>
              <a:rPr lang="en-US" dirty="0"/>
              <a:t>Specify </a:t>
            </a:r>
            <a:r>
              <a:rPr lang="en-US" dirty="0" err="1"/>
              <a:t>upto</a:t>
            </a:r>
            <a:r>
              <a:rPr lang="en-US" dirty="0"/>
              <a:t> 120 characters; as supported by </a:t>
            </a:r>
            <a:r>
              <a:rPr lang="en-US" dirty="0" err="1"/>
              <a:t>submitDigitalServiceOrder</a:t>
            </a:r>
            <a:endParaRPr lang="en-US" dirty="0"/>
          </a:p>
          <a:p>
            <a:pPr lvl="1"/>
            <a:r>
              <a:rPr lang="en-US" dirty="0" err="1"/>
              <a:t>notificationDestinations</a:t>
            </a:r>
            <a:endParaRPr lang="en-US" dirty="0"/>
          </a:p>
          <a:p>
            <a:pPr lvl="2"/>
            <a:r>
              <a:rPr lang="en-US" dirty="0"/>
              <a:t>If received, notification is submitted; otherwise no notification is submitted</a:t>
            </a:r>
          </a:p>
          <a:p>
            <a:pPr lvl="1"/>
            <a:r>
              <a:rPr lang="en-IN" dirty="0" err="1"/>
              <a:t>additionalVariables</a:t>
            </a:r>
            <a:endParaRPr lang="en-IN" dirty="0"/>
          </a:p>
          <a:p>
            <a:pPr lvl="2"/>
            <a:r>
              <a:rPr lang="en-IN" dirty="0"/>
              <a:t>specify additional Details for display - Customer Name &amp; Mobile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6EF99-2E34-4A12-B191-B1C560C8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creating the Payment Link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75700F-7698-458D-B716-B9AB2BAAB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47058"/>
              </p:ext>
            </p:extLst>
          </p:nvPr>
        </p:nvGraphicFramePr>
        <p:xfrm>
          <a:off x="8591261" y="957695"/>
          <a:ext cx="314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Packager Shell Object" showAsIcon="1" r:id="rId3" imgW="3150360" imgH="685800" progId="Package">
                  <p:embed/>
                </p:oleObj>
              </mc:Choice>
              <mc:Fallback>
                <p:oleObj name="Packager Shell Object" showAsIcon="1" r:id="rId3" imgW="3150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1261" y="957695"/>
                        <a:ext cx="314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89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97F94-A715-43E5-8C57-02C2AA4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Payment Link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 following elements and LOV in request</a:t>
            </a:r>
          </a:p>
          <a:p>
            <a:pPr lvl="1"/>
            <a:r>
              <a:rPr lang="en-US" dirty="0" err="1"/>
              <a:t>transactionType</a:t>
            </a:r>
            <a:r>
              <a:rPr lang="en-US" dirty="0"/>
              <a:t> = PLNKBRJF | ….. | </a:t>
            </a:r>
            <a:r>
              <a:rPr lang="en-US" dirty="0">
                <a:solidFill>
                  <a:srgbClr val="0070C0"/>
                </a:solidFill>
              </a:rPr>
              <a:t>PLNKJPAY : </a:t>
            </a:r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en-US" dirty="0" err="1">
                <a:solidFill>
                  <a:srgbClr val="0070C0"/>
                </a:solidFill>
              </a:rPr>
              <a:t>JioStore</a:t>
            </a:r>
            <a:r>
              <a:rPr lang="en-US" dirty="0">
                <a:solidFill>
                  <a:srgbClr val="0070C0"/>
                </a:solidFill>
              </a:rPr>
              <a:t> Apps</a:t>
            </a:r>
          </a:p>
          <a:p>
            <a:pPr lvl="1"/>
            <a:r>
              <a:rPr lang="en-US" dirty="0" err="1"/>
              <a:t>customerId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PLNKJPAY</a:t>
            </a:r>
          </a:p>
          <a:p>
            <a:pPr lvl="1"/>
            <a:r>
              <a:rPr lang="en-US" dirty="0" err="1"/>
              <a:t>merchantCode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PLNKJPAY</a:t>
            </a:r>
          </a:p>
          <a:p>
            <a:pPr lvl="1"/>
            <a:r>
              <a:rPr lang="en-US" dirty="0" err="1"/>
              <a:t>merchantName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PLNKJPAY</a:t>
            </a:r>
            <a:endParaRPr lang="en-US" dirty="0"/>
          </a:p>
          <a:p>
            <a:pPr lvl="1"/>
            <a:r>
              <a:rPr lang="en-US" dirty="0"/>
              <a:t>description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PLNKJPAY</a:t>
            </a:r>
          </a:p>
          <a:p>
            <a:pPr lvl="1"/>
            <a:r>
              <a:rPr lang="en-US" dirty="0" err="1"/>
              <a:t>notificationDestinations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marked optional</a:t>
            </a:r>
          </a:p>
          <a:p>
            <a:pPr lvl="1"/>
            <a:r>
              <a:rPr lang="en-IN" dirty="0" err="1"/>
              <a:t>additionalVariables</a:t>
            </a:r>
            <a:endParaRPr lang="en-IN" dirty="0"/>
          </a:p>
          <a:p>
            <a:pPr lvl="2"/>
            <a:r>
              <a:rPr lang="en-US" dirty="0"/>
              <a:t>VAR1 = </a:t>
            </a:r>
            <a:r>
              <a:rPr lang="en-US" dirty="0">
                <a:solidFill>
                  <a:srgbClr val="0070C0"/>
                </a:solidFill>
              </a:rPr>
              <a:t>Customer Name</a:t>
            </a:r>
          </a:p>
          <a:p>
            <a:pPr lvl="2"/>
            <a:r>
              <a:rPr lang="en-US" dirty="0"/>
              <a:t>VAR2 = </a:t>
            </a:r>
            <a:r>
              <a:rPr lang="en-US" dirty="0">
                <a:solidFill>
                  <a:srgbClr val="0070C0"/>
                </a:solidFill>
              </a:rPr>
              <a:t>Mobile Number</a:t>
            </a:r>
          </a:p>
          <a:p>
            <a:r>
              <a:rPr lang="en-US" dirty="0">
                <a:solidFill>
                  <a:srgbClr val="0070C0"/>
                </a:solidFill>
              </a:rPr>
              <a:t>Added following elements in response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qrCode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Added error codes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1008 thru 1011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958F6-4CBD-4BF4-AA16-5F5B3E5E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Payment Link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31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43DD3-10FC-4039-82FF-4E3C5E92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MyJio</a:t>
            </a:r>
            <a:r>
              <a:rPr lang="en-US" dirty="0"/>
              <a:t> provides the support to scan QR Code from Merchant Apps on Jio STB</a:t>
            </a:r>
          </a:p>
          <a:p>
            <a:pPr lvl="1"/>
            <a:r>
              <a:rPr lang="en-US" dirty="0"/>
              <a:t>QR Code contains the string in the format:</a:t>
            </a:r>
          </a:p>
          <a:p>
            <a:pPr lvl="2"/>
            <a:r>
              <a:rPr lang="en-US" dirty="0" err="1"/>
              <a:t>myjiopayment</a:t>
            </a:r>
            <a:r>
              <a:rPr lang="en-US" dirty="0"/>
              <a:t>-&lt;value of </a:t>
            </a:r>
            <a:r>
              <a:rPr lang="en-US" dirty="0" err="1"/>
              <a:t>linkId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MyJio</a:t>
            </a:r>
            <a:r>
              <a:rPr lang="en-US" dirty="0"/>
              <a:t> reads the QR Code, determines the </a:t>
            </a:r>
            <a:r>
              <a:rPr lang="en-US" dirty="0" err="1"/>
              <a:t>linkId</a:t>
            </a:r>
            <a:r>
              <a:rPr lang="en-US" dirty="0"/>
              <a:t> and redirects to the Payment Summary Page for selection of Payment Instrument</a:t>
            </a:r>
            <a:r>
              <a:rPr lang="en-IN" dirty="0"/>
              <a:t> and make payment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845585-9C2D-4E6A-B64C-86B7EE54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QR Code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85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958A7-2C7E-441A-8325-705389B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contains Payment Link and variable data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r>
              <a:rPr lang="en-US" sz="1800" dirty="0"/>
              <a:t>, Notification Engine, ESB (TIBCO BW), </a:t>
            </a:r>
            <a:r>
              <a:rPr lang="en-US" sz="1800" dirty="0" err="1"/>
              <a:t>DigitalApi</a:t>
            </a:r>
            <a:r>
              <a:rPr lang="en-US" sz="1800" dirty="0"/>
              <a:t> Platform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9012F5-ABF8-465A-AF49-09364DAD7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09380"/>
              </p:ext>
            </p:extLst>
          </p:nvPr>
        </p:nvGraphicFramePr>
        <p:xfrm>
          <a:off x="145774" y="896851"/>
          <a:ext cx="11900456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90">
                  <a:extLst>
                    <a:ext uri="{9D8B030D-6E8A-4147-A177-3AD203B41FA5}">
                      <a16:colId xmlns:a16="http://schemas.microsoft.com/office/drawing/2014/main" val="1826000684"/>
                    </a:ext>
                  </a:extLst>
                </a:gridCol>
                <a:gridCol w="4433454">
                  <a:extLst>
                    <a:ext uri="{9D8B030D-6E8A-4147-A177-3AD203B41FA5}">
                      <a16:colId xmlns:a16="http://schemas.microsoft.com/office/drawing/2014/main" val="160462886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657898252"/>
                    </a:ext>
                  </a:extLst>
                </a:gridCol>
                <a:gridCol w="4412375">
                  <a:extLst>
                    <a:ext uri="{9D8B030D-6E8A-4147-A177-3AD203B41FA5}">
                      <a16:colId xmlns:a16="http://schemas.microsoft.com/office/drawing/2014/main" val="2252856224"/>
                    </a:ext>
                  </a:extLst>
                </a:gridCol>
              </a:tblGrid>
              <a:tr h="357835">
                <a:tc>
                  <a:txBody>
                    <a:bodyPr/>
                    <a:lstStyle/>
                    <a:p>
                      <a:r>
                        <a:rPr lang="en-US" sz="1200" dirty="0"/>
                        <a:t>Notification Template 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Script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Subject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Script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48143"/>
                  </a:ext>
                </a:extLst>
              </a:tr>
              <a:tr h="4079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request for subscription of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MERCHANT_NAME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has been received.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 : 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description :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ID :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TRANS_REF_NUMBER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online payment of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&gt;&gt;, click &lt;&lt;TINYURL_BY_NE&gt;&gt;&lt;&lt;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URLARG_transactionRefNumber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 is valid till &lt;&lt;EXPIRY_DATETIME&gt;&gt; Hrs.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pay using Credit/Debit Card/Net banking, UPI and Mobile wallets like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JioMoney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Paytm and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PhonePe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your payment is successful, you will receive a confirmation from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MERCHANT_NAME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request for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MERCHANT_NAME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is received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Dear Customer,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request for subscription of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MERCHANT_NAME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has been received.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 : 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description :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ID :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TRANS_REF_NUMBER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make online payment of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&gt;&gt;, click &lt;&lt;TINYURL_BY_NE&gt;&gt;&lt;&lt;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URLARG_transactionRefNumber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 is valid till &lt;&lt;EXPIRY_DATETIME&gt;&gt; Hrs.</a:t>
                      </a:r>
                    </a:p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pay using Credit/Debit Card/Net banking, UPI and Mobile wallets like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JioMoney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Paytm and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PhonePe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your payment is successful, you will receive a confirmation from &lt;&lt;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MERCHANT_NAME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&gt;&gt;.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 you</a:t>
                      </a:r>
                      <a:b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JioFiber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1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08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0519B-41EB-4B62-AA2C-65BE73FA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Notify Payment Status</a:t>
            </a:r>
          </a:p>
          <a:p>
            <a:pPr lvl="1"/>
            <a:r>
              <a:rPr lang="en-US" dirty="0"/>
              <a:t>Responsible for notifying the status of Payment Link request to consumers</a:t>
            </a:r>
          </a:p>
          <a:p>
            <a:pPr lvl="2"/>
            <a:r>
              <a:rPr lang="en-US" dirty="0"/>
              <a:t>received on successful payment completion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 Method = POST</a:t>
            </a:r>
          </a:p>
          <a:p>
            <a:pPr lvl="1"/>
            <a:r>
              <a:rPr lang="en-US" dirty="0"/>
              <a:t>JSON/HTTP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Status of Payment Link Entity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Success | Failure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returns success, if record already exists for the same </a:t>
            </a:r>
            <a:r>
              <a:rPr lang="en-US" dirty="0" err="1">
                <a:solidFill>
                  <a:srgbClr val="0070C0"/>
                </a:solidFill>
              </a:rPr>
              <a:t>transactionRefNumber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linkId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>
                <a:solidFill>
                  <a:srgbClr val="0070C0"/>
                </a:solidFill>
              </a:rPr>
              <a:t>service is functionally and behaviorally idempotent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caters to the scenarios when replay is invoked from </a:t>
            </a:r>
            <a:r>
              <a:rPr lang="en-US" dirty="0" err="1">
                <a:solidFill>
                  <a:srgbClr val="0070C0"/>
                </a:solidFill>
              </a:rPr>
              <a:t>MyJio</a:t>
            </a:r>
            <a:r>
              <a:rPr lang="en-US" dirty="0">
                <a:solidFill>
                  <a:srgbClr val="0070C0"/>
                </a:solidFill>
              </a:rPr>
              <a:t> as success response is NOT received; however record is inserted in </a:t>
            </a:r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datastore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F8777-2EAB-4146-BD4A-E5AF866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transaction processed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6C8E18-4625-4929-ADED-68D1D4646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08435"/>
              </p:ext>
            </p:extLst>
          </p:nvPr>
        </p:nvGraphicFramePr>
        <p:xfrm>
          <a:off x="8744226" y="998970"/>
          <a:ext cx="330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Packager Shell Object" showAsIcon="1" r:id="rId3" imgW="3302640" imgH="685800" progId="Package">
                  <p:embed/>
                </p:oleObj>
              </mc:Choice>
              <mc:Fallback>
                <p:oleObj name="Packager Shell Object" showAsIcon="1" r:id="rId3" imgW="3302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4226" y="998970"/>
                        <a:ext cx="330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383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740ED-8EF5-4920-A153-AA247E17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determines the destination of </a:t>
            </a:r>
            <a:r>
              <a:rPr lang="en-US" dirty="0">
                <a:solidFill>
                  <a:schemeClr val="tx1"/>
                </a:solidFill>
              </a:rPr>
              <a:t>Notify Payment Status</a:t>
            </a:r>
            <a:endParaRPr lang="en-US" dirty="0"/>
          </a:p>
          <a:p>
            <a:pPr lvl="1"/>
            <a:r>
              <a:rPr lang="en-US" dirty="0"/>
              <a:t>submits the payment status to the </a:t>
            </a:r>
            <a:r>
              <a:rPr lang="en-US" dirty="0" err="1"/>
              <a:t>JioStore</a:t>
            </a:r>
            <a:r>
              <a:rPr lang="en-US" dirty="0"/>
              <a:t> App Server from which the transaction is initiated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52A66-B202-4471-B2AA-AF9774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transaction processed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77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6DFEE-BC74-4D48-A595-A104F6C8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Refund Payment</a:t>
            </a:r>
          </a:p>
          <a:p>
            <a:pPr lvl="1"/>
            <a:r>
              <a:rPr lang="en-US" dirty="0"/>
              <a:t>Used to initiate refund of the successful payment transaction completed using payment link</a:t>
            </a:r>
          </a:p>
          <a:p>
            <a:pPr lvl="1"/>
            <a:r>
              <a:rPr lang="en-US" dirty="0"/>
              <a:t>HTTP Method = POST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Payment Refund Entity</a:t>
            </a:r>
          </a:p>
          <a:p>
            <a:pPr lvl="2"/>
            <a:r>
              <a:rPr lang="en-US" dirty="0"/>
              <a:t>Specify elements</a:t>
            </a:r>
          </a:p>
          <a:p>
            <a:pPr lvl="3"/>
            <a:r>
              <a:rPr lang="en-US" dirty="0" err="1">
                <a:solidFill>
                  <a:srgbClr val="0070C0"/>
                </a:solidFill>
              </a:rPr>
              <a:t>transactionRefNumber</a:t>
            </a:r>
            <a:endParaRPr lang="en-US" dirty="0">
              <a:solidFill>
                <a:srgbClr val="0070C0"/>
              </a:solidFill>
            </a:endParaRPr>
          </a:p>
          <a:p>
            <a:pPr lvl="4"/>
            <a:r>
              <a:rPr lang="en-US" sz="1400" dirty="0">
                <a:solidFill>
                  <a:srgbClr val="0070C0"/>
                </a:solidFill>
              </a:rPr>
              <a:t>reserved prefix “JR” for use of </a:t>
            </a:r>
            <a:r>
              <a:rPr lang="en-US" sz="1400" dirty="0" err="1">
                <a:solidFill>
                  <a:srgbClr val="0070C0"/>
                </a:solidFill>
              </a:rPr>
              <a:t>JioPay</a:t>
            </a:r>
            <a:r>
              <a:rPr lang="en-US" sz="1400" dirty="0">
                <a:solidFill>
                  <a:srgbClr val="0070C0"/>
                </a:solidFill>
              </a:rPr>
              <a:t> Refund Transaction Reference Number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Payment Refund Id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 hangingPunct="0"/>
            <a:r>
              <a:rPr lang="en-US" dirty="0"/>
              <a:t>Value of parameters for generating checksum</a:t>
            </a:r>
            <a:endParaRPr lang="en-IN" dirty="0"/>
          </a:p>
          <a:p>
            <a:pPr lvl="2"/>
            <a:r>
              <a:rPr lang="en-IN" dirty="0"/>
              <a:t>&lt;</a:t>
            </a:r>
            <a:r>
              <a:rPr lang="en-IN" dirty="0" err="1"/>
              <a:t>transactionRefNumber</a:t>
            </a:r>
            <a:r>
              <a:rPr lang="en-IN" dirty="0"/>
              <a:t>&gt;|&lt;</a:t>
            </a:r>
            <a:r>
              <a:rPr lang="en-IN" dirty="0" err="1"/>
              <a:t>transactionDateTime</a:t>
            </a:r>
            <a:r>
              <a:rPr lang="en-IN" dirty="0"/>
              <a:t>&gt;|&lt;</a:t>
            </a:r>
            <a:r>
              <a:rPr lang="en-IN" dirty="0" err="1"/>
              <a:t>paymentRefNumber</a:t>
            </a:r>
            <a:r>
              <a:rPr lang="en-IN" dirty="0"/>
              <a:t>&gt;|&lt;</a:t>
            </a:r>
            <a:r>
              <a:rPr lang="en-IN" dirty="0" err="1"/>
              <a:t>instrumentReference</a:t>
            </a:r>
            <a:r>
              <a:rPr lang="en-IN" dirty="0"/>
              <a:t>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475CAF-17F9-4C93-826A-E653E113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Refund for the successful payment</a:t>
            </a:r>
            <a:br>
              <a:rPr lang="en-IN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A1570C-21DA-4BB7-A9B2-C21E9B9BF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88806"/>
              </p:ext>
            </p:extLst>
          </p:nvPr>
        </p:nvGraphicFramePr>
        <p:xfrm>
          <a:off x="9188726" y="1317482"/>
          <a:ext cx="285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4" name="Packager Shell Object" showAsIcon="1" r:id="rId3" imgW="2858040" imgH="685800" progId="Package">
                  <p:embed/>
                </p:oleObj>
              </mc:Choice>
              <mc:Fallback>
                <p:oleObj name="Packager Shell Object" showAsIcon="1" r:id="rId3" imgW="2858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8726" y="1317482"/>
                        <a:ext cx="2857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20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0519B-41EB-4B62-AA2C-65BE73FA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Notify Refund Status</a:t>
            </a:r>
          </a:p>
          <a:p>
            <a:pPr lvl="1"/>
            <a:r>
              <a:rPr lang="en-US" dirty="0"/>
              <a:t>Responsible for notifying the status of Payment Refund request to consumers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 Method = POST</a:t>
            </a:r>
          </a:p>
          <a:p>
            <a:pPr lvl="1"/>
            <a:r>
              <a:rPr lang="en-US" dirty="0"/>
              <a:t>JSON/HTTP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Status of Payment Refund Entity</a:t>
            </a:r>
          </a:p>
          <a:p>
            <a:pPr lvl="1"/>
            <a:r>
              <a:rPr lang="en-US" dirty="0"/>
              <a:t>Response (only for JSON/HTTP)</a:t>
            </a:r>
          </a:p>
          <a:p>
            <a:pPr lvl="2"/>
            <a:r>
              <a:rPr lang="en-US" dirty="0"/>
              <a:t>Success | Failure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returns success, if record already exists for the same </a:t>
            </a:r>
            <a:r>
              <a:rPr lang="en-US" dirty="0" err="1">
                <a:solidFill>
                  <a:srgbClr val="0070C0"/>
                </a:solidFill>
              </a:rPr>
              <a:t>transactionRefNumber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linkId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>
                <a:solidFill>
                  <a:srgbClr val="0070C0"/>
                </a:solidFill>
              </a:rPr>
              <a:t>service is functionally and behaviorally idempotent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caters to the scenarios when replay is invoked from </a:t>
            </a:r>
            <a:r>
              <a:rPr lang="en-US" dirty="0" err="1">
                <a:solidFill>
                  <a:srgbClr val="0070C0"/>
                </a:solidFill>
              </a:rPr>
              <a:t>MyJio</a:t>
            </a:r>
            <a:r>
              <a:rPr lang="en-US" dirty="0">
                <a:solidFill>
                  <a:srgbClr val="0070C0"/>
                </a:solidFill>
              </a:rPr>
              <a:t> as success response is NOT received; however record is inserted in </a:t>
            </a:r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datastore</a:t>
            </a:r>
          </a:p>
          <a:p>
            <a:pPr lvl="3"/>
            <a:endParaRPr lang="en-US" dirty="0"/>
          </a:p>
          <a:p>
            <a:pPr lvl="1" hangingPunct="0"/>
            <a:r>
              <a:rPr lang="en-US" dirty="0"/>
              <a:t>Value of parameters for generating checksum</a:t>
            </a:r>
            <a:endParaRPr lang="en-IN" dirty="0"/>
          </a:p>
          <a:p>
            <a:pPr lvl="2" hangingPunct="0"/>
            <a:r>
              <a:rPr lang="en-IN" dirty="0"/>
              <a:t>&lt;</a:t>
            </a:r>
            <a:r>
              <a:rPr lang="en-IN" dirty="0" err="1"/>
              <a:t>transactionRefNumber</a:t>
            </a:r>
            <a:r>
              <a:rPr lang="en-IN" dirty="0"/>
              <a:t>&gt;|&lt;</a:t>
            </a:r>
            <a:r>
              <a:rPr lang="en-IN" dirty="0" err="1"/>
              <a:t>totalAmount</a:t>
            </a:r>
            <a:r>
              <a:rPr lang="en-IN" dirty="0"/>
              <a:t>&gt;|&lt;</a:t>
            </a:r>
            <a:r>
              <a:rPr lang="en-IN" dirty="0" err="1"/>
              <a:t>instrumentReference</a:t>
            </a:r>
            <a:r>
              <a:rPr lang="en-IN" dirty="0"/>
              <a:t>&gt;|&lt;</a:t>
            </a:r>
            <a:r>
              <a:rPr lang="en-IN" dirty="0" err="1"/>
              <a:t>instrumentDate</a:t>
            </a:r>
            <a:r>
              <a:rPr lang="en-IN" dirty="0"/>
              <a:t>&gt;</a:t>
            </a:r>
          </a:p>
          <a:p>
            <a:pPr lvl="1" hangingPunct="0"/>
            <a:endParaRPr lang="en-US" dirty="0"/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 hangingPunct="0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F8777-2EAB-4146-BD4A-E5AF866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refund transaction processed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0B27A1-012D-4B47-A0DA-B2E3CB227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10513"/>
              </p:ext>
            </p:extLst>
          </p:nvPr>
        </p:nvGraphicFramePr>
        <p:xfrm>
          <a:off x="8729086" y="1081954"/>
          <a:ext cx="314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2" name="Packager Shell Object" showAsIcon="1" r:id="rId3" imgW="3150360" imgH="685800" progId="Package">
                  <p:embed/>
                </p:oleObj>
              </mc:Choice>
              <mc:Fallback>
                <p:oleObj name="Packager Shell Object" showAsIcon="1" r:id="rId3" imgW="3150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29086" y="1081954"/>
                        <a:ext cx="314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901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C3589-06B2-4E3D-8901-6F036755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MyJio</a:t>
            </a:r>
            <a:r>
              <a:rPr lang="en-US" dirty="0"/>
              <a:t> provides the </a:t>
            </a:r>
            <a:r>
              <a:rPr lang="en-IN" dirty="0"/>
              <a:t>“Secret HMAC Key” which is a configurable parameter and is different for production and lower environments</a:t>
            </a:r>
          </a:p>
          <a:p>
            <a:pPr lvl="1"/>
            <a:r>
              <a:rPr lang="en-US" dirty="0"/>
              <a:t>J</a:t>
            </a:r>
            <a:r>
              <a:rPr lang="en-IN" dirty="0"/>
              <a:t>IO_PLNK_HMAC_KEY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Payment Link APIs uses specific parameters to generate checksum using HMAC algorithm</a:t>
            </a:r>
          </a:p>
          <a:p>
            <a:pPr lvl="1"/>
            <a:r>
              <a:rPr lang="en-US" dirty="0"/>
              <a:t>Specific parameters from each API are concatenated into a string separated with pipe symbol and checksum is generated</a:t>
            </a:r>
          </a:p>
          <a:p>
            <a:pPr lvl="1"/>
            <a:r>
              <a:rPr lang="en-US" dirty="0"/>
              <a:t>The checksum parameter is included in request header to pass the generated checksum value</a:t>
            </a:r>
          </a:p>
          <a:p>
            <a:pPr lvl="2"/>
            <a:r>
              <a:rPr lang="en-US" dirty="0"/>
              <a:t>X-JIO-PAYLOAD-AUTH = &lt;generated checksum&gt;</a:t>
            </a:r>
          </a:p>
          <a:p>
            <a:endParaRPr lang="en-US" dirty="0"/>
          </a:p>
          <a:p>
            <a:pPr lvl="1"/>
            <a:r>
              <a:rPr lang="en-US" dirty="0"/>
              <a:t>“Secret HMAC Key” is a configurable parameter and is partner specific and different for production and lower environments.</a:t>
            </a:r>
          </a:p>
          <a:p>
            <a:endParaRPr lang="en-US" dirty="0"/>
          </a:p>
          <a:p>
            <a:pPr lvl="1"/>
            <a:r>
              <a:rPr lang="en-US" dirty="0"/>
              <a:t>Refer to HMAC Generation Java pseudo-code for details on a general method for creating HMAC 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C7B42-4AE4-43F6-8973-CF8E976D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17571C-C6DE-4867-9685-F334821ED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01222"/>
              </p:ext>
            </p:extLst>
          </p:nvPr>
        </p:nvGraphicFramePr>
        <p:xfrm>
          <a:off x="10079326" y="5363817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Packager Shell Object" showAsIcon="1" r:id="rId3" imgW="1791000" imgH="685800" progId="Package">
                  <p:embed/>
                </p:oleObj>
              </mc:Choice>
              <mc:Fallback>
                <p:oleObj name="Packager Shell Object" showAsIcon="1" r:id="rId3" imgW="179100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817571C-C6DE-4867-9685-F334821ED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9326" y="5363817"/>
                        <a:ext cx="1790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6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JioFiber</a:t>
            </a:r>
            <a:r>
              <a:rPr lang="en-US" dirty="0"/>
              <a:t> customer is identified at the </a:t>
            </a:r>
            <a:r>
              <a:rPr lang="en-US" dirty="0" err="1"/>
              <a:t>JioSTB</a:t>
            </a:r>
            <a:r>
              <a:rPr lang="en-US" dirty="0"/>
              <a:t> using the ZLA functionality</a:t>
            </a:r>
          </a:p>
          <a:p>
            <a:r>
              <a:rPr lang="en-US" dirty="0"/>
              <a:t>Vendor on-boarding in ERP is performed via. MDG: Master Data Governance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086361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C3589-06B2-4E3D-8901-6F036755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successful response from </a:t>
            </a:r>
            <a:r>
              <a:rPr lang="en-US" dirty="0" err="1"/>
              <a:t>JioStore</a:t>
            </a:r>
            <a:r>
              <a:rPr lang="en-US" dirty="0"/>
              <a:t> App’s Server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submits Digital Service Order for activation or update</a:t>
            </a:r>
          </a:p>
          <a:p>
            <a:pPr lvl="1"/>
            <a:r>
              <a:rPr lang="en-US" dirty="0"/>
              <a:t>invokes TP Digital Service Order Life Cycle </a:t>
            </a:r>
            <a:r>
              <a:rPr lang="en-US" dirty="0" err="1"/>
              <a:t>Management:submitDigitalServiceOrder</a:t>
            </a:r>
            <a:endParaRPr lang="en-US" dirty="0"/>
          </a:p>
          <a:p>
            <a:pPr lvl="2"/>
            <a:r>
              <a:rPr lang="en-US" dirty="0"/>
              <a:t>Specify </a:t>
            </a:r>
            <a:r>
              <a:rPr lang="en-US" dirty="0" err="1"/>
              <a:t>orderType</a:t>
            </a:r>
            <a:r>
              <a:rPr lang="en-US" dirty="0"/>
              <a:t> = ACTIVATE</a:t>
            </a:r>
          </a:p>
          <a:p>
            <a:pPr lvl="3"/>
            <a:r>
              <a:rPr lang="en-US" dirty="0"/>
              <a:t>for new Digital Service</a:t>
            </a:r>
          </a:p>
          <a:p>
            <a:pPr lvl="2"/>
            <a:r>
              <a:rPr lang="en-US" dirty="0"/>
              <a:t>Specify </a:t>
            </a:r>
            <a:r>
              <a:rPr lang="en-US" dirty="0" err="1"/>
              <a:t>orderType</a:t>
            </a:r>
            <a:r>
              <a:rPr lang="en-US" dirty="0"/>
              <a:t> = UPDATE</a:t>
            </a:r>
          </a:p>
          <a:p>
            <a:pPr lvl="3"/>
            <a:r>
              <a:rPr lang="en-US" dirty="0"/>
              <a:t>for update of existing Digital Service</a:t>
            </a:r>
          </a:p>
          <a:p>
            <a:pPr lvl="4"/>
            <a:r>
              <a:rPr lang="en-US" sz="1400" dirty="0"/>
              <a:t>Specify </a:t>
            </a:r>
            <a:r>
              <a:rPr lang="en-US" sz="1400" dirty="0" err="1"/>
              <a:t>orderRefNumber</a:t>
            </a:r>
            <a:r>
              <a:rPr lang="en-US" sz="1400" dirty="0"/>
              <a:t> of the original transaction as </a:t>
            </a:r>
            <a:r>
              <a:rPr lang="en-IN" sz="1400" dirty="0" err="1"/>
              <a:t>referenceTransDetail</a:t>
            </a:r>
            <a:r>
              <a:rPr lang="en-US" sz="1400" dirty="0"/>
              <a:t>/</a:t>
            </a:r>
            <a:r>
              <a:rPr lang="en-US" sz="1400" dirty="0" err="1"/>
              <a:t>orderRefNumber</a:t>
            </a:r>
            <a:r>
              <a:rPr lang="en-US" sz="1400" dirty="0"/>
              <a:t> to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C7B42-4AE4-43F6-8973-CF8E976D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Digital Service Order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363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5AB21-4E1B-4765-85BC-F7B445C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 : Invoicing and Payment posting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731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492F2-5212-45FE-AF92-464ED358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Upon successful completion of the Payment notifications to Third party Apps </a:t>
            </a:r>
          </a:p>
          <a:p>
            <a:r>
              <a:rPr lang="en-US" dirty="0" err="1"/>
              <a:t>JioPay</a:t>
            </a:r>
            <a:r>
              <a:rPr lang="en-US" dirty="0"/>
              <a:t> submits the Digital Service Order for Third party Apps</a:t>
            </a:r>
          </a:p>
          <a:p>
            <a:r>
              <a:rPr lang="en-US" dirty="0"/>
              <a:t>Jio Subscription Management System</a:t>
            </a:r>
            <a:r>
              <a:rPr lang="en-US" baseline="30000" dirty="0"/>
              <a:t>#</a:t>
            </a:r>
            <a:r>
              <a:rPr lang="en-US" dirty="0"/>
              <a:t> receives the Order</a:t>
            </a:r>
          </a:p>
          <a:p>
            <a:pPr lvl="1"/>
            <a:r>
              <a:rPr lang="en-US" dirty="0"/>
              <a:t>maintains the subscription based on the received Digital Service Order</a:t>
            </a:r>
          </a:p>
          <a:p>
            <a:pPr lvl="2"/>
            <a:r>
              <a:rPr lang="en-US" dirty="0"/>
              <a:t>uses the validity as received in the request</a:t>
            </a:r>
          </a:p>
          <a:p>
            <a:pPr lvl="2"/>
            <a:r>
              <a:rPr lang="en-US" dirty="0"/>
              <a:t>supports ACTIVATE / UPDATE scenarios</a:t>
            </a:r>
          </a:p>
          <a:p>
            <a:pPr lvl="2"/>
            <a:r>
              <a:rPr lang="en-US" dirty="0"/>
              <a:t>product catalog sync is NOT applicable</a:t>
            </a:r>
          </a:p>
          <a:p>
            <a:r>
              <a:rPr lang="en-US" dirty="0"/>
              <a:t>Jio Subscription Management System</a:t>
            </a:r>
            <a:r>
              <a:rPr lang="en-US" baseline="30000" dirty="0"/>
              <a:t>#</a:t>
            </a:r>
            <a:r>
              <a:rPr lang="en-US" dirty="0"/>
              <a:t> provides the digital service order with PDR to SAP CI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Jio Subscription Management System</a:t>
            </a:r>
            <a:r>
              <a:rPr lang="en-US" baseline="30000" dirty="0"/>
              <a:t>#</a:t>
            </a:r>
            <a:r>
              <a:rPr lang="en-US" dirty="0"/>
              <a:t> is separate instance of Subscription Engine</a:t>
            </a:r>
            <a:endParaRPr lang="en-IN" dirty="0"/>
          </a:p>
          <a:p>
            <a:pPr lvl="1"/>
            <a:r>
              <a:rPr lang="en-US" dirty="0"/>
              <a:t>NOT </a:t>
            </a:r>
            <a:r>
              <a:rPr lang="en-US" dirty="0" err="1"/>
              <a:t>TechM</a:t>
            </a:r>
            <a:r>
              <a:rPr lang="en-US" dirty="0"/>
              <a:t> </a:t>
            </a:r>
            <a:r>
              <a:rPr lang="en-US" dirty="0" err="1"/>
              <a:t>Comviva</a:t>
            </a:r>
            <a:r>
              <a:rPr lang="en-US" dirty="0"/>
              <a:t> SE</a:t>
            </a:r>
          </a:p>
          <a:p>
            <a:pPr lvl="1"/>
            <a:r>
              <a:rPr lang="en-US" dirty="0"/>
              <a:t>In-house built using open source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A6BEE-8376-4C6F-A611-5F24FC05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1C074-3B91-47DA-A1E4-431DD7BB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 Digital Service Order Life Cycle Management</a:t>
            </a:r>
          </a:p>
          <a:p>
            <a:pPr lvl="1"/>
            <a:r>
              <a:rPr lang="en-US" dirty="0" err="1"/>
              <a:t>submitDigitalServiceOrder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Protocol / Transport = JSON/HTTP</a:t>
            </a:r>
          </a:p>
          <a:p>
            <a:endParaRPr lang="en-US" dirty="0"/>
          </a:p>
          <a:p>
            <a:r>
              <a:rPr lang="en-US" dirty="0"/>
              <a:t>Provide PMC support for monitoring</a:t>
            </a:r>
          </a:p>
          <a:p>
            <a:endParaRPr lang="en-US" dirty="0"/>
          </a:p>
          <a:p>
            <a:r>
              <a:rPr lang="en-US" dirty="0"/>
              <a:t>Refer to IA for details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0AC6B-62E9-4B70-B75D-2EAB4E9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Submits the Digital Service Order for Third party Apps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platform, JSMS, PMC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44579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D1D5E-9E30-4898-883A-DB399DB4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TP Digital Service Order Life Cycle Management</a:t>
            </a:r>
          </a:p>
          <a:p>
            <a:pPr lvl="1"/>
            <a:r>
              <a:rPr lang="en-IN" dirty="0" err="1"/>
              <a:t>notifyDigitalServiceOrderStatus</a:t>
            </a:r>
            <a:endParaRPr lang="en-IN" dirty="0"/>
          </a:p>
          <a:p>
            <a:endParaRPr lang="en-US" dirty="0"/>
          </a:p>
          <a:p>
            <a:r>
              <a:rPr lang="en-US" dirty="0"/>
              <a:t>Protocol / Transport = JSON/JMS</a:t>
            </a:r>
          </a:p>
          <a:p>
            <a:endParaRPr lang="en-US" dirty="0"/>
          </a:p>
          <a:p>
            <a:r>
              <a:rPr lang="en-US" dirty="0"/>
              <a:t>Refer to IA for details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53E77-64AE-4F14-88BA-E6CB989F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 the Digital Service Order Status for Third party Apps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89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91E0F-C16B-4B5E-85C1-5DFE1079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Content Routing Data Inquiry</a:t>
            </a:r>
          </a:p>
          <a:p>
            <a:pPr lvl="1"/>
            <a:r>
              <a:rPr lang="en-US" dirty="0" err="1"/>
              <a:t>getRoutingDetailsByRange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Added LOV for service provider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Routing Data</a:t>
            </a:r>
          </a:p>
          <a:p>
            <a:pPr lvl="2"/>
            <a:r>
              <a:rPr lang="en-US" dirty="0"/>
              <a:t>Service Provider = 01: SAP CRM – JPL | 02: SAP CI – JPL | </a:t>
            </a:r>
            <a:r>
              <a:rPr lang="en-US" dirty="0">
                <a:solidFill>
                  <a:srgbClr val="0070C0"/>
                </a:solidFill>
              </a:rPr>
              <a:t>06: JSMS</a:t>
            </a:r>
          </a:p>
          <a:p>
            <a:pPr lvl="2"/>
            <a:r>
              <a:rPr lang="en-US" dirty="0"/>
              <a:t>Characteristic</a:t>
            </a:r>
          </a:p>
          <a:p>
            <a:pPr lvl="3"/>
            <a:r>
              <a:rPr lang="en-US" dirty="0"/>
              <a:t>Name = CUSTOMER_ID</a:t>
            </a:r>
          </a:p>
          <a:p>
            <a:pPr lvl="3"/>
            <a:r>
              <a:rPr lang="en-US" dirty="0"/>
              <a:t>Value = &lt;Value of Customer Id – JPL&gt;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Routing Data</a:t>
            </a:r>
          </a:p>
          <a:p>
            <a:pPr lvl="2"/>
            <a:r>
              <a:rPr lang="en-US" dirty="0"/>
              <a:t>Service Provider = 01: SAP CRM – JPL | 02: SAP CI – JPL | </a:t>
            </a:r>
            <a:r>
              <a:rPr lang="en-US" dirty="0">
                <a:solidFill>
                  <a:srgbClr val="0070C0"/>
                </a:solidFill>
              </a:rPr>
              <a:t>06: JSMS</a:t>
            </a:r>
          </a:p>
          <a:p>
            <a:pPr lvl="2"/>
            <a:r>
              <a:rPr lang="en-US" dirty="0"/>
              <a:t>Endpoint</a:t>
            </a:r>
          </a:p>
          <a:p>
            <a:pPr lvl="2"/>
            <a:r>
              <a:rPr lang="en-US" dirty="0"/>
              <a:t>Range</a:t>
            </a:r>
          </a:p>
          <a:p>
            <a:pPr lvl="3"/>
            <a:r>
              <a:rPr lang="en-US" dirty="0" err="1"/>
              <a:t>lowerValue</a:t>
            </a:r>
            <a:endParaRPr lang="en-US" dirty="0"/>
          </a:p>
          <a:p>
            <a:pPr lvl="3"/>
            <a:r>
              <a:rPr lang="en-US" dirty="0" err="1"/>
              <a:t>upperValue</a:t>
            </a:r>
            <a:endParaRPr lang="en-US" dirty="0"/>
          </a:p>
          <a:p>
            <a:pPr lvl="2"/>
            <a:r>
              <a:rPr lang="en-US" dirty="0"/>
              <a:t>Characteristic</a:t>
            </a:r>
          </a:p>
          <a:p>
            <a:pPr lvl="3"/>
            <a:r>
              <a:rPr lang="en-US" dirty="0"/>
              <a:t>Name = ROUTING_ZONE</a:t>
            </a:r>
          </a:p>
          <a:p>
            <a:pPr lvl="3"/>
            <a:r>
              <a:rPr lang="en-US" dirty="0"/>
              <a:t>Value = &lt;EA | WE | SO | NO | CO&gt;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Added data in Routing Data table for JSMS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560246-EC7E-420F-BBF0-EF86D756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the Digital Service Order for Third party Apps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382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3018B9-779E-4E8F-B7A6-E2BAFCED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receiving the Digital Service Order for Third Party Apps</a:t>
            </a:r>
          </a:p>
          <a:p>
            <a:r>
              <a:rPr lang="en-US" dirty="0"/>
              <a:t>JSMS processes the Digital Service Order</a:t>
            </a:r>
          </a:p>
          <a:p>
            <a:pPr lvl="1"/>
            <a:r>
              <a:rPr lang="en-US" dirty="0"/>
              <a:t>Subscriptions are maintained based on the details received in the digital service order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createSubscriber</a:t>
            </a:r>
            <a:endParaRPr lang="en-US" dirty="0"/>
          </a:p>
          <a:p>
            <a:pPr lvl="2"/>
            <a:r>
              <a:rPr lang="en-US" dirty="0"/>
              <a:t>Creates a new subscription based on the </a:t>
            </a:r>
            <a:r>
              <a:rPr lang="en-US" dirty="0" err="1"/>
              <a:t>startDate</a:t>
            </a:r>
            <a:r>
              <a:rPr lang="en-US" dirty="0"/>
              <a:t> and </a:t>
            </a:r>
            <a:r>
              <a:rPr lang="en-US" dirty="0" err="1"/>
              <a:t>endDate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updateService</a:t>
            </a:r>
            <a:endParaRPr lang="en-US" dirty="0"/>
          </a:p>
          <a:p>
            <a:pPr lvl="2"/>
            <a:r>
              <a:rPr lang="en-US" dirty="0"/>
              <a:t>Replaces an existing subscription (identified from </a:t>
            </a:r>
            <a:r>
              <a:rPr lang="en-US" i="1" dirty="0" err="1"/>
              <a:t>orderRefNumber</a:t>
            </a:r>
            <a:r>
              <a:rPr lang="en-US" i="1" dirty="0"/>
              <a:t> from the previous transaction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JSMS APIs are accessible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E7814-0A6E-4411-A0AF-F43E576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the Digital Service Order for Third Party Apps</a:t>
            </a:r>
            <a:br>
              <a:rPr lang="en-US" dirty="0"/>
            </a:br>
            <a:r>
              <a:rPr lang="en-US" sz="1800" dirty="0"/>
              <a:t>Impact to JSMS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442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EB0FF1-3420-461D-921E-AAB434AD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successful fulfilment of Digital Service Order</a:t>
            </a:r>
          </a:p>
          <a:p>
            <a:pPr lvl="1"/>
            <a:r>
              <a:rPr lang="en-US" dirty="0"/>
              <a:t>Subscription Engine submits the PDR: Payment Data Record to SAP CI – JPL</a:t>
            </a:r>
          </a:p>
          <a:p>
            <a:pPr lvl="1"/>
            <a:r>
              <a:rPr lang="en-US" dirty="0"/>
              <a:t>submitted via. flat file @ regular intervals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Specify an additional element for differentiating the Digital Service Order – Third Party from Digital Service Order – Standalone and Digital Service Order – Bundled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Digital Service Order Sub </a:t>
            </a:r>
            <a:r>
              <a:rPr lang="en-US" dirty="0" err="1">
                <a:solidFill>
                  <a:srgbClr val="0070C0"/>
                </a:solidFill>
              </a:rPr>
              <a:t>Sub</a:t>
            </a:r>
            <a:r>
              <a:rPr lang="en-US" dirty="0">
                <a:solidFill>
                  <a:srgbClr val="0070C0"/>
                </a:solidFill>
              </a:rPr>
              <a:t> Type i</a:t>
            </a:r>
            <a:r>
              <a:rPr lang="en-IN" dirty="0">
                <a:solidFill>
                  <a:srgbClr val="0070C0"/>
                </a:solidFill>
              </a:rPr>
              <a:t>n PDR existing data element:</a:t>
            </a:r>
          </a:p>
          <a:p>
            <a:pPr lvl="2"/>
            <a:r>
              <a:rPr lang="en-IN" dirty="0" err="1">
                <a:solidFill>
                  <a:srgbClr val="0070C0"/>
                </a:solidFill>
              </a:rPr>
              <a:t>ServiceSubType</a:t>
            </a:r>
            <a:r>
              <a:rPr lang="en-IN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2: </a:t>
            </a:r>
            <a:r>
              <a:rPr lang="en-US" dirty="0" err="1">
                <a:solidFill>
                  <a:srgbClr val="0070C0"/>
                </a:solidFill>
              </a:rPr>
              <a:t>Thirdparty</a:t>
            </a:r>
            <a:endParaRPr lang="en-IN" dirty="0">
              <a:solidFill>
                <a:srgbClr val="FF0000"/>
              </a:solidFill>
            </a:endParaRPr>
          </a:p>
          <a:p>
            <a:pPr lvl="2"/>
            <a:r>
              <a:rPr lang="en-IN" dirty="0" err="1">
                <a:solidFill>
                  <a:srgbClr val="0070C0"/>
                </a:solidFill>
              </a:rPr>
              <a:t>ServiceType</a:t>
            </a:r>
            <a:r>
              <a:rPr lang="en-IN" dirty="0">
                <a:solidFill>
                  <a:srgbClr val="0070C0"/>
                </a:solidFill>
              </a:rPr>
              <a:t> = Z0128 : 3rd Party OTT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92992-B248-4320-A62C-EE2E71E5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Payment Data Record</a:t>
            </a:r>
            <a:br>
              <a:rPr lang="en-US" dirty="0"/>
            </a:br>
            <a:r>
              <a:rPr lang="en-US" sz="1800" dirty="0"/>
              <a:t>Impact to JSMS, Mediation Zone, SAP CI – JPL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9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FEA5FE-803A-44BE-AB5A-01391AAE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Bill Inquiry</a:t>
            </a:r>
          </a:p>
          <a:p>
            <a:pPr lvl="1"/>
            <a:r>
              <a:rPr lang="en-US" dirty="0" err="1"/>
              <a:t>findReplenishment</a:t>
            </a:r>
            <a:endParaRPr lang="en-US" dirty="0"/>
          </a:p>
          <a:p>
            <a:pPr lvl="1"/>
            <a:r>
              <a:rPr lang="en-IN" dirty="0"/>
              <a:t>ZFM_BAL_REPLENISHMENT_INQUIRY (</a:t>
            </a:r>
            <a:r>
              <a:rPr lang="en-US" dirty="0">
                <a:solidFill>
                  <a:srgbClr val="0070C0"/>
                </a:solidFill>
              </a:rPr>
              <a:t>RFC Schema refresh</a:t>
            </a:r>
            <a:r>
              <a:rPr lang="en-IN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Added/Updated following elements</a:t>
            </a:r>
          </a:p>
          <a:p>
            <a:pPr lvl="1"/>
            <a:r>
              <a:rPr lang="en-US" dirty="0"/>
              <a:t>Replenishment Order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Merchant Code = &lt;Merchant Code of Jio or Merchant Code of Digital Service – Third Party App&gt;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Characteristics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Name = MERCHANT_NAME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Value = &lt;Merchant Name for Digital Service – Third Party App&gt;</a:t>
            </a:r>
          </a:p>
          <a:p>
            <a:pPr lvl="2"/>
            <a:r>
              <a:rPr lang="en-US" dirty="0"/>
              <a:t>Replenishment Order Line Item</a:t>
            </a:r>
          </a:p>
          <a:p>
            <a:pPr lvl="3"/>
            <a:r>
              <a:rPr lang="en-US" dirty="0"/>
              <a:t>Plan Offering Id = &lt;Jio Plan Offering Id </a:t>
            </a:r>
            <a:r>
              <a:rPr lang="en-US" dirty="0">
                <a:solidFill>
                  <a:srgbClr val="0070C0"/>
                </a:solidFill>
              </a:rPr>
              <a:t>| Article Code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Plan Offering Name = &lt;Jio Plan Offering Name | </a:t>
            </a:r>
            <a:r>
              <a:rPr lang="en-US" dirty="0">
                <a:solidFill>
                  <a:srgbClr val="0070C0"/>
                </a:solidFill>
              </a:rPr>
              <a:t>Article Description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Transaction Type = &lt;Z903: </a:t>
            </a:r>
            <a:r>
              <a:rPr lang="en-US" dirty="0" err="1"/>
              <a:t>Topup</a:t>
            </a:r>
            <a:r>
              <a:rPr lang="en-US" dirty="0"/>
              <a:t> | Z904: Recharge | Z660: OTT</a:t>
            </a:r>
            <a:r>
              <a:rPr lang="en-US" dirty="0">
                <a:solidFill>
                  <a:srgbClr val="0070C0"/>
                </a:solidFill>
              </a:rPr>
              <a:t> | Z901: Jio App Store Prepaid sale 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Service Type = &lt; Z0005 : Fiber </a:t>
            </a:r>
            <a:r>
              <a:rPr lang="en-US" dirty="0">
                <a:solidFill>
                  <a:srgbClr val="0070C0"/>
                </a:solidFill>
              </a:rPr>
              <a:t>| Z0128 : 3rd Party OTT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Characteristic</a:t>
            </a:r>
          </a:p>
          <a:p>
            <a:pPr lvl="4"/>
            <a:r>
              <a:rPr lang="en-US" sz="1400" dirty="0"/>
              <a:t>Name = </a:t>
            </a:r>
            <a:r>
              <a:rPr lang="en-US" sz="1400" dirty="0">
                <a:solidFill>
                  <a:srgbClr val="0070C0"/>
                </a:solidFill>
              </a:rPr>
              <a:t>DIGITAL_SRV_SUBTYPE</a:t>
            </a:r>
          </a:p>
          <a:p>
            <a:pPr lvl="4"/>
            <a:r>
              <a:rPr lang="en-US" sz="1400" dirty="0"/>
              <a:t>Value = </a:t>
            </a:r>
            <a:r>
              <a:rPr lang="en-US" sz="1400" dirty="0">
                <a:solidFill>
                  <a:srgbClr val="0070C0"/>
                </a:solidFill>
              </a:rPr>
              <a:t>&lt; 1: Standalone | 2: </a:t>
            </a:r>
            <a:r>
              <a:rPr lang="en-US" sz="1400" dirty="0" err="1">
                <a:solidFill>
                  <a:srgbClr val="0070C0"/>
                </a:solidFill>
              </a:rPr>
              <a:t>Thirdparty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en-US" dirty="0"/>
          </a:p>
          <a:p>
            <a:r>
              <a:rPr lang="en-US" dirty="0"/>
              <a:t>SAP CI retrieves consolidated list of Replenishment / Digital Service – Third Party Transactions including:</a:t>
            </a:r>
          </a:p>
          <a:p>
            <a:pPr lvl="1"/>
            <a:r>
              <a:rPr lang="en-US" dirty="0"/>
              <a:t>Connectivity from RJIL</a:t>
            </a:r>
          </a:p>
          <a:p>
            <a:pPr lvl="2"/>
            <a:r>
              <a:rPr lang="en-US" dirty="0"/>
              <a:t>Returns Customer Id and Account Id of RJIL</a:t>
            </a:r>
          </a:p>
          <a:p>
            <a:pPr lvl="1"/>
            <a:r>
              <a:rPr lang="en-US" dirty="0"/>
              <a:t>Digital Services – Standalone from JPL (where ZZTRANS_SUB_TYPE = 1: Standalone)</a:t>
            </a:r>
          </a:p>
          <a:p>
            <a:pPr lvl="2"/>
            <a:r>
              <a:rPr lang="en-US" dirty="0"/>
              <a:t>Returns Customer Id and Account Id JPL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Digital Services – Third Party App (where ZZTRANS_SUB_TYPE = 2: Third party)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Returns Customer Id and Account Id JPL</a:t>
            </a:r>
          </a:p>
          <a:p>
            <a:r>
              <a:rPr lang="en-US" dirty="0">
                <a:solidFill>
                  <a:srgbClr val="0070C0"/>
                </a:solidFill>
              </a:rPr>
              <a:t>Consolidates and sorts replenishment transactions based upon Transaction Timestamp and returns requested number of records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D8F49-965B-4239-9648-35EF6FAC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662"/>
            <a:ext cx="11305310" cy="698735"/>
          </a:xfrm>
        </p:spPr>
        <p:txBody>
          <a:bodyPr/>
          <a:lstStyle/>
          <a:p>
            <a:r>
              <a:rPr lang="en-US" dirty="0"/>
              <a:t>Retrieve list of Digital Service Order – Third Party</a:t>
            </a:r>
            <a:br>
              <a:rPr lang="en-US" dirty="0"/>
            </a:br>
            <a:r>
              <a:rPr lang="en-US" sz="1800" dirty="0"/>
              <a:t>Impact to ESB (TIBCO BW), SAP CI – RJIL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23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62EA23-572B-4074-A9CA-A6D41E09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Bill Inquiry</a:t>
            </a:r>
          </a:p>
          <a:p>
            <a:pPr lvl="1"/>
            <a:r>
              <a:rPr lang="en-US" dirty="0" err="1"/>
              <a:t>queryReplenishment</a:t>
            </a:r>
            <a:endParaRPr lang="en-US" dirty="0"/>
          </a:p>
          <a:p>
            <a:pPr lvl="1"/>
            <a:r>
              <a:rPr lang="en-IN" dirty="0"/>
              <a:t>ZFM_BAL_REPLENISHMENT_DETAILS (</a:t>
            </a:r>
            <a:r>
              <a:rPr lang="en-US" dirty="0">
                <a:solidFill>
                  <a:srgbClr val="0070C0"/>
                </a:solidFill>
              </a:rPr>
              <a:t>RFC Schema refresh</a:t>
            </a:r>
            <a:r>
              <a:rPr lang="en-IN" dirty="0"/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Added/Updated following elements</a:t>
            </a:r>
          </a:p>
          <a:p>
            <a:pPr lvl="1"/>
            <a:r>
              <a:rPr lang="en-US" dirty="0"/>
              <a:t>Replenishment Order</a:t>
            </a:r>
          </a:p>
          <a:p>
            <a:pPr lvl="2"/>
            <a:r>
              <a:rPr lang="en-US" dirty="0"/>
              <a:t>Merchant Code =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/>
              <a:t>Merchant Code of Jio or </a:t>
            </a:r>
            <a:r>
              <a:rPr lang="en-US" dirty="0">
                <a:solidFill>
                  <a:srgbClr val="0070C0"/>
                </a:solidFill>
              </a:rPr>
              <a:t>Merchant Code of Digital Service – Third Party App&gt;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Characteristics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Name = MERCHANT_NAME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Value = &lt;Merchant Name for Digital Service – Third Party App&gt;</a:t>
            </a:r>
          </a:p>
          <a:p>
            <a:pPr lvl="2"/>
            <a:r>
              <a:rPr lang="en-US" dirty="0"/>
              <a:t>Replenishment Order Line Item</a:t>
            </a:r>
          </a:p>
          <a:p>
            <a:pPr lvl="3"/>
            <a:r>
              <a:rPr lang="en-US" dirty="0"/>
              <a:t>Plan Offering Id = &lt;Jio Plan Offering Id </a:t>
            </a:r>
            <a:r>
              <a:rPr lang="en-US" dirty="0">
                <a:solidFill>
                  <a:srgbClr val="0070C0"/>
                </a:solidFill>
              </a:rPr>
              <a:t>| Article Code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Plan Offering Name = &lt;Jio Plan Offering Name | </a:t>
            </a:r>
            <a:r>
              <a:rPr lang="en-US" dirty="0">
                <a:solidFill>
                  <a:srgbClr val="0070C0"/>
                </a:solidFill>
              </a:rPr>
              <a:t>Article Description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Transaction Type = &lt;Z903: </a:t>
            </a:r>
            <a:r>
              <a:rPr lang="en-US" dirty="0" err="1"/>
              <a:t>Topup</a:t>
            </a:r>
            <a:r>
              <a:rPr lang="en-US" dirty="0"/>
              <a:t> | Z904: Recharge | Z660: OTT</a:t>
            </a:r>
            <a:r>
              <a:rPr lang="en-US" dirty="0">
                <a:solidFill>
                  <a:srgbClr val="0070C0"/>
                </a:solidFill>
              </a:rPr>
              <a:t> | Z901: Jio App Store Prepaid sale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Service Type = &lt;Z0005 : Fiber </a:t>
            </a:r>
            <a:r>
              <a:rPr lang="en-US" dirty="0">
                <a:solidFill>
                  <a:srgbClr val="0070C0"/>
                </a:solidFill>
              </a:rPr>
              <a:t>| Z0128 : 3rd Party OTT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Characteristic</a:t>
            </a:r>
          </a:p>
          <a:p>
            <a:pPr lvl="4"/>
            <a:r>
              <a:rPr lang="en-US" sz="1400" dirty="0"/>
              <a:t>Name = </a:t>
            </a:r>
            <a:r>
              <a:rPr lang="en-US" sz="1400" dirty="0">
                <a:solidFill>
                  <a:srgbClr val="0070C0"/>
                </a:solidFill>
              </a:rPr>
              <a:t>DIGITAL_SRV_SUBTYPE</a:t>
            </a:r>
          </a:p>
          <a:p>
            <a:pPr lvl="4"/>
            <a:r>
              <a:rPr lang="en-US" sz="1400" dirty="0"/>
              <a:t>Value = </a:t>
            </a:r>
            <a:r>
              <a:rPr lang="en-US" sz="1400" dirty="0">
                <a:solidFill>
                  <a:srgbClr val="0070C0"/>
                </a:solidFill>
              </a:rPr>
              <a:t>&lt;1: Standalone | 2: </a:t>
            </a:r>
            <a:r>
              <a:rPr lang="en-US" sz="1400" dirty="0" err="1">
                <a:solidFill>
                  <a:srgbClr val="0070C0"/>
                </a:solidFill>
              </a:rPr>
              <a:t>Thirdparty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en-US" dirty="0"/>
          </a:p>
          <a:p>
            <a:r>
              <a:rPr lang="en-US" dirty="0"/>
              <a:t>SAP CI determines Plan Offering(s) based upon “Replenishment Order Reference Number” from SAP CI – RJIL</a:t>
            </a:r>
          </a:p>
          <a:p>
            <a:r>
              <a:rPr lang="en-US" dirty="0">
                <a:solidFill>
                  <a:schemeClr val="tx1"/>
                </a:solidFill>
              </a:rPr>
              <a:t>If No Data Found</a:t>
            </a:r>
          </a:p>
          <a:p>
            <a:pPr lvl="1"/>
            <a:r>
              <a:rPr lang="en-US" dirty="0"/>
              <a:t>SAP CI determines Plan Offering(s) based upon “Replenishment Order Reference Number” from SAP CI – JPL</a:t>
            </a:r>
          </a:p>
          <a:p>
            <a:pPr lvl="2"/>
            <a:r>
              <a:rPr lang="en-US" dirty="0"/>
              <a:t>Returns the Digital Service – Standalone transactions </a:t>
            </a:r>
            <a:r>
              <a:rPr lang="en-US" dirty="0">
                <a:solidFill>
                  <a:srgbClr val="0070C0"/>
                </a:solidFill>
              </a:rPr>
              <a:t>or Digital Service – Third Party App Transaction</a:t>
            </a:r>
          </a:p>
          <a:p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 lvl="1"/>
            <a:r>
              <a:rPr lang="en-US" dirty="0"/>
              <a:t>Returns the Connectivity Plan Offering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039AFE-3801-48FD-9D95-F3FE0BE1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details of Digital Service Order – Third Party</a:t>
            </a:r>
            <a:br>
              <a:rPr lang="en-US" dirty="0"/>
            </a:br>
            <a:r>
              <a:rPr lang="en-US" sz="1800" dirty="0"/>
              <a:t>Impact to ESB (TIBCO BW), SAP CI – RJIL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92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EFD-FAB7-42DF-BBC9-A439B870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br>
              <a:rPr lang="en-US" dirty="0"/>
            </a:br>
            <a:r>
              <a:rPr lang="en-US" sz="1800" dirty="0"/>
              <a:t>Enable customers to make payments for subscriptions from Apps deployed on Jio STB using Payment Link</a:t>
            </a:r>
            <a:endParaRPr lang="en-IN" sz="1800" dirty="0"/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4FDC7116-7F86-43BF-99C2-53A98E869975}"/>
              </a:ext>
            </a:extLst>
          </p:cNvPr>
          <p:cNvSpPr/>
          <p:nvPr/>
        </p:nvSpPr>
        <p:spPr>
          <a:xfrm>
            <a:off x="3357250" y="837758"/>
            <a:ext cx="2295408" cy="1333699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b="1" dirty="0" err="1"/>
              <a:t>JioStore</a:t>
            </a:r>
            <a:endParaRPr lang="en-US" b="1" dirty="0"/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D3F7645-2732-4BC0-87F1-52A44D5C5270}"/>
              </a:ext>
            </a:extLst>
          </p:cNvPr>
          <p:cNvSpPr/>
          <p:nvPr/>
        </p:nvSpPr>
        <p:spPr>
          <a:xfrm>
            <a:off x="3453602" y="997085"/>
            <a:ext cx="2102707" cy="723398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Developer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B6D24E-E60D-4E75-8BFF-D00C96671FD2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911599" y="1358784"/>
            <a:ext cx="2542003" cy="16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EF1422-502F-4775-8BAE-42FD0F465598}"/>
              </a:ext>
            </a:extLst>
          </p:cNvPr>
          <p:cNvSpPr txBox="1"/>
          <p:nvPr/>
        </p:nvSpPr>
        <p:spPr>
          <a:xfrm>
            <a:off x="205624" y="5620104"/>
            <a:ext cx="2911649" cy="7895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b="1" dirty="0"/>
              <a:t>1. Merchant On-boarding</a:t>
            </a:r>
          </a:p>
          <a:p>
            <a:r>
              <a:rPr lang="en-US" sz="1200" b="1" dirty="0"/>
              <a:t>2. Article On-boarding</a:t>
            </a:r>
          </a:p>
          <a:p>
            <a:r>
              <a:rPr lang="en-US" sz="1200" b="1" dirty="0"/>
              <a:t>3. Merchant on-boarding in MDG + JPL ERP</a:t>
            </a:r>
          </a:p>
          <a:p>
            <a:r>
              <a:rPr lang="en-US" sz="1200" b="1" dirty="0"/>
              <a:t>4. Article on-boarding in JPL ERP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42F18F-1BD7-414D-B231-F2FE1AF83DB8}"/>
              </a:ext>
            </a:extLst>
          </p:cNvPr>
          <p:cNvSpPr/>
          <p:nvPr/>
        </p:nvSpPr>
        <p:spPr>
          <a:xfrm>
            <a:off x="1537976" y="1481119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44BF50-CE7C-425C-8782-161D33FC5E50}"/>
              </a:ext>
            </a:extLst>
          </p:cNvPr>
          <p:cNvSpPr/>
          <p:nvPr/>
        </p:nvSpPr>
        <p:spPr>
          <a:xfrm>
            <a:off x="1861334" y="1496402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678A6643-4611-4293-A4AB-FE56381B0FBC}"/>
              </a:ext>
            </a:extLst>
          </p:cNvPr>
          <p:cNvSpPr/>
          <p:nvPr/>
        </p:nvSpPr>
        <p:spPr>
          <a:xfrm>
            <a:off x="9494575" y="906189"/>
            <a:ext cx="2295408" cy="690206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MDG: Master Data Governance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6DAAB39C-775A-4C56-9495-E499D552A554}"/>
              </a:ext>
            </a:extLst>
          </p:cNvPr>
          <p:cNvSpPr/>
          <p:nvPr/>
        </p:nvSpPr>
        <p:spPr>
          <a:xfrm>
            <a:off x="9494575" y="1699000"/>
            <a:ext cx="2295408" cy="679578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JPL ERP (P92)</a:t>
            </a:r>
          </a:p>
        </p:txBody>
      </p:sp>
      <p:cxnSp>
        <p:nvCxnSpPr>
          <p:cNvPr id="18" name="Elbow Connector 24">
            <a:extLst>
              <a:ext uri="{FF2B5EF4-FFF2-40B4-BE49-F238E27FC236}">
                <a16:creationId xmlns:a16="http://schemas.microsoft.com/office/drawing/2014/main" id="{0327B962-61B3-4A24-A2AA-E3601B45CB86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rot="10800000">
            <a:off x="5556309" y="1358785"/>
            <a:ext cx="3938266" cy="68000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4">
            <a:extLst>
              <a:ext uri="{FF2B5EF4-FFF2-40B4-BE49-F238E27FC236}">
                <a16:creationId xmlns:a16="http://schemas.microsoft.com/office/drawing/2014/main" id="{3BD77F6E-A2FB-4488-95BC-F58F4AA40E3C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rot="10800000" flipV="1">
            <a:off x="5556309" y="1251292"/>
            <a:ext cx="3938266" cy="10749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129C400-2475-4F45-9B55-71535D33F481}"/>
              </a:ext>
            </a:extLst>
          </p:cNvPr>
          <p:cNvSpPr/>
          <p:nvPr/>
        </p:nvSpPr>
        <p:spPr>
          <a:xfrm>
            <a:off x="3357250" y="2276100"/>
            <a:ext cx="2295408" cy="1333699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Jio STB</a:t>
            </a: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A37ABB52-DB6E-4A2F-8491-8FA7A07B5E85}"/>
              </a:ext>
            </a:extLst>
          </p:cNvPr>
          <p:cNvSpPr/>
          <p:nvPr/>
        </p:nvSpPr>
        <p:spPr>
          <a:xfrm>
            <a:off x="3453602" y="2435427"/>
            <a:ext cx="2102707" cy="786115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3rd Party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627942-1D89-4CE1-AD1F-2878A4C96B4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1291167" y="2828485"/>
            <a:ext cx="2162435" cy="253601"/>
          </a:xfrm>
          <a:prstGeom prst="bentConnector3">
            <a:avLst>
              <a:gd name="adj1" fmla="val 4807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7253A6A0-C4C7-4A09-BDEC-17C75044D1A9}"/>
              </a:ext>
            </a:extLst>
          </p:cNvPr>
          <p:cNvSpPr/>
          <p:nvPr/>
        </p:nvSpPr>
        <p:spPr>
          <a:xfrm>
            <a:off x="9500925" y="2668610"/>
            <a:ext cx="2295408" cy="690206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Payment Link as a Service</a:t>
            </a:r>
          </a:p>
          <a:p>
            <a:pPr algn="ctr"/>
            <a:r>
              <a:rPr lang="en-US" sz="1600" b="1" dirty="0"/>
              <a:t>(</a:t>
            </a:r>
            <a:r>
              <a:rPr lang="en-US" sz="1600" b="1" dirty="0" err="1"/>
              <a:t>MyJio</a:t>
            </a:r>
            <a:r>
              <a:rPr lang="en-US" sz="1600" b="1" dirty="0"/>
              <a:t>)</a:t>
            </a:r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FBD91B30-228F-4C0D-8B0F-AC4E9FF0E52C}"/>
              </a:ext>
            </a:extLst>
          </p:cNvPr>
          <p:cNvSpPr/>
          <p:nvPr/>
        </p:nvSpPr>
        <p:spPr>
          <a:xfrm>
            <a:off x="9500925" y="3784130"/>
            <a:ext cx="2295408" cy="690206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Jio Subscription Management System</a:t>
            </a: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97353ADB-B376-4450-8972-4B7310750CA1}"/>
              </a:ext>
            </a:extLst>
          </p:cNvPr>
          <p:cNvSpPr/>
          <p:nvPr/>
        </p:nvSpPr>
        <p:spPr>
          <a:xfrm>
            <a:off x="3357254" y="3717783"/>
            <a:ext cx="2295408" cy="1560799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b="1" dirty="0" err="1"/>
              <a:t>MyJio</a:t>
            </a:r>
            <a:endParaRPr lang="en-US" b="1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4971E9AC-5E17-4F01-88DF-7F243E847E37}"/>
              </a:ext>
            </a:extLst>
          </p:cNvPr>
          <p:cNvSpPr/>
          <p:nvPr/>
        </p:nvSpPr>
        <p:spPr>
          <a:xfrm>
            <a:off x="9494575" y="4885786"/>
            <a:ext cx="2295408" cy="690206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/>
              <a:t>SAP CI – JPL</a:t>
            </a:r>
          </a:p>
        </p:txBody>
      </p:sp>
      <p:cxnSp>
        <p:nvCxnSpPr>
          <p:cNvPr id="47" name="Elbow Connector 24">
            <a:extLst>
              <a:ext uri="{FF2B5EF4-FFF2-40B4-BE49-F238E27FC236}">
                <a16:creationId xmlns:a16="http://schemas.microsoft.com/office/drawing/2014/main" id="{435A3997-950B-43CF-8567-2D14E3548A40}"/>
              </a:ext>
            </a:extLst>
          </p:cNvPr>
          <p:cNvCxnSpPr>
            <a:cxnSpLocks/>
            <a:stCxn id="50" idx="1"/>
            <a:endCxn id="33" idx="3"/>
          </p:cNvCxnSpPr>
          <p:nvPr/>
        </p:nvCxnSpPr>
        <p:spPr>
          <a:xfrm rot="10800000" flipV="1">
            <a:off x="5556310" y="2823573"/>
            <a:ext cx="983035" cy="491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52A50D13-EB31-41A2-9630-BA1A7413F907}"/>
              </a:ext>
            </a:extLst>
          </p:cNvPr>
          <p:cNvSpPr/>
          <p:nvPr/>
        </p:nvSpPr>
        <p:spPr>
          <a:xfrm>
            <a:off x="6539344" y="2478471"/>
            <a:ext cx="2295408" cy="690206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b="1" dirty="0" err="1"/>
              <a:t>JioPay</a:t>
            </a:r>
            <a:endParaRPr lang="en-US" sz="1600" b="1" dirty="0"/>
          </a:p>
        </p:txBody>
      </p:sp>
      <p:cxnSp>
        <p:nvCxnSpPr>
          <p:cNvPr id="52" name="Elbow Connector 24">
            <a:extLst>
              <a:ext uri="{FF2B5EF4-FFF2-40B4-BE49-F238E27FC236}">
                <a16:creationId xmlns:a16="http://schemas.microsoft.com/office/drawing/2014/main" id="{B280B264-2C11-4B06-8A02-845819EE97EB}"/>
              </a:ext>
            </a:extLst>
          </p:cNvPr>
          <p:cNvCxnSpPr>
            <a:cxnSpLocks/>
            <a:stCxn id="43" idx="1"/>
            <a:endCxn id="50" idx="3"/>
          </p:cNvCxnSpPr>
          <p:nvPr/>
        </p:nvCxnSpPr>
        <p:spPr>
          <a:xfrm rot="10800000">
            <a:off x="8834753" y="2823575"/>
            <a:ext cx="666173" cy="1901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24">
            <a:extLst>
              <a:ext uri="{FF2B5EF4-FFF2-40B4-BE49-F238E27FC236}">
                <a16:creationId xmlns:a16="http://schemas.microsoft.com/office/drawing/2014/main" id="{E860F3DC-2172-4AEA-9D2A-DBE4930E8018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 rot="16200000" flipH="1">
            <a:off x="8860112" y="1995612"/>
            <a:ext cx="615453" cy="2961581"/>
          </a:xfrm>
          <a:prstGeom prst="bentConnector3">
            <a:avLst>
              <a:gd name="adj1" fmla="val 61256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24">
            <a:extLst>
              <a:ext uri="{FF2B5EF4-FFF2-40B4-BE49-F238E27FC236}">
                <a16:creationId xmlns:a16="http://schemas.microsoft.com/office/drawing/2014/main" id="{CEB9592F-5730-4ADF-8619-4844A6DF977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rot="5400000">
            <a:off x="10439729" y="4676886"/>
            <a:ext cx="411450" cy="635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Elbow Connector 24">
            <a:extLst>
              <a:ext uri="{FF2B5EF4-FFF2-40B4-BE49-F238E27FC236}">
                <a16:creationId xmlns:a16="http://schemas.microsoft.com/office/drawing/2014/main" id="{86D2162C-2896-4E90-BDAF-7BECFD0C98A2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rot="10800000" flipV="1">
            <a:off x="5652663" y="4129233"/>
            <a:ext cx="3848263" cy="36895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24">
            <a:extLst>
              <a:ext uri="{FF2B5EF4-FFF2-40B4-BE49-F238E27FC236}">
                <a16:creationId xmlns:a16="http://schemas.microsoft.com/office/drawing/2014/main" id="{1DDBF10E-2CB4-46FC-8ECE-4B6BB9D56046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rot="10800000">
            <a:off x="5652663" y="4498183"/>
            <a:ext cx="3841913" cy="73270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Elbow Connector 24">
            <a:extLst>
              <a:ext uri="{FF2B5EF4-FFF2-40B4-BE49-F238E27FC236}">
                <a16:creationId xmlns:a16="http://schemas.microsoft.com/office/drawing/2014/main" id="{17E1E147-CE80-414E-A11C-3EDFFCFFB007}"/>
              </a:ext>
            </a:extLst>
          </p:cNvPr>
          <p:cNvCxnSpPr>
            <a:cxnSpLocks/>
            <a:stCxn id="15" idx="3"/>
            <a:endCxn id="46" idx="3"/>
          </p:cNvCxnSpPr>
          <p:nvPr/>
        </p:nvCxnSpPr>
        <p:spPr>
          <a:xfrm>
            <a:off x="11789983" y="2038789"/>
            <a:ext cx="12700" cy="3192100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prstDash val="dash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ounded Rectangle 7">
            <a:extLst>
              <a:ext uri="{FF2B5EF4-FFF2-40B4-BE49-F238E27FC236}">
                <a16:creationId xmlns:a16="http://schemas.microsoft.com/office/drawing/2014/main" id="{CB27382D-B7B2-45EB-B13A-F237739DA7EB}"/>
              </a:ext>
            </a:extLst>
          </p:cNvPr>
          <p:cNvSpPr/>
          <p:nvPr/>
        </p:nvSpPr>
        <p:spPr>
          <a:xfrm>
            <a:off x="3453603" y="3873327"/>
            <a:ext cx="2102706" cy="975084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b="1" dirty="0"/>
              <a:t>Invoice History</a:t>
            </a:r>
          </a:p>
          <a:p>
            <a:pPr algn="ctr"/>
            <a:r>
              <a:rPr lang="en-US" sz="1400" b="1" dirty="0"/>
              <a:t>GST Invoice</a:t>
            </a:r>
          </a:p>
          <a:p>
            <a:pPr algn="ctr"/>
            <a:r>
              <a:rPr lang="en-US" sz="1400" b="1" dirty="0"/>
              <a:t>Subscription (3</a:t>
            </a:r>
            <a:r>
              <a:rPr lang="en-US" sz="1400" b="1" baseline="30000" dirty="0"/>
              <a:t>rd</a:t>
            </a:r>
            <a:r>
              <a:rPr lang="en-US" sz="1400" b="1" dirty="0"/>
              <a:t> Party)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6BC307-7044-493E-8F8F-2946E955F1E4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1291167" y="3082086"/>
            <a:ext cx="2066087" cy="1416097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978F25C-3B74-4D97-9649-F2536F4286B4}"/>
              </a:ext>
            </a:extLst>
          </p:cNvPr>
          <p:cNvSpPr txBox="1"/>
          <p:nvPr/>
        </p:nvSpPr>
        <p:spPr>
          <a:xfrm>
            <a:off x="3238374" y="5620104"/>
            <a:ext cx="3300970" cy="7895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b="1" dirty="0"/>
              <a:t>5. Purchase from 3</a:t>
            </a:r>
            <a:r>
              <a:rPr lang="en-US" sz="1200" b="1" baseline="30000" dirty="0"/>
              <a:t>rd</a:t>
            </a:r>
            <a:r>
              <a:rPr lang="en-US" sz="1200" b="1" dirty="0"/>
              <a:t> Party App</a:t>
            </a:r>
          </a:p>
          <a:p>
            <a:r>
              <a:rPr lang="en-US" sz="1200" b="1" dirty="0"/>
              <a:t>6. 3</a:t>
            </a:r>
            <a:r>
              <a:rPr lang="en-US" sz="1200" b="1" baseline="30000" dirty="0"/>
              <a:t>rd</a:t>
            </a:r>
            <a:r>
              <a:rPr lang="en-US" sz="1200" b="1" dirty="0"/>
              <a:t> Party App uses </a:t>
            </a:r>
            <a:r>
              <a:rPr lang="en-US" sz="1200" b="1" dirty="0" err="1"/>
              <a:t>JioPay</a:t>
            </a:r>
            <a:r>
              <a:rPr lang="en-US" sz="1200" b="1" dirty="0"/>
              <a:t> Thin Client Payment SDK</a:t>
            </a:r>
          </a:p>
          <a:p>
            <a:r>
              <a:rPr lang="en-US" sz="1200" b="1" dirty="0"/>
              <a:t>7. </a:t>
            </a:r>
            <a:r>
              <a:rPr lang="en-US" sz="1200" b="1" dirty="0" err="1"/>
              <a:t>JioPay</a:t>
            </a:r>
            <a:r>
              <a:rPr lang="en-US" sz="1200" b="1" dirty="0"/>
              <a:t> uses Payment Link as a Service (</a:t>
            </a:r>
            <a:r>
              <a:rPr lang="en-US" sz="1200" b="1" dirty="0" err="1"/>
              <a:t>MyJio</a:t>
            </a:r>
            <a:r>
              <a:rPr lang="en-US" sz="1200" b="1" dirty="0"/>
              <a:t>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9BC8B6E-1C8B-49E9-B06E-11695FD7397D}"/>
              </a:ext>
            </a:extLst>
          </p:cNvPr>
          <p:cNvSpPr/>
          <p:nvPr/>
        </p:nvSpPr>
        <p:spPr>
          <a:xfrm>
            <a:off x="7913131" y="1257038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EE8520D-47B9-4295-8E60-B1DC9EC07876}"/>
              </a:ext>
            </a:extLst>
          </p:cNvPr>
          <p:cNvSpPr/>
          <p:nvPr/>
        </p:nvSpPr>
        <p:spPr>
          <a:xfrm>
            <a:off x="7929026" y="1658748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3D3AD9-3104-4698-949B-1E7C72B60432}"/>
              </a:ext>
            </a:extLst>
          </p:cNvPr>
          <p:cNvSpPr/>
          <p:nvPr/>
        </p:nvSpPr>
        <p:spPr>
          <a:xfrm>
            <a:off x="1459756" y="3096323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C945B4E-9E58-401E-BBBB-66A10A26FAC4}"/>
              </a:ext>
            </a:extLst>
          </p:cNvPr>
          <p:cNvSpPr/>
          <p:nvPr/>
        </p:nvSpPr>
        <p:spPr>
          <a:xfrm>
            <a:off x="5926246" y="2835791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7F3C562-4639-4D3D-B527-5D345DF59CDC}"/>
              </a:ext>
            </a:extLst>
          </p:cNvPr>
          <p:cNvSpPr/>
          <p:nvPr/>
        </p:nvSpPr>
        <p:spPr>
          <a:xfrm>
            <a:off x="8881477" y="2908379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4FD6043-FF1D-4952-81E5-657E171C55D2}"/>
              </a:ext>
            </a:extLst>
          </p:cNvPr>
          <p:cNvSpPr/>
          <p:nvPr/>
        </p:nvSpPr>
        <p:spPr>
          <a:xfrm>
            <a:off x="2384725" y="4167030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B7E3FE-5AEC-4BDF-AB7B-1E8FDE0ABB14}"/>
              </a:ext>
            </a:extLst>
          </p:cNvPr>
          <p:cNvSpPr txBox="1"/>
          <p:nvPr/>
        </p:nvSpPr>
        <p:spPr>
          <a:xfrm>
            <a:off x="6660445" y="5610526"/>
            <a:ext cx="4229228" cy="7895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1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b="1" dirty="0"/>
              <a:t>8. Customer views Invoice History and downloads GST Invoice</a:t>
            </a:r>
          </a:p>
          <a:p>
            <a:r>
              <a:rPr lang="en-US" sz="1200" b="1" dirty="0"/>
              <a:t>9. Revenue recorded against Customer ID in SAP CI - JPL and GST Invoice retrieved from SAP CI – JPL</a:t>
            </a:r>
          </a:p>
          <a:p>
            <a:r>
              <a:rPr lang="en-US" sz="1200" b="1" dirty="0"/>
              <a:t>10. Subscription (3</a:t>
            </a:r>
            <a:r>
              <a:rPr lang="en-US" sz="1200" b="1" baseline="30000" dirty="0"/>
              <a:t>rd</a:t>
            </a:r>
            <a:r>
              <a:rPr lang="en-US" sz="1200" b="1" dirty="0"/>
              <a:t> Party) maintained in JSMS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2E3CC1A-F917-49AF-8749-5AB7D8AC0B57}"/>
              </a:ext>
            </a:extLst>
          </p:cNvPr>
          <p:cNvSpPr/>
          <p:nvPr/>
        </p:nvSpPr>
        <p:spPr>
          <a:xfrm>
            <a:off x="8834752" y="4885786"/>
            <a:ext cx="243162" cy="2393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FE79A23-359B-410D-A9CC-F174C8B95169}"/>
              </a:ext>
            </a:extLst>
          </p:cNvPr>
          <p:cNvSpPr/>
          <p:nvPr/>
        </p:nvSpPr>
        <p:spPr>
          <a:xfrm>
            <a:off x="8870809" y="4180159"/>
            <a:ext cx="356318" cy="3025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8CCBF-54B4-4C88-B717-648A2DBE28D7}"/>
              </a:ext>
            </a:extLst>
          </p:cNvPr>
          <p:cNvGrpSpPr/>
          <p:nvPr/>
        </p:nvGrpSpPr>
        <p:grpSpPr>
          <a:xfrm>
            <a:off x="171027" y="2651556"/>
            <a:ext cx="1120140" cy="1066227"/>
            <a:chOff x="214124" y="950057"/>
            <a:chExt cx="1120140" cy="10662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E6E074-E18A-433E-9CAB-9493229FF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124" y="950057"/>
              <a:ext cx="1120140" cy="86106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235C97-6E7E-4DCB-BA2C-6694E98B855B}"/>
                </a:ext>
              </a:extLst>
            </p:cNvPr>
            <p:cNvSpPr txBox="1"/>
            <p:nvPr/>
          </p:nvSpPr>
          <p:spPr>
            <a:xfrm>
              <a:off x="346378" y="173928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Customer</a:t>
              </a:r>
              <a:endParaRPr lang="en-IN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6B2454-E576-4A24-9A7A-07A02B3B5578}"/>
              </a:ext>
            </a:extLst>
          </p:cNvPr>
          <p:cNvGrpSpPr/>
          <p:nvPr/>
        </p:nvGrpSpPr>
        <p:grpSpPr>
          <a:xfrm>
            <a:off x="79096" y="1036608"/>
            <a:ext cx="1187056" cy="878869"/>
            <a:chOff x="79096" y="981188"/>
            <a:chExt cx="1187056" cy="87886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30E874-A049-42CF-9EE8-FC8454232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74" y="981188"/>
              <a:ext cx="428625" cy="6477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D56BB4-F16C-4BB3-953A-6D637AF7A333}"/>
                </a:ext>
              </a:extLst>
            </p:cNvPr>
            <p:cNvSpPr txBox="1"/>
            <p:nvPr/>
          </p:nvSpPr>
          <p:spPr>
            <a:xfrm>
              <a:off x="79096" y="1583058"/>
              <a:ext cx="1187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Partner Contact</a:t>
              </a:r>
              <a:endParaRPr lang="en-IN" sz="12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1FFC0B-921D-4AC7-B0E1-4E591573DBBB}"/>
              </a:ext>
            </a:extLst>
          </p:cNvPr>
          <p:cNvGrpSpPr/>
          <p:nvPr/>
        </p:nvGrpSpPr>
        <p:grpSpPr>
          <a:xfrm>
            <a:off x="6215602" y="1427050"/>
            <a:ext cx="782074" cy="878869"/>
            <a:chOff x="6232748" y="1340663"/>
            <a:chExt cx="782074" cy="87886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5B92A60-B4EE-4E5A-9114-9E7FB220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1094" y="1340663"/>
              <a:ext cx="428625" cy="6477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3CB7CA-24A6-44C9-9B10-1D38A8F683FC}"/>
                </a:ext>
              </a:extLst>
            </p:cNvPr>
            <p:cNvSpPr txBox="1"/>
            <p:nvPr/>
          </p:nvSpPr>
          <p:spPr>
            <a:xfrm>
              <a:off x="6232748" y="1942533"/>
              <a:ext cx="782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Approver</a:t>
              </a:r>
              <a:endParaRPr lang="en-IN" sz="1200" b="1" dirty="0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A8FF49-C2B4-4B49-950A-2DE6A2F26A5B}"/>
              </a:ext>
            </a:extLst>
          </p:cNvPr>
          <p:cNvCxnSpPr>
            <a:cxnSpLocks/>
            <a:stCxn id="58" idx="1"/>
            <a:endCxn id="4" idx="3"/>
          </p:cNvCxnSpPr>
          <p:nvPr/>
        </p:nvCxnSpPr>
        <p:spPr>
          <a:xfrm flipH="1" flipV="1">
            <a:off x="5556309" y="1358784"/>
            <a:ext cx="827639" cy="3921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18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EE8FC8-F2A5-44CF-86BA-E3FE3E6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TP Digital Invoice Inquiry</a:t>
            </a:r>
          </a:p>
          <a:p>
            <a:pPr lvl="1"/>
            <a:r>
              <a:rPr lang="en-US" dirty="0" err="1"/>
              <a:t>getInvoiceDetails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Protocol/Transport: JSON/HTTP</a:t>
            </a:r>
          </a:p>
          <a:p>
            <a:endParaRPr lang="en-US" dirty="0"/>
          </a:p>
          <a:p>
            <a:r>
              <a:rPr lang="en-US" dirty="0"/>
              <a:t>Provide interface to retrieve the details for creation of GST Invoice for Digital Service – Third Party App</a:t>
            </a:r>
          </a:p>
          <a:p>
            <a:pPr lvl="1"/>
            <a:r>
              <a:rPr lang="en-US" dirty="0"/>
              <a:t>SAP CI – JPL generates the Invoice Number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85EA8-2929-4EED-AFAF-41CCC2EF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 Invoice creation for Third Party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Platform, SAP CI – JPL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73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DBFED1-1B9E-4C3A-B631-4A93128A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IN" dirty="0"/>
              <a:t>Self Care invokes </a:t>
            </a:r>
            <a:r>
              <a:rPr lang="en-IN" u="sng" dirty="0" err="1">
                <a:hlinkClick r:id="rId2" action="ppaction://hlinkfile"/>
              </a:rPr>
              <a:t>findReplenishment</a:t>
            </a:r>
            <a:r>
              <a:rPr lang="en-IN" dirty="0"/>
              <a:t> operation of </a:t>
            </a:r>
            <a:r>
              <a:rPr lang="en-IN" u="sng" dirty="0">
                <a:hlinkClick r:id="rId3" action="ppaction://hlinkfile"/>
              </a:rPr>
              <a:t>Bill Inquiry</a:t>
            </a:r>
            <a:r>
              <a:rPr lang="en-IN" dirty="0"/>
              <a:t> service to retrieve the list of balance replenishment transactions </a:t>
            </a:r>
            <a:r>
              <a:rPr lang="en-US" dirty="0">
                <a:solidFill>
                  <a:srgbClr val="0070C0"/>
                </a:solidFill>
              </a:rPr>
              <a:t>or digital service orders from Third Party Apps</a:t>
            </a:r>
            <a:r>
              <a:rPr lang="en-US" dirty="0"/>
              <a:t> </a:t>
            </a:r>
            <a:r>
              <a:rPr lang="en-IN" dirty="0"/>
              <a:t>and displays to the Customer</a:t>
            </a:r>
          </a:p>
          <a:p>
            <a:pPr lvl="0" hangingPunct="0"/>
            <a:r>
              <a:rPr lang="en-IN" dirty="0"/>
              <a:t>Self Care evaluates each retrieved balance replenishment transaction </a:t>
            </a:r>
            <a:r>
              <a:rPr lang="en-IN" dirty="0">
                <a:solidFill>
                  <a:srgbClr val="0070C0"/>
                </a:solidFill>
              </a:rPr>
              <a:t>or digital service order for third party apps</a:t>
            </a:r>
            <a:r>
              <a:rPr lang="en-IN" dirty="0"/>
              <a:t> and displays the Download Invoice icon only if the following conditions are evaluated successfully:</a:t>
            </a:r>
          </a:p>
          <a:p>
            <a:pPr lvl="1" hangingPunct="0"/>
            <a:r>
              <a:rPr lang="en-IN" dirty="0"/>
              <a:t>Value of Channel is from the following list (configurable) [20: Self Care, 78: </a:t>
            </a:r>
            <a:r>
              <a:rPr lang="en-IN" dirty="0" err="1"/>
              <a:t>MyJio</a:t>
            </a:r>
            <a:r>
              <a:rPr lang="en-IN" dirty="0"/>
              <a:t> App F-Phone, 85: Jio Money, 90: Paytm, 92: </a:t>
            </a:r>
            <a:r>
              <a:rPr lang="en-IN" dirty="0" err="1"/>
              <a:t>MyJio</a:t>
            </a:r>
            <a:r>
              <a:rPr lang="en-IN" dirty="0"/>
              <a:t>, 95: IVR, </a:t>
            </a:r>
            <a:r>
              <a:rPr lang="en-IN" dirty="0">
                <a:solidFill>
                  <a:srgbClr val="0070C0"/>
                </a:solidFill>
              </a:rPr>
              <a:t>48: </a:t>
            </a:r>
            <a:r>
              <a:rPr lang="en-IN" dirty="0" err="1">
                <a:solidFill>
                  <a:srgbClr val="0070C0"/>
                </a:solidFill>
              </a:rPr>
              <a:t>JioPay</a:t>
            </a:r>
            <a:r>
              <a:rPr lang="en-IN" dirty="0"/>
              <a:t>]</a:t>
            </a:r>
          </a:p>
          <a:p>
            <a:pPr marL="457200" lvl="1" indent="0" hangingPunct="0">
              <a:buNone/>
            </a:pPr>
            <a:r>
              <a:rPr lang="en-US" dirty="0"/>
              <a:t>…..</a:t>
            </a:r>
            <a:endParaRPr lang="en-IN" dirty="0"/>
          </a:p>
          <a:p>
            <a:pPr lvl="0" hangingPunct="0"/>
            <a:r>
              <a:rPr lang="en-IN" dirty="0"/>
              <a:t>Customer chooses to the download the Invoice, if available;</a:t>
            </a:r>
          </a:p>
          <a:p>
            <a:pPr lvl="0" hangingPunct="0"/>
            <a:r>
              <a:rPr lang="en-IN" dirty="0">
                <a:solidFill>
                  <a:srgbClr val="0070C0"/>
                </a:solidFill>
              </a:rPr>
              <a:t>If transaction is for digital service order for third party apps </a:t>
            </a:r>
          </a:p>
          <a:p>
            <a:pPr lvl="1" hangingPunct="0"/>
            <a:r>
              <a:rPr lang="en-IN" dirty="0">
                <a:solidFill>
                  <a:srgbClr val="0070C0"/>
                </a:solidFill>
              </a:rPr>
              <a:t>Self Care invokes TP Digital Invoice </a:t>
            </a:r>
            <a:r>
              <a:rPr lang="en-IN" dirty="0" err="1">
                <a:solidFill>
                  <a:srgbClr val="0070C0"/>
                </a:solidFill>
              </a:rPr>
              <a:t>Inquiry:getInvoiceDetails</a:t>
            </a:r>
            <a:r>
              <a:rPr lang="en-IN" dirty="0">
                <a:solidFill>
                  <a:srgbClr val="0070C0"/>
                </a:solidFill>
              </a:rPr>
              <a:t> to retrieve the transaction details for generating the invoice for digital service order for third party apps</a:t>
            </a:r>
          </a:p>
          <a:p>
            <a:pPr lvl="1" hangingPunct="0"/>
            <a:r>
              <a:rPr lang="en-IN" dirty="0">
                <a:solidFill>
                  <a:srgbClr val="0070C0"/>
                </a:solidFill>
              </a:rPr>
              <a:t>Self Care generates the invoice of digital service order for third party apps in PDF format based on the retrieved details and prompts the user to download the same.</a:t>
            </a:r>
          </a:p>
          <a:p>
            <a:pPr lvl="0" hangingPunct="0"/>
            <a:r>
              <a:rPr lang="en-IN" dirty="0">
                <a:solidFill>
                  <a:srgbClr val="0070C0"/>
                </a:solidFill>
              </a:rPr>
              <a:t>Otherwise</a:t>
            </a:r>
          </a:p>
          <a:p>
            <a:pPr marL="457200" lvl="1" indent="0" hangingPunct="0">
              <a:buNone/>
            </a:pPr>
            <a:r>
              <a:rPr lang="en-US" dirty="0"/>
              <a:t>…..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4A1DC-879B-4AB6-BF19-5E12C6A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 Invoice Retrieval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r>
              <a:rPr lang="en-US" sz="1800" dirty="0"/>
              <a:t>, Self Care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81969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A2EAC3-E99F-4985-B043-CBE5EB97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 : Display of Digital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764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8444C-28FF-40F0-819D-78910FAE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Channels display the list of Third Party Digital Services subscribed by the Customer</a:t>
            </a:r>
          </a:p>
          <a:p>
            <a:pPr lvl="1"/>
            <a:r>
              <a:rPr lang="en-US" dirty="0"/>
              <a:t>Invokes TP Digital Service </a:t>
            </a:r>
            <a:r>
              <a:rPr lang="en-US" dirty="0" err="1"/>
              <a:t>Inquiry:retrieveDigitalService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BD327E-7B30-4869-9674-DDBEB5D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Digital Services – Third Party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r>
              <a:rPr lang="en-US" sz="1800" dirty="0"/>
              <a:t>, Self Care, Novel Vox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530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6D1980-8D84-49C9-92CC-E1920E9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 Digital Service Inquiry</a:t>
            </a:r>
          </a:p>
          <a:p>
            <a:pPr lvl="1"/>
            <a:r>
              <a:rPr lang="en-US" dirty="0" err="1"/>
              <a:t>retrieveDigitalService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Protocol/Transport: JSON/HTTP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0F892F-C126-4C07-9108-6B358792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Digital Services – Third Party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Platform, JSMS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342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D402E-614F-450E-BFD0-4B65424C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Jio Subscription Management System provides the interface to retrieve the list of Digital Services – Third Party</a:t>
            </a:r>
          </a:p>
          <a:p>
            <a:pPr lvl="1"/>
            <a:r>
              <a:rPr lang="en-US" dirty="0" err="1"/>
              <a:t>getSubscriber</a:t>
            </a:r>
            <a:endParaRPr lang="en-US" dirty="0"/>
          </a:p>
          <a:p>
            <a:pPr lvl="2"/>
            <a:r>
              <a:rPr lang="en-US" dirty="0"/>
              <a:t>Provides the list of Digital Service / subscriptions as purchased by the Customer Id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JSMS APIs are accessible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5D2D6-BAF4-45E9-A5C4-08B07567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Digital Services – Third Party</a:t>
            </a:r>
            <a:br>
              <a:rPr lang="en-US" dirty="0"/>
            </a:br>
            <a:r>
              <a:rPr lang="en-US" sz="1800" dirty="0"/>
              <a:t>Impact to JSMS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7185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054E3-D3B4-480F-B134-9878231F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details of events for JEP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JioPay</a:t>
            </a:r>
            <a:r>
              <a:rPr lang="en-US" dirty="0"/>
              <a:t> uses the json/</a:t>
            </a:r>
            <a:r>
              <a:rPr lang="en-US" dirty="0" err="1"/>
              <a:t>jms</a:t>
            </a:r>
            <a:r>
              <a:rPr lang="en-US" dirty="0"/>
              <a:t> to publish the events</a:t>
            </a:r>
          </a:p>
          <a:p>
            <a:r>
              <a:rPr lang="en-US" dirty="0" err="1"/>
              <a:t>MyJio</a:t>
            </a:r>
            <a:r>
              <a:rPr lang="en-US" dirty="0"/>
              <a:t> uses the existing file mechanism to publish the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BFF7C-4F3F-41AD-B827-FC24A28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published to Jio Events Platform</a:t>
            </a:r>
            <a:br>
              <a:rPr lang="en-US" dirty="0"/>
            </a:br>
            <a:r>
              <a:rPr lang="en-IN" sz="1800" dirty="0"/>
              <a:t>Impact to </a:t>
            </a:r>
            <a:r>
              <a:rPr lang="en-IN" sz="1800" dirty="0" err="1"/>
              <a:t>MyJio</a:t>
            </a:r>
            <a:r>
              <a:rPr lang="en-IN" sz="1800" dirty="0"/>
              <a:t>, </a:t>
            </a:r>
            <a:r>
              <a:rPr lang="en-IN" sz="1800" dirty="0" err="1"/>
              <a:t>JioPay</a:t>
            </a:r>
            <a:endParaRPr lang="en-IN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C944018-2676-4738-B04A-9700F9A18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75538"/>
              </p:ext>
            </p:extLst>
          </p:nvPr>
        </p:nvGraphicFramePr>
        <p:xfrm>
          <a:off x="10755313" y="113030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Worksheet" showAsIcon="1" r:id="rId3" imgW="380887" imgH="771470" progId="Excel.Sheet.12">
                  <p:embed/>
                </p:oleObj>
              </mc:Choice>
              <mc:Fallback>
                <p:oleObj name="Worksheet" showAsIcon="1" r:id="rId3" imgW="380887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5313" y="113030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41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4B5641-11E4-4A1D-B6C0-9CE118AB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Channel Code</a:t>
            </a:r>
          </a:p>
          <a:p>
            <a:pPr lvl="1"/>
            <a:r>
              <a:rPr lang="en-US" dirty="0"/>
              <a:t>48: </a:t>
            </a:r>
            <a:r>
              <a:rPr lang="en-US" dirty="0" err="1"/>
              <a:t>JioPay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BC73E-9E53-48B3-9E74-C2B4AC9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Channel Code for </a:t>
            </a:r>
            <a:r>
              <a:rPr lang="en-US" dirty="0" err="1"/>
              <a:t>JioPay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Impact to Master Reference Data / EDIF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99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MyJio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Self Care</a:t>
            </a:r>
          </a:p>
          <a:p>
            <a:r>
              <a:rPr lang="en-US" dirty="0">
                <a:solidFill>
                  <a:schemeClr val="tx1"/>
                </a:solidFill>
              </a:rPr>
              <a:t>Novel Vox</a:t>
            </a:r>
          </a:p>
          <a:p>
            <a:r>
              <a:rPr lang="en-US" dirty="0" err="1">
                <a:solidFill>
                  <a:schemeClr val="tx1"/>
                </a:solidFill>
              </a:rPr>
              <a:t>JioPay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DigitalApi</a:t>
            </a:r>
            <a:r>
              <a:rPr lang="en-US" dirty="0">
                <a:solidFill>
                  <a:schemeClr val="tx1"/>
                </a:solidFill>
              </a:rPr>
              <a:t> Platform</a:t>
            </a:r>
          </a:p>
          <a:p>
            <a:r>
              <a:rPr lang="en-US" dirty="0">
                <a:solidFill>
                  <a:schemeClr val="tx1"/>
                </a:solidFill>
              </a:rPr>
              <a:t>ESB (TIBCO BW)</a:t>
            </a:r>
          </a:p>
          <a:p>
            <a:r>
              <a:rPr lang="en-US" dirty="0">
                <a:solidFill>
                  <a:schemeClr val="tx1"/>
                </a:solidFill>
              </a:rPr>
              <a:t>PMC</a:t>
            </a:r>
          </a:p>
          <a:p>
            <a:r>
              <a:rPr lang="en-US" dirty="0">
                <a:solidFill>
                  <a:schemeClr val="tx1"/>
                </a:solidFill>
              </a:rPr>
              <a:t>JSMS (Jio Subscription Management System)</a:t>
            </a:r>
          </a:p>
          <a:p>
            <a:r>
              <a:rPr lang="en-IN" dirty="0">
                <a:solidFill>
                  <a:schemeClr val="tx1"/>
                </a:solidFill>
              </a:rPr>
              <a:t>Mediation Zone (Passive)</a:t>
            </a:r>
          </a:p>
          <a:p>
            <a:r>
              <a:rPr lang="en-US" dirty="0">
                <a:solidFill>
                  <a:schemeClr val="tx1"/>
                </a:solidFill>
              </a:rPr>
              <a:t>SAP CI – RJIL</a:t>
            </a:r>
          </a:p>
          <a:p>
            <a:r>
              <a:rPr lang="en-US" dirty="0">
                <a:solidFill>
                  <a:schemeClr val="tx1"/>
                </a:solidFill>
              </a:rPr>
              <a:t>SAP CI – JPL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Configuration changes</a:t>
            </a:r>
          </a:p>
          <a:p>
            <a:pPr lvl="1"/>
            <a:r>
              <a:rPr lang="en-US" dirty="0"/>
              <a:t>Notification Engine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EDIF / Master Reference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114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Configuration Inquiry</a:t>
            </a:r>
          </a:p>
          <a:p>
            <a:pPr lvl="1"/>
            <a:r>
              <a:rPr lang="en-US" dirty="0" err="1"/>
              <a:t>retrieveCustomerServiceConfiguration</a:t>
            </a:r>
            <a:r>
              <a:rPr lang="en-US" dirty="0"/>
              <a:t> (No schema change)</a:t>
            </a:r>
          </a:p>
          <a:p>
            <a:r>
              <a:rPr lang="en-US" dirty="0"/>
              <a:t>Bill Inquiry</a:t>
            </a:r>
          </a:p>
          <a:p>
            <a:pPr lvl="1"/>
            <a:r>
              <a:rPr lang="en-US" dirty="0" err="1"/>
              <a:t>findReplenishment</a:t>
            </a:r>
            <a:r>
              <a:rPr lang="en-US" dirty="0"/>
              <a:t> (No schema change)</a:t>
            </a:r>
          </a:p>
          <a:p>
            <a:pPr lvl="1"/>
            <a:r>
              <a:rPr lang="en-US" dirty="0" err="1"/>
              <a:t>queryReplenishment</a:t>
            </a:r>
            <a:r>
              <a:rPr lang="en-US" dirty="0"/>
              <a:t> (No schema change)</a:t>
            </a:r>
          </a:p>
          <a:p>
            <a:r>
              <a:rPr lang="en-IN" dirty="0"/>
              <a:t>TP Digital Service Order Life Cycle Management</a:t>
            </a:r>
          </a:p>
          <a:p>
            <a:pPr lvl="1"/>
            <a:r>
              <a:rPr lang="en-IN" dirty="0" err="1"/>
              <a:t>submitDigitalServiceOrder</a:t>
            </a:r>
            <a:r>
              <a:rPr lang="en-IN" dirty="0"/>
              <a:t> (New service)</a:t>
            </a:r>
          </a:p>
          <a:p>
            <a:pPr lvl="1"/>
            <a:r>
              <a:rPr lang="en-IN" dirty="0" err="1"/>
              <a:t>notifyDigitalServiceOrderStatus</a:t>
            </a:r>
            <a:r>
              <a:rPr lang="en-IN" dirty="0"/>
              <a:t> (New service)</a:t>
            </a:r>
          </a:p>
          <a:p>
            <a:r>
              <a:rPr lang="en-IN" dirty="0"/>
              <a:t>TP Digital Invoice Inquiry</a:t>
            </a:r>
          </a:p>
          <a:p>
            <a:pPr lvl="1"/>
            <a:r>
              <a:rPr lang="en-IN" dirty="0" err="1"/>
              <a:t>getInvoiceDetails</a:t>
            </a:r>
            <a:r>
              <a:rPr lang="en-IN" dirty="0"/>
              <a:t> (New service)</a:t>
            </a:r>
          </a:p>
          <a:p>
            <a:r>
              <a:rPr lang="en-IN" dirty="0"/>
              <a:t>TP Digital Service Inquiry</a:t>
            </a:r>
          </a:p>
          <a:p>
            <a:pPr lvl="1"/>
            <a:r>
              <a:rPr lang="en-IN" dirty="0" err="1"/>
              <a:t>retrieveDigitalService</a:t>
            </a:r>
            <a:r>
              <a:rPr lang="en-IN" dirty="0"/>
              <a:t> (New service)</a:t>
            </a:r>
          </a:p>
          <a:p>
            <a:r>
              <a:rPr lang="en-IN" dirty="0"/>
              <a:t>Content Routing Data Inquiry</a:t>
            </a:r>
          </a:p>
          <a:p>
            <a:pPr lvl="1"/>
            <a:r>
              <a:rPr lang="en-IN" dirty="0" err="1"/>
              <a:t>getRoutingDetailsByRange</a:t>
            </a:r>
            <a:r>
              <a:rPr lang="en-IN" dirty="0"/>
              <a:t> (No schema change)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API /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001259-9D4D-4B79-B0CD-AFEDC216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JioStore</a:t>
            </a:r>
            <a:r>
              <a:rPr lang="en-US" dirty="0"/>
              <a:t> merchant and articles are create in MDG: Master Data Governance / JPL ERP (P92)</a:t>
            </a:r>
          </a:p>
          <a:p>
            <a:pPr lvl="1"/>
            <a:r>
              <a:rPr lang="en-US" dirty="0"/>
              <a:t>Merchant Contact Person uses Developer Portal to register and on-board articles</a:t>
            </a:r>
          </a:p>
          <a:p>
            <a:pPr lvl="1"/>
            <a:r>
              <a:rPr lang="en-US" dirty="0"/>
              <a:t>Developer Portal performs all required validations before on-boarding the Merchant and Articles</a:t>
            </a:r>
          </a:p>
          <a:p>
            <a:pPr lvl="2"/>
            <a:r>
              <a:rPr lang="en-US" dirty="0"/>
              <a:t>Automated validations</a:t>
            </a:r>
          </a:p>
          <a:p>
            <a:pPr lvl="2"/>
            <a:r>
              <a:rPr lang="en-US" dirty="0"/>
              <a:t>Approver validates data including attachments and enriches data as required</a:t>
            </a:r>
          </a:p>
          <a:p>
            <a:r>
              <a:rPr lang="en-US" dirty="0"/>
              <a:t>Payment Link as service is used to collect payment for applications deployed on Jio STB</a:t>
            </a:r>
          </a:p>
          <a:p>
            <a:pPr lvl="1"/>
            <a:r>
              <a:rPr lang="en-US" dirty="0"/>
              <a:t>Payment request initiated from a </a:t>
            </a:r>
            <a:r>
              <a:rPr lang="en-US" dirty="0" err="1"/>
              <a:t>JioPay</a:t>
            </a:r>
            <a:r>
              <a:rPr lang="en-US" dirty="0"/>
              <a:t> Thin Client Payment SDK embedded in the </a:t>
            </a:r>
            <a:r>
              <a:rPr lang="en-US" dirty="0" err="1"/>
              <a:t>JioStore</a:t>
            </a:r>
            <a:r>
              <a:rPr lang="en-US" dirty="0"/>
              <a:t> App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validates the merchant / vendor, article code are active and on-boarded JPL ERP; identifies Customer Id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server uses Payment Link / Payment Refund as a Service, capability provided by </a:t>
            </a:r>
            <a:r>
              <a:rPr lang="en-US" dirty="0" err="1"/>
              <a:t>MyJio</a:t>
            </a:r>
            <a:endParaRPr lang="en-US" dirty="0"/>
          </a:p>
          <a:p>
            <a:r>
              <a:rPr lang="en-US" dirty="0"/>
              <a:t>Payments are posted to SAP CI – JPL for revenue recognition</a:t>
            </a:r>
          </a:p>
          <a:p>
            <a:pPr lvl="1"/>
            <a:r>
              <a:rPr lang="en-US" dirty="0"/>
              <a:t>Subscription / Digital Service for Third Party Apps is maintained in JSMS: Jio Subscription Management System</a:t>
            </a:r>
            <a:endParaRPr lang="en-IN" dirty="0"/>
          </a:p>
          <a:p>
            <a:pPr lvl="1"/>
            <a:r>
              <a:rPr lang="en-US" dirty="0"/>
              <a:t>JSMS submits the Payment Data Record (PDR) to SAP CI – JPL</a:t>
            </a:r>
          </a:p>
          <a:p>
            <a:pPr lvl="1"/>
            <a:r>
              <a:rPr lang="en-US" dirty="0"/>
              <a:t>SAP CI – JPL creates the GST Invoice and revenue is recognized against the Customer Id</a:t>
            </a:r>
          </a:p>
          <a:p>
            <a:pPr lvl="1"/>
            <a:r>
              <a:rPr lang="en-US" dirty="0"/>
              <a:t>SAP CI – JPL provides the transaction data to JPL ERP for settlement purposes</a:t>
            </a:r>
          </a:p>
          <a:p>
            <a:r>
              <a:rPr lang="en-US" dirty="0"/>
              <a:t>GST Invoice is provided to the Customer via. Self Service channels</a:t>
            </a:r>
          </a:p>
          <a:p>
            <a:pPr lvl="1"/>
            <a:r>
              <a:rPr lang="en-US" dirty="0"/>
              <a:t>Customer views Invoice History, downloads GST Invoice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63EBF-43B9-47EC-93E8-22DE0D6A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  <a:br>
              <a:rPr lang="en-US" dirty="0"/>
            </a:br>
            <a:r>
              <a:rPr lang="en-US" sz="1800" dirty="0"/>
              <a:t>Enable customers to make payments for subscriptions from Apps deployed on Jio STB using Payment Link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894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339AF8-DA30-49DD-87D0-2C982DC9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Payment Link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ACAE6B-44DD-40C7-9B22-223532B0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API</a:t>
            </a:r>
            <a:br>
              <a:rPr lang="en-US" dirty="0"/>
            </a:br>
            <a:r>
              <a:rPr lang="en-US" sz="1800" dirty="0"/>
              <a:t>Payment Link As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43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66B-2EC1-4405-80CD-E1F27CD8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990099"/>
                </a:solidFill>
              </a:rPr>
              <a:t>Feature #41144: Extend payment services on </a:t>
            </a:r>
            <a:r>
              <a:rPr lang="en-US" sz="2400" dirty="0" err="1">
                <a:solidFill>
                  <a:srgbClr val="990099"/>
                </a:solidFill>
              </a:rPr>
              <a:t>JioStore</a:t>
            </a:r>
            <a:r>
              <a:rPr lang="en-US" sz="2400" dirty="0">
                <a:solidFill>
                  <a:srgbClr val="990099"/>
                </a:solidFill>
              </a:rPr>
              <a:t> STB platform for one-time purchase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0252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can purchase </a:t>
            </a:r>
            <a:r>
              <a:rPr lang="en-US" dirty="0" err="1"/>
              <a:t>JioGames</a:t>
            </a:r>
            <a:r>
              <a:rPr lang="en-US" dirty="0"/>
              <a:t> as one-time purchase and the game is activated in platform</a:t>
            </a:r>
          </a:p>
          <a:p>
            <a:pPr lvl="1"/>
            <a:r>
              <a:rPr lang="en-US" dirty="0"/>
              <a:t>Reflected in Invoice as one-time purchase</a:t>
            </a:r>
          </a:p>
          <a:p>
            <a:pPr lvl="1"/>
            <a:r>
              <a:rPr lang="en-US" dirty="0"/>
              <a:t>Reflected in </a:t>
            </a:r>
            <a:r>
              <a:rPr lang="en-US" dirty="0" err="1"/>
              <a:t>MyJio</a:t>
            </a:r>
            <a:r>
              <a:rPr lang="en-US" dirty="0"/>
              <a:t> / </a:t>
            </a:r>
            <a:r>
              <a:rPr lang="en-US" dirty="0" err="1"/>
              <a:t>SelfCare</a:t>
            </a:r>
            <a:r>
              <a:rPr lang="en-US" dirty="0"/>
              <a:t> as one-time purchase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Support one-time purchase in addition to the subscription purchase for applications deployed on </a:t>
            </a:r>
            <a:r>
              <a:rPr lang="en-US" dirty="0" err="1">
                <a:solidFill>
                  <a:srgbClr val="0070C0"/>
                </a:solidFill>
              </a:rPr>
              <a:t>JioStore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289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initial scope was named as for Third Party Apps, Jio Apps are also getting deployed via. the same route</a:t>
            </a:r>
          </a:p>
          <a:p>
            <a:pPr lvl="1"/>
            <a:r>
              <a:rPr lang="en-US" dirty="0"/>
              <a:t>UI for now has nomenclature for Subscription and Third Party Apps which needs re-consideration</a:t>
            </a:r>
          </a:p>
          <a:p>
            <a:pPr lvl="2"/>
            <a:r>
              <a:rPr lang="en-US" dirty="0"/>
              <a:t>Supports One-time purchase in addition to Subscriptions</a:t>
            </a:r>
          </a:p>
          <a:p>
            <a:pPr lvl="2"/>
            <a:r>
              <a:rPr lang="en-US" dirty="0"/>
              <a:t>Supports Jio Apps (such as </a:t>
            </a:r>
            <a:r>
              <a:rPr lang="en-US" dirty="0" err="1"/>
              <a:t>JioGame</a:t>
            </a:r>
            <a:r>
              <a:rPr lang="en-US" dirty="0"/>
              <a:t>) in addition to Third Party Apps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consideration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F7CAD-7736-444A-A11A-0CFBA0C8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17" y="1876425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CCF9C-4552-47FC-BCB6-A08F4CD4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TP Digital Service Order Life Cycle Management</a:t>
            </a:r>
          </a:p>
          <a:p>
            <a:pPr lvl="1"/>
            <a:r>
              <a:rPr lang="en-US" dirty="0" err="1"/>
              <a:t>submitDigitalServiceOrder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 / Updated following elements</a:t>
            </a:r>
          </a:p>
          <a:p>
            <a:r>
              <a:rPr lang="en-US" dirty="0"/>
              <a:t>header</a:t>
            </a:r>
          </a:p>
          <a:p>
            <a:pPr lvl="1"/>
            <a:r>
              <a:rPr lang="en-US" dirty="0" err="1"/>
              <a:t>orderSubType</a:t>
            </a:r>
            <a:r>
              <a:rPr lang="en-US" dirty="0"/>
              <a:t> = 1: Subscription | </a:t>
            </a:r>
            <a:r>
              <a:rPr lang="en-US" dirty="0">
                <a:solidFill>
                  <a:srgbClr val="0070C0"/>
                </a:solidFill>
              </a:rPr>
              <a:t>2: One-time purchase </a:t>
            </a:r>
            <a:r>
              <a:rPr lang="en-US" i="1" dirty="0">
                <a:solidFill>
                  <a:srgbClr val="0070C0"/>
                </a:solidFill>
              </a:rPr>
              <a:t>(Mapped to JSMS)</a:t>
            </a:r>
          </a:p>
          <a:p>
            <a:r>
              <a:rPr lang="en-US" dirty="0" err="1">
                <a:solidFill>
                  <a:schemeClr val="tx1"/>
                </a:solidFill>
              </a:rPr>
              <a:t>lineItems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/>
              <a:t>articleDetail</a:t>
            </a:r>
            <a:endParaRPr lang="en-US" dirty="0"/>
          </a:p>
          <a:p>
            <a:pPr lvl="2"/>
            <a:r>
              <a:rPr lang="en-US" dirty="0"/>
              <a:t>validity </a:t>
            </a:r>
            <a:r>
              <a:rPr lang="en-US" i="1" dirty="0">
                <a:solidFill>
                  <a:srgbClr val="0070C0"/>
                </a:solidFill>
              </a:rPr>
              <a:t>(made optional when </a:t>
            </a:r>
            <a:r>
              <a:rPr lang="en-US" i="1" dirty="0" err="1">
                <a:solidFill>
                  <a:srgbClr val="0070C0"/>
                </a:solidFill>
              </a:rPr>
              <a:t>orderSubType</a:t>
            </a:r>
            <a:r>
              <a:rPr lang="en-US" i="1" dirty="0">
                <a:solidFill>
                  <a:srgbClr val="0070C0"/>
                </a:solidFill>
              </a:rPr>
              <a:t> = 2: One-time purchase)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err="1"/>
              <a:t>validityUoM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(made optional when </a:t>
            </a:r>
            <a:r>
              <a:rPr lang="en-US" i="1" dirty="0" err="1">
                <a:solidFill>
                  <a:srgbClr val="0070C0"/>
                </a:solidFill>
              </a:rPr>
              <a:t>orderSubType</a:t>
            </a:r>
            <a:r>
              <a:rPr lang="en-US" i="1" dirty="0">
                <a:solidFill>
                  <a:srgbClr val="0070C0"/>
                </a:solidFill>
              </a:rPr>
              <a:t> = 2: One-time purchase)</a:t>
            </a:r>
          </a:p>
          <a:p>
            <a:pPr lvl="2"/>
            <a:r>
              <a:rPr lang="en-US" dirty="0" err="1"/>
              <a:t>startDate</a:t>
            </a:r>
            <a:endParaRPr lang="en-US" i="1" dirty="0">
              <a:solidFill>
                <a:srgbClr val="0070C0"/>
              </a:solidFill>
            </a:endParaRPr>
          </a:p>
          <a:p>
            <a:pPr lvl="2"/>
            <a:r>
              <a:rPr lang="en-US" dirty="0" err="1"/>
              <a:t>endDate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(made optional when </a:t>
            </a:r>
            <a:r>
              <a:rPr lang="en-US" i="1" dirty="0" err="1">
                <a:solidFill>
                  <a:srgbClr val="0070C0"/>
                </a:solidFill>
              </a:rPr>
              <a:t>orderSubType</a:t>
            </a:r>
            <a:r>
              <a:rPr lang="en-US" i="1" dirty="0">
                <a:solidFill>
                  <a:srgbClr val="0070C0"/>
                </a:solidFill>
              </a:rPr>
              <a:t> = 2: One-time purchase)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8B4E8-16BF-4CAE-9A94-06BB8638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the Digital Service Order for Third party Apps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r>
              <a:rPr lang="en-US" sz="1800" dirty="0"/>
              <a:t>, </a:t>
            </a:r>
            <a:r>
              <a:rPr lang="en-US" sz="1800" dirty="0" err="1"/>
              <a:t>DigitalApi</a:t>
            </a:r>
            <a:r>
              <a:rPr lang="en-US" sz="1800" dirty="0"/>
              <a:t> Platform, JSMS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560DAFA-CD38-49E6-B244-1371E3DF8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6544" y="5598968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Packager Shell Object" showAsIcon="1" r:id="rId3" imgW="2197440" imgH="685800" progId="Package">
                  <p:embed/>
                </p:oleObj>
              </mc:Choice>
              <mc:Fallback>
                <p:oleObj name="Packager Shell Object" showAsIcon="1" r:id="rId3" imgW="219744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560DAFA-CD38-49E6-B244-1371E3DF8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6544" y="5598968"/>
                        <a:ext cx="219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44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6D1980-8D84-49C9-92CC-E1920E9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 Digital Service Inquiry</a:t>
            </a:r>
          </a:p>
          <a:p>
            <a:pPr lvl="1"/>
            <a:r>
              <a:rPr lang="en-US" dirty="0" err="1"/>
              <a:t>retrieveDigitalService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 / Updated following elements</a:t>
            </a:r>
          </a:p>
          <a:p>
            <a:r>
              <a:rPr lang="en-US" dirty="0" err="1"/>
              <a:t>digitalServices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orderSubType</a:t>
            </a:r>
            <a:r>
              <a:rPr lang="en-US" dirty="0">
                <a:solidFill>
                  <a:srgbClr val="0070C0"/>
                </a:solidFill>
              </a:rPr>
              <a:t> = 1: Subscription | 2: One-time purchase </a:t>
            </a:r>
            <a:r>
              <a:rPr lang="en-US" i="1" dirty="0">
                <a:solidFill>
                  <a:srgbClr val="0070C0"/>
                </a:solidFill>
              </a:rPr>
              <a:t>(retrieval from JSMS)</a:t>
            </a:r>
          </a:p>
          <a:p>
            <a:pPr lvl="1"/>
            <a:r>
              <a:rPr lang="en-US" dirty="0" err="1"/>
              <a:t>startDate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endDate</a:t>
            </a:r>
            <a:r>
              <a:rPr lang="en-US" dirty="0">
                <a:solidFill>
                  <a:srgbClr val="0070C0"/>
                </a:solidFill>
              </a:rPr>
              <a:t>	 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</a:p>
          <a:p>
            <a:pPr lvl="1"/>
            <a:r>
              <a:rPr lang="en-US" dirty="0" err="1"/>
              <a:t>articleDetail</a:t>
            </a:r>
            <a:endParaRPr lang="en-US" dirty="0"/>
          </a:p>
          <a:p>
            <a:pPr lvl="2"/>
            <a:r>
              <a:rPr lang="en-US" dirty="0"/>
              <a:t>validity		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</a:p>
          <a:p>
            <a:pPr lvl="2"/>
            <a:r>
              <a:rPr lang="en-US" dirty="0" err="1"/>
              <a:t>validityUoM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  <a:endParaRPr lang="en-US" i="1" dirty="0"/>
          </a:p>
          <a:p>
            <a:pPr lvl="2"/>
            <a:r>
              <a:rPr lang="en-US" dirty="0" err="1"/>
              <a:t>validityUoMDesc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0F892F-C126-4C07-9108-6B358792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Digital Services – Third Party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IN" sz="1800" dirty="0" err="1"/>
              <a:t>MyJio</a:t>
            </a:r>
            <a:r>
              <a:rPr lang="en-IN" sz="1800" dirty="0"/>
              <a:t>, Self Care, Novel Vox, </a:t>
            </a:r>
            <a:r>
              <a:rPr lang="en-US" sz="1800" dirty="0" err="1"/>
              <a:t>DigitalApi</a:t>
            </a:r>
            <a:r>
              <a:rPr lang="en-US" sz="1800" dirty="0"/>
              <a:t> Platform, JSMS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4C2C208-2A09-4086-A345-19EA2FC25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6100" y="5706717"/>
          <a:ext cx="275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Packager Shell Object" showAsIcon="1" r:id="rId3" imgW="2756520" imgH="685800" progId="Package">
                  <p:embed/>
                </p:oleObj>
              </mc:Choice>
              <mc:Fallback>
                <p:oleObj name="Packager Shell Object" showAsIcon="1" r:id="rId3" imgW="275652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4C2C208-2A09-4086-A345-19EA2FC25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6100" y="5706717"/>
                        <a:ext cx="2755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887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E3322-6D7F-4524-A791-51EB3570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 Digital Invoice Inquiry</a:t>
            </a:r>
          </a:p>
          <a:p>
            <a:pPr lvl="1"/>
            <a:r>
              <a:rPr lang="en-US" dirty="0" err="1"/>
              <a:t>getInvoiceDetails</a:t>
            </a:r>
            <a:endParaRPr lang="en-US" dirty="0"/>
          </a:p>
          <a:p>
            <a:pPr lvl="1"/>
            <a:r>
              <a:rPr lang="en-IN" dirty="0"/>
              <a:t>ZCDR_TP_DIGITAL_INV_INQUIRY</a:t>
            </a:r>
            <a:endParaRPr lang="en-US" dirty="0"/>
          </a:p>
          <a:p>
            <a:pPr lvl="1"/>
            <a:r>
              <a:rPr lang="en-US" dirty="0"/>
              <a:t>RFC Schema refresh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Added / Updated following elements</a:t>
            </a:r>
          </a:p>
          <a:p>
            <a:r>
              <a:rPr lang="en-US" dirty="0"/>
              <a:t>invoice</a:t>
            </a:r>
          </a:p>
          <a:p>
            <a:pPr lvl="1"/>
            <a:r>
              <a:rPr lang="en-US" dirty="0"/>
              <a:t>order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orderSubType</a:t>
            </a:r>
            <a:r>
              <a:rPr lang="en-US" dirty="0">
                <a:solidFill>
                  <a:srgbClr val="0070C0"/>
                </a:solidFill>
              </a:rPr>
              <a:t> = 1: Subscription | 2: One-time purchase</a:t>
            </a:r>
          </a:p>
          <a:p>
            <a:pPr lvl="1"/>
            <a:r>
              <a:rPr lang="en-US" dirty="0" err="1"/>
              <a:t>lineItems</a:t>
            </a:r>
            <a:endParaRPr lang="en-US" dirty="0"/>
          </a:p>
          <a:p>
            <a:pPr lvl="2"/>
            <a:r>
              <a:rPr lang="en-US" dirty="0" err="1"/>
              <a:t>articleDetail</a:t>
            </a:r>
            <a:endParaRPr lang="en-US" dirty="0"/>
          </a:p>
          <a:p>
            <a:pPr lvl="3"/>
            <a:r>
              <a:rPr lang="en-US" dirty="0"/>
              <a:t>validity		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</a:p>
          <a:p>
            <a:pPr lvl="3"/>
            <a:r>
              <a:rPr lang="en-US" dirty="0" err="1"/>
              <a:t>validityUoM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i="1" dirty="0">
                <a:solidFill>
                  <a:srgbClr val="0070C0"/>
                </a:solidFill>
              </a:rPr>
              <a:t>(made optional)</a:t>
            </a:r>
            <a:endParaRPr lang="en-US" i="1" dirty="0"/>
          </a:p>
          <a:p>
            <a:pPr lvl="3"/>
            <a:r>
              <a:rPr lang="en-US" dirty="0" err="1"/>
              <a:t>endDate</a:t>
            </a:r>
            <a:r>
              <a:rPr lang="en-US" dirty="0"/>
              <a:t>		</a:t>
            </a:r>
            <a:r>
              <a:rPr lang="en-US" i="1" dirty="0">
                <a:solidFill>
                  <a:srgbClr val="0070C0"/>
                </a:solidFill>
              </a:rPr>
              <a:t> (made optional)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2516-DFEE-4429-80F3-C02BE494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 Invoice creation for Third Party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DigitalApi</a:t>
            </a:r>
            <a:r>
              <a:rPr lang="en-US" sz="1800" dirty="0"/>
              <a:t> Platform, SAP CI – JPL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541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for</a:t>
            </a:r>
          </a:p>
          <a:p>
            <a:pPr lvl="1"/>
            <a:r>
              <a:rPr lang="en-US" dirty="0"/>
              <a:t>Tax Invoice</a:t>
            </a:r>
          </a:p>
          <a:p>
            <a:pPr lvl="2"/>
            <a:r>
              <a:rPr lang="en-US" dirty="0"/>
              <a:t>Created by </a:t>
            </a:r>
            <a:r>
              <a:rPr lang="en-US" dirty="0" err="1"/>
              <a:t>MyJio</a:t>
            </a:r>
            <a:r>
              <a:rPr lang="en-US" dirty="0"/>
              <a:t> and Self Care</a:t>
            </a:r>
          </a:p>
          <a:p>
            <a:pPr lvl="2"/>
            <a:endParaRPr lang="en-US" dirty="0"/>
          </a:p>
          <a:p>
            <a:r>
              <a:rPr lang="en-US" dirty="0"/>
              <a:t>Includes the details of elements to read the data from</a:t>
            </a:r>
          </a:p>
          <a:p>
            <a:pPr lvl="1"/>
            <a:r>
              <a:rPr lang="en-US" dirty="0"/>
              <a:t>Different template to be used for Subscription and One-time purchase</a:t>
            </a:r>
          </a:p>
          <a:p>
            <a:pPr lvl="2"/>
            <a:r>
              <a:rPr lang="en-US" dirty="0"/>
              <a:t>Icon to be stored for each Article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 Tax Invoice </a:t>
            </a:r>
            <a:r>
              <a:rPr lang="en-US" dirty="0"/>
              <a:t>for Third Party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/>
              <a:t>Impact to </a:t>
            </a:r>
            <a:r>
              <a:rPr lang="en-IN" sz="1800" dirty="0" err="1"/>
              <a:t>MyJio</a:t>
            </a:r>
            <a:r>
              <a:rPr lang="en-IN" sz="1800" dirty="0"/>
              <a:t>, Self Care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1CA8B9-C87F-43A0-949E-4A7CBF48E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7055" y="10604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21CA8B9-C87F-43A0-949E-4A7CBF48E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7055" y="10604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A5C089-6BE2-4777-84DD-23D5865AF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7055" y="19655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" name="Acrobat Document" showAsIcon="1" r:id="rId5" imgW="914400" imgH="771480" progId="AcroExch.Document.11">
                  <p:embed/>
                </p:oleObj>
              </mc:Choice>
              <mc:Fallback>
                <p:oleObj name="Acrobat Document" showAsIcon="1" r:id="rId5" imgW="914400" imgH="771480" progId="AcroExch.Document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A5C089-6BE2-4777-84DD-23D5865AF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77055" y="19655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931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2039-B7BE-4216-A757-CE6D6844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the Merchant on-boarding solution, icon(s) to be captured for display in Invoice and UI (</a:t>
            </a:r>
            <a:r>
              <a:rPr lang="en-US" dirty="0" err="1"/>
              <a:t>MyJio</a:t>
            </a:r>
            <a:r>
              <a:rPr lang="en-US" dirty="0"/>
              <a:t>, Self Care)</a:t>
            </a:r>
          </a:p>
          <a:p>
            <a:pPr lvl="1"/>
            <a:r>
              <a:rPr lang="en-US" dirty="0"/>
              <a:t>For now </a:t>
            </a:r>
            <a:r>
              <a:rPr lang="en-US" dirty="0" err="1"/>
              <a:t>JioPay</a:t>
            </a:r>
            <a:r>
              <a:rPr lang="en-US" dirty="0"/>
              <a:t> Team to share with </a:t>
            </a:r>
            <a:r>
              <a:rPr lang="en-US" dirty="0" err="1"/>
              <a:t>MyJio</a:t>
            </a:r>
            <a:r>
              <a:rPr lang="en-US" dirty="0"/>
              <a:t> and Self Care teams for configuration before addition of any article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08A04-4C83-426E-85D6-84EFAA88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322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MyJio</a:t>
            </a:r>
            <a:endParaRPr lang="en-IN" dirty="0"/>
          </a:p>
          <a:p>
            <a:r>
              <a:rPr lang="en-IN" dirty="0"/>
              <a:t>Self Care</a:t>
            </a:r>
          </a:p>
          <a:p>
            <a:r>
              <a:rPr lang="en-US" dirty="0" err="1">
                <a:solidFill>
                  <a:schemeClr val="tx1"/>
                </a:solidFill>
              </a:rPr>
              <a:t>JioPay</a:t>
            </a:r>
            <a:endParaRPr lang="en-IN" dirty="0"/>
          </a:p>
          <a:p>
            <a:r>
              <a:rPr lang="en-US" dirty="0"/>
              <a:t>N</a:t>
            </a:r>
            <a:r>
              <a:rPr lang="en-IN" dirty="0" err="1"/>
              <a:t>ovel</a:t>
            </a:r>
            <a:r>
              <a:rPr lang="en-IN" dirty="0"/>
              <a:t> Vox</a:t>
            </a:r>
          </a:p>
          <a:p>
            <a:r>
              <a:rPr lang="en-IN" dirty="0" err="1"/>
              <a:t>DigitalApi</a:t>
            </a:r>
            <a:r>
              <a:rPr lang="en-IN" dirty="0"/>
              <a:t> Platform</a:t>
            </a:r>
          </a:p>
          <a:p>
            <a:r>
              <a:rPr lang="en-IN" dirty="0"/>
              <a:t>JSMS</a:t>
            </a:r>
          </a:p>
          <a:p>
            <a:r>
              <a:rPr lang="en-IN" dirty="0"/>
              <a:t>SAP CI – JPL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36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D2517-CD9B-4A18-880B-B6FC4D5A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Part A : On-boarding of </a:t>
            </a:r>
            <a:r>
              <a:rPr lang="en-US" dirty="0" err="1">
                <a:hlinkClick r:id="rId2" action="ppaction://hlinksldjump"/>
              </a:rPr>
              <a:t>JioStore</a:t>
            </a:r>
            <a:r>
              <a:rPr lang="en-US" dirty="0">
                <a:hlinkClick r:id="rId2" action="ppaction://hlinksldjump"/>
              </a:rPr>
              <a:t> merchant and setup of article code(s)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Part B : Process Payments via. Payment Link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Part C : Invoicing and Payment posting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PART D : Display of Digital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E0328-1FAA-457F-BEE5-17B61C29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Outline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841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TP Digital Service Order Life Cycle Management</a:t>
            </a:r>
          </a:p>
          <a:p>
            <a:pPr lvl="1"/>
            <a:r>
              <a:rPr lang="en-IN" dirty="0" err="1"/>
              <a:t>submitDigitalServiceOrder</a:t>
            </a:r>
            <a:r>
              <a:rPr lang="en-IN" dirty="0"/>
              <a:t> (No schema change)</a:t>
            </a:r>
          </a:p>
          <a:p>
            <a:r>
              <a:rPr lang="en-IN" dirty="0"/>
              <a:t>TP Digital Service Inquiry</a:t>
            </a:r>
          </a:p>
          <a:p>
            <a:pPr lvl="1"/>
            <a:r>
              <a:rPr lang="en-IN" dirty="0" err="1"/>
              <a:t>retrieveDigitalService</a:t>
            </a:r>
            <a:r>
              <a:rPr lang="en-IN" dirty="0"/>
              <a:t> (schema change; backward compatible)</a:t>
            </a:r>
          </a:p>
          <a:p>
            <a:r>
              <a:rPr lang="en-IN" dirty="0"/>
              <a:t>TP Digital Invoice Inquiry</a:t>
            </a:r>
          </a:p>
          <a:p>
            <a:pPr lvl="1"/>
            <a:r>
              <a:rPr lang="en-IN" dirty="0" err="1"/>
              <a:t>getInvoiceDetails</a:t>
            </a:r>
            <a:r>
              <a:rPr lang="en-IN" dirty="0"/>
              <a:t> (schema change; backward compatible)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3921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BD87-9153-4C93-B9AF-29C528B7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99"/>
                </a:solidFill>
              </a:rPr>
              <a:t>Feature #41146: Enable Payment Services on </a:t>
            </a:r>
            <a:r>
              <a:rPr lang="en-IN" sz="2400" dirty="0" err="1">
                <a:solidFill>
                  <a:srgbClr val="000099"/>
                </a:solidFill>
              </a:rPr>
              <a:t>JioGames</a:t>
            </a:r>
            <a:r>
              <a:rPr lang="en-IN" sz="2400" dirty="0">
                <a:solidFill>
                  <a:srgbClr val="000099"/>
                </a:solidFill>
              </a:rPr>
              <a:t> Platform for Mobility Customers</a:t>
            </a:r>
          </a:p>
        </p:txBody>
      </p:sp>
    </p:spTree>
    <p:extLst>
      <p:ext uri="{BB962C8B-B14F-4D97-AF65-F5344CB8AC3E}">
        <p14:creationId xmlns:p14="http://schemas.microsoft.com/office/powerpoint/2010/main" val="1686509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Payment Services on </a:t>
            </a:r>
            <a:r>
              <a:rPr lang="en-US" dirty="0" err="1"/>
              <a:t>JioGames</a:t>
            </a:r>
            <a:r>
              <a:rPr lang="en-US" dirty="0"/>
              <a:t> Platform for Mobility Customers</a:t>
            </a:r>
          </a:p>
          <a:p>
            <a:pPr lvl="1"/>
            <a:r>
              <a:rPr lang="en-US" dirty="0"/>
              <a:t>Mobility Customers can be of </a:t>
            </a:r>
          </a:p>
          <a:p>
            <a:pPr lvl="2"/>
            <a:r>
              <a:rPr lang="en-US" dirty="0"/>
              <a:t>Subscription type Pre-paid or Post-paid</a:t>
            </a:r>
          </a:p>
          <a:p>
            <a:pPr lvl="2"/>
            <a:r>
              <a:rPr lang="en-US" dirty="0"/>
              <a:t>Retail or Corporate</a:t>
            </a:r>
          </a:p>
          <a:p>
            <a:endParaRPr lang="en-US" dirty="0"/>
          </a:p>
          <a:p>
            <a:r>
              <a:rPr lang="en-US" dirty="0" err="1"/>
              <a:t>MyJio</a:t>
            </a:r>
            <a:r>
              <a:rPr lang="en-US" dirty="0"/>
              <a:t> Payment Gateway with re-direction is used for making the Payment from </a:t>
            </a:r>
            <a:r>
              <a:rPr lang="en-US" dirty="0" err="1"/>
              <a:t>JioGames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Payment Instruments saved for the Customer can be used for making the Payment</a:t>
            </a:r>
          </a:p>
          <a:p>
            <a:endParaRPr lang="en-US" dirty="0"/>
          </a:p>
          <a:p>
            <a:r>
              <a:rPr lang="en-US" dirty="0" err="1"/>
              <a:t>JioGames</a:t>
            </a:r>
            <a:r>
              <a:rPr lang="en-US" dirty="0"/>
              <a:t> Platform follows the existing supported patterns for subscription</a:t>
            </a:r>
          </a:p>
          <a:p>
            <a:pPr lvl="1"/>
            <a:r>
              <a:rPr lang="en-US" dirty="0"/>
              <a:t>One-time purchase of subscription</a:t>
            </a:r>
          </a:p>
          <a:p>
            <a:pPr lvl="1"/>
            <a:r>
              <a:rPr lang="en-US" dirty="0"/>
              <a:t>One-time outright purchase of article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21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8BC-2CD7-4C0F-83E9-6D2297F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Services on </a:t>
            </a:r>
            <a:r>
              <a:rPr lang="en-US" dirty="0" err="1"/>
              <a:t>JioGames</a:t>
            </a:r>
            <a:r>
              <a:rPr lang="en-US" dirty="0"/>
              <a:t> Platform for Mobility Customers</a:t>
            </a:r>
            <a:endParaRPr lang="en-I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A807A9-960A-4CD1-AC02-73364C20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" y="1305399"/>
            <a:ext cx="2734057" cy="4753638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E192737-F33B-4877-8448-B61AF449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9" y="1305399"/>
            <a:ext cx="2743583" cy="4801270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62F87C1-120B-4CF6-A547-2C25486A8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84" y="1305399"/>
            <a:ext cx="2734057" cy="4791744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471780-33C3-4F18-94E6-2283E73A7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6" y="1300635"/>
            <a:ext cx="2715004" cy="4763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6AED1-B352-48E8-8463-D537141390C6}"/>
              </a:ext>
            </a:extLst>
          </p:cNvPr>
          <p:cNvSpPr txBox="1"/>
          <p:nvPr/>
        </p:nvSpPr>
        <p:spPr>
          <a:xfrm>
            <a:off x="8932987" y="6147581"/>
            <a:ext cx="25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MyJio</a:t>
            </a:r>
            <a:r>
              <a:rPr lang="en-US" b="1" dirty="0">
                <a:solidFill>
                  <a:srgbClr val="0070C0"/>
                </a:solidFill>
              </a:rPr>
              <a:t> Payment Gateway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558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Customers – RJIL is identified</a:t>
            </a:r>
            <a:r>
              <a:rPr lang="en-IN" dirty="0"/>
              <a:t> before making the purchase</a:t>
            </a:r>
            <a:r>
              <a:rPr lang="en-US" dirty="0"/>
              <a:t> on </a:t>
            </a:r>
            <a:r>
              <a:rPr lang="en-US" dirty="0" err="1"/>
              <a:t>JioGames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Customer is authenticated via. IDAM and Customer Id is available</a:t>
            </a:r>
          </a:p>
          <a:p>
            <a:r>
              <a:rPr lang="en-IN" dirty="0"/>
              <a:t>Vendor on-boarding in ERP is performed via. MDG: Master Data Governance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412567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launches </a:t>
            </a:r>
            <a:r>
              <a:rPr lang="en-IN" dirty="0" err="1"/>
              <a:t>JioGames</a:t>
            </a:r>
            <a:r>
              <a:rPr lang="en-IN" dirty="0"/>
              <a:t> App on Mobile device</a:t>
            </a:r>
          </a:p>
          <a:p>
            <a:r>
              <a:rPr lang="en-IN" dirty="0"/>
              <a:t>Customer initiates request to purchase Game</a:t>
            </a:r>
          </a:p>
          <a:p>
            <a:r>
              <a:rPr lang="en-IN" dirty="0" err="1"/>
              <a:t>JioGames</a:t>
            </a:r>
            <a:r>
              <a:rPr lang="en-IN" dirty="0"/>
              <a:t> App redirects to Jio Payment Gateway using WebView for making Payment</a:t>
            </a:r>
          </a:p>
          <a:p>
            <a:r>
              <a:rPr lang="en-IN" dirty="0"/>
              <a:t>Upon successful payment confirmation, Digital Service Order is submitted</a:t>
            </a:r>
          </a:p>
          <a:p>
            <a:pPr lvl="1"/>
            <a:r>
              <a:rPr lang="en-IN" dirty="0"/>
              <a:t>If Customer doesn’t have corresponding JPL Customer, it is replicated on-demand</a:t>
            </a:r>
          </a:p>
          <a:p>
            <a:r>
              <a:rPr lang="en-US" dirty="0"/>
              <a:t>GST Invoice is provided to the Customer</a:t>
            </a:r>
          </a:p>
          <a:p>
            <a:pPr lvl="1"/>
            <a:r>
              <a:rPr lang="en-US" dirty="0"/>
              <a:t>Available via. </a:t>
            </a:r>
            <a:r>
              <a:rPr lang="en-US" dirty="0" err="1"/>
              <a:t>MyJio</a:t>
            </a:r>
            <a:endParaRPr lang="en-US" dirty="0"/>
          </a:p>
          <a:p>
            <a:pPr lvl="1"/>
            <a:r>
              <a:rPr lang="en-US" dirty="0"/>
              <a:t>Available via. </a:t>
            </a:r>
            <a:r>
              <a:rPr lang="en-US" dirty="0" err="1"/>
              <a:t>JioGames</a:t>
            </a:r>
            <a:r>
              <a:rPr lang="en-US" dirty="0"/>
              <a:t>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solution approach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6428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253BC-76A5-4D4A-9503-C6B5D2E0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Mobility customer chooses to make payment for a purchase made from </a:t>
            </a:r>
            <a:r>
              <a:rPr lang="en-US" dirty="0" err="1"/>
              <a:t>JioGames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payment request is submitted from a Thin Client Payment SDK embedded in the </a:t>
            </a:r>
            <a:r>
              <a:rPr lang="en-US" dirty="0" err="1"/>
              <a:t>JioGames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payment request is received at </a:t>
            </a:r>
            <a:r>
              <a:rPr lang="en-US" dirty="0" err="1"/>
              <a:t>JioPay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performs following validations</a:t>
            </a:r>
          </a:p>
          <a:p>
            <a:pPr lvl="2"/>
            <a:r>
              <a:rPr lang="en-US" dirty="0"/>
              <a:t>merchant / vendor initiating the request is valid and active; on-boarded in the JPL ERP</a:t>
            </a:r>
          </a:p>
          <a:p>
            <a:pPr lvl="2"/>
            <a:r>
              <a:rPr lang="en-US" dirty="0"/>
              <a:t>article code specified for payment is valid and active; on-boarded in the JPL ERP</a:t>
            </a:r>
          </a:p>
          <a:p>
            <a:pPr lvl="2"/>
            <a:r>
              <a:rPr lang="en-US" dirty="0"/>
              <a:t>customer is identified and </a:t>
            </a:r>
            <a:r>
              <a:rPr lang="en-US" dirty="0" err="1"/>
              <a:t>customerId</a:t>
            </a:r>
            <a:r>
              <a:rPr lang="en-US" dirty="0"/>
              <a:t> is available</a:t>
            </a:r>
          </a:p>
          <a:p>
            <a:pPr lvl="2"/>
            <a:r>
              <a:rPr lang="en-US" dirty="0"/>
              <a:t>Customer – JPL exists or does not exists for the </a:t>
            </a:r>
            <a:r>
              <a:rPr lang="en-US" dirty="0" err="1"/>
              <a:t>customerId</a:t>
            </a:r>
            <a:endParaRPr lang="en-US" dirty="0"/>
          </a:p>
          <a:p>
            <a:pPr lvl="3"/>
            <a:r>
              <a:rPr lang="en-US" dirty="0"/>
              <a:t>invokes Customer Configuration Inquiry::</a:t>
            </a:r>
            <a:r>
              <a:rPr lang="en-US" dirty="0" err="1"/>
              <a:t>retrieveCustomerServiceConfiguration</a:t>
            </a:r>
            <a:endParaRPr lang="en-US" dirty="0"/>
          </a:p>
          <a:p>
            <a:pPr lvl="3"/>
            <a:r>
              <a:rPr lang="en-US" dirty="0"/>
              <a:t>from the response, </a:t>
            </a:r>
            <a:r>
              <a:rPr lang="en-US" dirty="0" err="1"/>
              <a:t>JioPay</a:t>
            </a:r>
            <a:r>
              <a:rPr lang="en-US" dirty="0"/>
              <a:t> maintains Customer Id – JPL, Account – JPL, Service Id - Mobility for subsequent use</a:t>
            </a:r>
          </a:p>
          <a:p>
            <a:pPr lvl="1"/>
            <a:r>
              <a:rPr lang="en-US" dirty="0"/>
              <a:t>on successful validations, </a:t>
            </a:r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Create Payment Link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upon successful creation of the Payment Link, an acknowledgment message is returned including </a:t>
            </a:r>
            <a:r>
              <a:rPr lang="en-US" dirty="0" err="1"/>
              <a:t>linkId</a:t>
            </a:r>
            <a:r>
              <a:rPr lang="en-US" dirty="0"/>
              <a:t> and </a:t>
            </a:r>
            <a:r>
              <a:rPr lang="en-US" dirty="0" err="1"/>
              <a:t>MyJio</a:t>
            </a:r>
            <a:r>
              <a:rPr lang="en-US" dirty="0"/>
              <a:t> Payment Gateway HTML Form (Base64 encoded string)</a:t>
            </a:r>
          </a:p>
          <a:p>
            <a:pPr lvl="1"/>
            <a:r>
              <a:rPr lang="en-US" dirty="0" err="1"/>
              <a:t>JioPay</a:t>
            </a:r>
            <a:r>
              <a:rPr lang="en-US" dirty="0"/>
              <a:t> returns the received acknowledgement to Thin Client Payment SDK embedded in the </a:t>
            </a:r>
            <a:r>
              <a:rPr lang="en-US" dirty="0" err="1"/>
              <a:t>JioGames</a:t>
            </a:r>
            <a:r>
              <a:rPr lang="en-US" dirty="0"/>
              <a:t> Platform</a:t>
            </a:r>
          </a:p>
          <a:p>
            <a:pPr lvl="1"/>
            <a:r>
              <a:rPr lang="en-US" dirty="0" err="1"/>
              <a:t>JioGames</a:t>
            </a:r>
            <a:r>
              <a:rPr lang="en-US" dirty="0"/>
              <a:t> Platform open the </a:t>
            </a:r>
            <a:r>
              <a:rPr lang="en-US" dirty="0" err="1"/>
              <a:t>MyJio</a:t>
            </a:r>
            <a:r>
              <a:rPr lang="en-US" dirty="0"/>
              <a:t> Payment Gateway HTML Form (Base64 encoded string) in WebView which on load submits the form which redirects to </a:t>
            </a:r>
            <a:r>
              <a:rPr lang="en-US" dirty="0" err="1"/>
              <a:t>MyJio</a:t>
            </a:r>
            <a:r>
              <a:rPr lang="en-US" dirty="0"/>
              <a:t> Payment Gateway</a:t>
            </a:r>
          </a:p>
          <a:p>
            <a:pPr lvl="1"/>
            <a:r>
              <a:rPr lang="en-US" dirty="0"/>
              <a:t>customer continue to make payment</a:t>
            </a:r>
          </a:p>
          <a:p>
            <a:pPr lvl="1"/>
            <a:r>
              <a:rPr lang="en-US" dirty="0"/>
              <a:t>on successful payment, </a:t>
            </a:r>
          </a:p>
          <a:p>
            <a:pPr lvl="2"/>
            <a:r>
              <a:rPr lang="en-US" dirty="0" err="1"/>
              <a:t>JioPay</a:t>
            </a:r>
            <a:r>
              <a:rPr lang="en-US" dirty="0"/>
              <a:t> receives the payment response via. callback API</a:t>
            </a:r>
          </a:p>
          <a:p>
            <a:pPr lvl="3"/>
            <a:r>
              <a:rPr lang="en-US" dirty="0"/>
              <a:t>received via. </a:t>
            </a:r>
            <a:r>
              <a:rPr lang="en-US" b="1" dirty="0"/>
              <a:t>Notify Payment Status</a:t>
            </a:r>
          </a:p>
          <a:p>
            <a:pPr lvl="2"/>
            <a:r>
              <a:rPr lang="en-US" dirty="0"/>
              <a:t>UI is re-directed to the specified redirection URI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00ED9-A508-46FD-BDFB-85434EF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534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253BC-76A5-4D4A-9503-C6B5D2E0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/>
              <a:t>JioPay</a:t>
            </a:r>
            <a:r>
              <a:rPr lang="en-US" dirty="0"/>
              <a:t> submits the payment response to </a:t>
            </a:r>
            <a:r>
              <a:rPr lang="en-US" dirty="0" err="1"/>
              <a:t>JioGames</a:t>
            </a:r>
            <a:r>
              <a:rPr lang="en-US" dirty="0"/>
              <a:t> App’s Server</a:t>
            </a:r>
          </a:p>
          <a:p>
            <a:pPr lvl="1"/>
            <a:r>
              <a:rPr lang="en-US" dirty="0"/>
              <a:t>on successful response,</a:t>
            </a:r>
          </a:p>
          <a:p>
            <a:pPr lvl="2"/>
            <a:r>
              <a:rPr lang="en-US" dirty="0"/>
              <a:t>If </a:t>
            </a:r>
            <a:r>
              <a:rPr lang="en-IN" dirty="0"/>
              <a:t>Customer Id – JPL does not exist, initiates the request to replicate the Customer to JPL</a:t>
            </a:r>
          </a:p>
          <a:p>
            <a:pPr lvl="3"/>
            <a:r>
              <a:rPr lang="en-IN" dirty="0"/>
              <a:t>invokes Customer </a:t>
            </a:r>
            <a:r>
              <a:rPr lang="en-IN" dirty="0" err="1"/>
              <a:t>Maintenance:updateCustomer</a:t>
            </a:r>
            <a:r>
              <a:rPr lang="en-IN" dirty="0"/>
              <a:t> to replicate the Customer to SAP CRM – JPL</a:t>
            </a:r>
          </a:p>
          <a:p>
            <a:pPr lvl="3"/>
            <a:r>
              <a:rPr lang="en-US" dirty="0" err="1"/>
              <a:t>JioPay</a:t>
            </a:r>
            <a:r>
              <a:rPr lang="en-US" dirty="0"/>
              <a:t> awaits receiving the JPL Customer and Account Information as received from </a:t>
            </a:r>
            <a:r>
              <a:rPr lang="en-US" dirty="0" err="1"/>
              <a:t>notifyOrderCompletion</a:t>
            </a:r>
            <a:r>
              <a:rPr lang="en-US" dirty="0"/>
              <a:t> operation of Content Order Publication service</a:t>
            </a:r>
          </a:p>
          <a:p>
            <a:pPr lvl="3"/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maintains a scheduler which manages the Orders pending submission</a:t>
            </a:r>
          </a:p>
          <a:p>
            <a:pPr lvl="4"/>
            <a:r>
              <a:rPr lang="en-US" sz="1400" dirty="0">
                <a:solidFill>
                  <a:srgbClr val="0070C0"/>
                </a:solidFill>
              </a:rPr>
              <a:t>runs every 300 seconds (configurable)</a:t>
            </a:r>
          </a:p>
          <a:p>
            <a:pPr lvl="4"/>
            <a:r>
              <a:rPr lang="en-US" sz="1400" dirty="0">
                <a:solidFill>
                  <a:srgbClr val="0070C0"/>
                </a:solidFill>
              </a:rPr>
              <a:t>If the JPL Customer and Account Information is NOT received and Order Pendency time exceeds 300 seconds (configurable</a:t>
            </a:r>
          </a:p>
          <a:p>
            <a:pPr lvl="5"/>
            <a:r>
              <a:rPr lang="en-US" sz="1400" dirty="0">
                <a:solidFill>
                  <a:srgbClr val="0070C0"/>
                </a:solidFill>
              </a:rPr>
              <a:t>Order Pendency Time = System </a:t>
            </a:r>
            <a:r>
              <a:rPr lang="en-US" sz="1400" dirty="0" err="1">
                <a:solidFill>
                  <a:srgbClr val="0070C0"/>
                </a:solidFill>
              </a:rPr>
              <a:t>DateTime</a:t>
            </a:r>
            <a:r>
              <a:rPr lang="en-US" sz="1400" dirty="0">
                <a:solidFill>
                  <a:srgbClr val="0070C0"/>
                </a:solidFill>
              </a:rPr>
              <a:t> - Time for invocation of </a:t>
            </a:r>
            <a:r>
              <a:rPr lang="en-US" sz="1400" dirty="0" err="1">
                <a:solidFill>
                  <a:srgbClr val="0070C0"/>
                </a:solidFill>
              </a:rPr>
              <a:t>updateCustomer</a:t>
            </a:r>
            <a:endParaRPr lang="en-US" sz="1400" dirty="0">
              <a:solidFill>
                <a:srgbClr val="0070C0"/>
              </a:solidFill>
            </a:endParaRPr>
          </a:p>
          <a:p>
            <a:pPr lvl="5"/>
            <a:r>
              <a:rPr lang="en-US" sz="1400" dirty="0" err="1">
                <a:solidFill>
                  <a:srgbClr val="0070C0"/>
                </a:solidFill>
              </a:rPr>
              <a:t>JioPay</a:t>
            </a:r>
            <a:r>
              <a:rPr lang="en-US" sz="1400" dirty="0">
                <a:solidFill>
                  <a:srgbClr val="0070C0"/>
                </a:solidFill>
              </a:rPr>
              <a:t> invokes Customer Configuration Inquiry::</a:t>
            </a:r>
            <a:r>
              <a:rPr lang="en-US" sz="1400" dirty="0" err="1">
                <a:solidFill>
                  <a:srgbClr val="0070C0"/>
                </a:solidFill>
              </a:rPr>
              <a:t>retrieveCustomerServiceConfiguration</a:t>
            </a:r>
            <a:r>
              <a:rPr lang="en-US" sz="1400" dirty="0">
                <a:solidFill>
                  <a:srgbClr val="0070C0"/>
                </a:solidFill>
              </a:rPr>
              <a:t> and determines if JPL Customer and Account Information is available</a:t>
            </a:r>
          </a:p>
          <a:p>
            <a:pPr lvl="5"/>
            <a:r>
              <a:rPr lang="en-US" sz="1400" dirty="0">
                <a:solidFill>
                  <a:srgbClr val="0070C0"/>
                </a:solidFill>
              </a:rPr>
              <a:t>If retrieved, performs enrichment and continues with Order submission</a:t>
            </a:r>
          </a:p>
          <a:p>
            <a:pPr lvl="4"/>
            <a:r>
              <a:rPr lang="en-US" sz="1400" dirty="0">
                <a:solidFill>
                  <a:srgbClr val="0070C0"/>
                </a:solidFill>
              </a:rPr>
              <a:t>If the JPL Customer and Account Information is NOT received and Order Pendency time exceeds 3600 seconds (configurable)</a:t>
            </a:r>
          </a:p>
          <a:p>
            <a:pPr lvl="5"/>
            <a:r>
              <a:rPr lang="en-US" sz="1400" dirty="0">
                <a:solidFill>
                  <a:srgbClr val="0070C0"/>
                </a:solidFill>
              </a:rPr>
              <a:t>TOPS Team to investigate the cause of replication failure.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err="1"/>
              <a:t>JioPay</a:t>
            </a:r>
            <a:r>
              <a:rPr lang="en-US" dirty="0"/>
              <a:t> submits Digital Service Order</a:t>
            </a:r>
          </a:p>
          <a:p>
            <a:pPr lvl="3"/>
            <a:r>
              <a:rPr lang="en-US" dirty="0"/>
              <a:t>invokes TP Digital Service Order Life Cycle </a:t>
            </a:r>
            <a:r>
              <a:rPr lang="en-US" dirty="0" err="1"/>
              <a:t>Management:submitDigitalServiceOrder</a:t>
            </a:r>
            <a:endParaRPr lang="en-US" dirty="0"/>
          </a:p>
          <a:p>
            <a:pPr lvl="1"/>
            <a:r>
              <a:rPr lang="en-US" dirty="0" err="1"/>
              <a:t>JioGames</a:t>
            </a:r>
            <a:r>
              <a:rPr lang="en-US" dirty="0"/>
              <a:t> App Server, if declines the Payment, refund process is initiated</a:t>
            </a:r>
          </a:p>
          <a:p>
            <a:pPr lvl="2"/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Refund Payment </a:t>
            </a:r>
            <a:r>
              <a:rPr lang="en-US" dirty="0"/>
              <a:t>API</a:t>
            </a:r>
          </a:p>
          <a:p>
            <a:pPr lvl="3"/>
            <a:r>
              <a:rPr lang="en-US" dirty="0"/>
              <a:t>upon successful creation of the refund request, an acknowledgment message is returned including </a:t>
            </a:r>
            <a:r>
              <a:rPr lang="en-US" dirty="0" err="1"/>
              <a:t>refundId</a:t>
            </a:r>
            <a:endParaRPr lang="en-US" dirty="0"/>
          </a:p>
          <a:p>
            <a:pPr lvl="2"/>
            <a:r>
              <a:rPr lang="en-US" dirty="0"/>
              <a:t>on successful refund, </a:t>
            </a:r>
            <a:r>
              <a:rPr lang="en-US" dirty="0" err="1"/>
              <a:t>JioPay</a:t>
            </a:r>
            <a:r>
              <a:rPr lang="en-US" dirty="0"/>
              <a:t> receives the refund response via. callback API</a:t>
            </a:r>
          </a:p>
          <a:p>
            <a:pPr lvl="3"/>
            <a:r>
              <a:rPr lang="en-US" dirty="0"/>
              <a:t>received via. </a:t>
            </a:r>
            <a:r>
              <a:rPr lang="en-US" b="1" dirty="0"/>
              <a:t>Notify Refund Status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00ED9-A508-46FD-BDFB-85434EF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99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A463E-3579-4CBE-A9C0-D1C48D3E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JioPay</a:t>
            </a:r>
            <a:r>
              <a:rPr lang="en-IN" dirty="0"/>
              <a:t> invokes Customer Configuration Inquiry::</a:t>
            </a:r>
            <a:r>
              <a:rPr lang="en-IN" dirty="0" err="1"/>
              <a:t>retrieveCustomerServiceConfiguration</a:t>
            </a:r>
            <a:endParaRPr lang="en-IN" dirty="0"/>
          </a:p>
          <a:p>
            <a:pPr lvl="1"/>
            <a:r>
              <a:rPr lang="en-IN" dirty="0"/>
              <a:t>Protocol / Transport: JSON/HTTP</a:t>
            </a:r>
          </a:p>
          <a:p>
            <a:pPr marL="457200" lvl="1" indent="0">
              <a:buNone/>
            </a:pPr>
            <a:endParaRPr lang="en-IN" i="1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JioPay</a:t>
            </a:r>
            <a:r>
              <a:rPr lang="en-IN" dirty="0"/>
              <a:t> performs required validations and persists the response (required elements) while invoking</a:t>
            </a:r>
          </a:p>
          <a:p>
            <a:pPr lvl="1"/>
            <a:r>
              <a:rPr lang="en-IN" dirty="0"/>
              <a:t>Create Payment Link</a:t>
            </a:r>
          </a:p>
          <a:p>
            <a:pPr lvl="1"/>
            <a:r>
              <a:rPr lang="en-IN" dirty="0"/>
              <a:t>Digital Service Order for Third Party</a:t>
            </a:r>
          </a:p>
          <a:p>
            <a:pPr lvl="2"/>
            <a:r>
              <a:rPr lang="en-IN" dirty="0"/>
              <a:t>TP Digital Service Order Life Cycle </a:t>
            </a:r>
            <a:r>
              <a:rPr lang="en-IN" dirty="0" err="1"/>
              <a:t>Management:submitDigitalServiceOrder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BEDA9-7601-4390-893E-20689DB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JioPay</a:t>
            </a:r>
            <a:r>
              <a:rPr lang="en-IN" dirty="0"/>
              <a:t> retrieves and validates </a:t>
            </a:r>
            <a:r>
              <a:rPr lang="en-US" dirty="0"/>
              <a:t>Customer – JPL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D81A16-BD99-4DEB-BB83-54C58323B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45509"/>
              </p:ext>
            </p:extLst>
          </p:nvPr>
        </p:nvGraphicFramePr>
        <p:xfrm>
          <a:off x="7680691" y="1421448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5" name="Packager Shell Object" showAsIcon="1" r:id="rId3" imgW="3886920" imgH="685800" progId="Package">
                  <p:embed/>
                </p:oleObj>
              </mc:Choice>
              <mc:Fallback>
                <p:oleObj name="Packager Shell Object" showAsIcon="1" r:id="rId3" imgW="388692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D81A16-BD99-4DEB-BB83-54C58323B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0691" y="1421448"/>
                        <a:ext cx="3886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035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CEB8E-7367-4BA5-9CF4-D95705BB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808384"/>
            <a:ext cx="11900452" cy="698736"/>
          </a:xfrm>
        </p:spPr>
        <p:txBody>
          <a:bodyPr>
            <a:normAutofit/>
          </a:bodyPr>
          <a:lstStyle/>
          <a:p>
            <a:r>
              <a:rPr lang="en-US" dirty="0" err="1"/>
              <a:t>JioPay</a:t>
            </a:r>
            <a:r>
              <a:rPr lang="en-US" dirty="0"/>
              <a:t> invokes </a:t>
            </a:r>
            <a:r>
              <a:rPr lang="en-US" b="1" dirty="0"/>
              <a:t>Create Payment Link</a:t>
            </a:r>
            <a:r>
              <a:rPr lang="en-US" dirty="0"/>
              <a:t> 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6EF99-2E34-4A12-B191-B1C560C8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initiates request for creating the Payment Link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917F9D-A916-47D6-A639-682C6CB977C3}"/>
              </a:ext>
            </a:extLst>
          </p:cNvPr>
          <p:cNvSpPr txBox="1">
            <a:spLocks/>
          </p:cNvSpPr>
          <p:nvPr/>
        </p:nvSpPr>
        <p:spPr>
          <a:xfrm>
            <a:off x="145774" y="1507121"/>
            <a:ext cx="11900452" cy="4893680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Elements</a:t>
            </a:r>
          </a:p>
          <a:p>
            <a:pPr lvl="1"/>
            <a:r>
              <a:rPr lang="en-US" dirty="0" err="1"/>
              <a:t>transactionRefNumber</a:t>
            </a:r>
            <a:endParaRPr lang="en-US" dirty="0"/>
          </a:p>
          <a:p>
            <a:pPr lvl="2"/>
            <a:r>
              <a:rPr lang="en-US" dirty="0"/>
              <a:t>reserved prefix “JP” for use of </a:t>
            </a:r>
            <a:r>
              <a:rPr lang="en-US" dirty="0" err="1"/>
              <a:t>JioPay</a:t>
            </a:r>
            <a:endParaRPr lang="en-US" dirty="0"/>
          </a:p>
          <a:p>
            <a:pPr lvl="1"/>
            <a:r>
              <a:rPr lang="en-US" dirty="0" err="1"/>
              <a:t>transactionType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Specify constant "PGWYJPAY“ for </a:t>
            </a:r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en-US" dirty="0" err="1">
                <a:solidFill>
                  <a:srgbClr val="0070C0"/>
                </a:solidFill>
              </a:rPr>
              <a:t>JioGames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transactionSubType</a:t>
            </a:r>
            <a:endParaRPr lang="en-US" dirty="0"/>
          </a:p>
          <a:p>
            <a:pPr lvl="2"/>
            <a:r>
              <a:rPr lang="en-US" dirty="0"/>
              <a:t>Specify constant “REDIRECT”</a:t>
            </a:r>
          </a:p>
          <a:p>
            <a:pPr lvl="1"/>
            <a:r>
              <a:rPr lang="en-US" dirty="0" err="1"/>
              <a:t>channelId</a:t>
            </a:r>
            <a:endParaRPr lang="en-US" dirty="0"/>
          </a:p>
          <a:p>
            <a:pPr lvl="2"/>
            <a:r>
              <a:rPr lang="en-US" dirty="0"/>
              <a:t>48: </a:t>
            </a:r>
            <a:r>
              <a:rPr lang="en-US" dirty="0" err="1"/>
              <a:t>JioPay</a:t>
            </a:r>
            <a:endParaRPr lang="en-US" dirty="0"/>
          </a:p>
          <a:p>
            <a:pPr lvl="1"/>
            <a:r>
              <a:rPr lang="en-US" dirty="0" err="1"/>
              <a:t>customerId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specify &lt;Customer Id – RJIL; as provided in request&gt;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Enables retrieval of the saved Payment Instruments against the Customer Id</a:t>
            </a:r>
          </a:p>
          <a:p>
            <a:pPr lvl="1"/>
            <a:r>
              <a:rPr lang="en-US" dirty="0"/>
              <a:t>characteristics</a:t>
            </a:r>
          </a:p>
          <a:p>
            <a:pPr lvl="2"/>
            <a:r>
              <a:rPr lang="en-US" dirty="0"/>
              <a:t>name = CALLBACK_REF_NOTIFY_URL</a:t>
            </a:r>
          </a:p>
          <a:p>
            <a:pPr lvl="2"/>
            <a:r>
              <a:rPr lang="en-US" dirty="0"/>
              <a:t>value = </a:t>
            </a:r>
            <a:r>
              <a:rPr lang="en-US" i="1" dirty="0"/>
              <a:t>&lt;Callback URI&gt;</a:t>
            </a:r>
          </a:p>
          <a:p>
            <a:pPr lvl="1"/>
            <a:r>
              <a:rPr lang="en-US" dirty="0"/>
              <a:t>characteristics</a:t>
            </a:r>
          </a:p>
          <a:p>
            <a:pPr lvl="2"/>
            <a:r>
              <a:rPr lang="en-US" dirty="0"/>
              <a:t>name = </a:t>
            </a:r>
            <a:r>
              <a:rPr lang="en-US" dirty="0">
                <a:solidFill>
                  <a:srgbClr val="0070C0"/>
                </a:solidFill>
              </a:rPr>
              <a:t>REDIRECT_REF_NOTIFY_URL</a:t>
            </a:r>
          </a:p>
          <a:p>
            <a:pPr lvl="2"/>
            <a:r>
              <a:rPr lang="en-US" dirty="0"/>
              <a:t>value = </a:t>
            </a:r>
            <a:r>
              <a:rPr lang="en-US" i="1" dirty="0">
                <a:solidFill>
                  <a:srgbClr val="0070C0"/>
                </a:solidFill>
              </a:rPr>
              <a:t>&lt;Redirection URI&gt;</a:t>
            </a:r>
          </a:p>
          <a:p>
            <a:r>
              <a:rPr lang="en-US" dirty="0">
                <a:solidFill>
                  <a:schemeClr val="tx1"/>
                </a:solidFill>
              </a:rPr>
              <a:t>Response Elements</a:t>
            </a:r>
          </a:p>
          <a:p>
            <a:pPr lvl="1"/>
            <a:r>
              <a:rPr lang="en-US" dirty="0" err="1"/>
              <a:t>linkId</a:t>
            </a:r>
            <a:endParaRPr lang="en-US" dirty="0"/>
          </a:p>
          <a:p>
            <a:pPr lvl="2"/>
            <a:r>
              <a:rPr lang="en-US" dirty="0"/>
              <a:t>Unique identifier for Payment Link</a:t>
            </a:r>
          </a:p>
          <a:p>
            <a:pPr lvl="1"/>
            <a:r>
              <a:rPr lang="en-US" dirty="0" err="1"/>
              <a:t>pgHtmlPage</a:t>
            </a:r>
            <a:endParaRPr lang="en-US" dirty="0"/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MyJio</a:t>
            </a:r>
            <a:r>
              <a:rPr lang="en-US" dirty="0">
                <a:solidFill>
                  <a:srgbClr val="0070C0"/>
                </a:solidFill>
              </a:rPr>
              <a:t> Payment Gateway HTML Form (Base64 encoded string)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30A4D0-9065-4875-88CC-C80F0108E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8738" y="765359"/>
          <a:ext cx="4027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8" name="Packager Shell Object" showAsIcon="1" r:id="rId3" imgW="4026960" imgH="685800" progId="Package">
                  <p:embed/>
                </p:oleObj>
              </mc:Choice>
              <mc:Fallback>
                <p:oleObj name="Packager Shell Object" showAsIcon="1" r:id="rId3" imgW="402696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30A4D0-9065-4875-88CC-C80F0108E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8738" y="765359"/>
                        <a:ext cx="40274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55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4089E3-E068-4ED9-9752-F53484B4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 : On-boarding of </a:t>
            </a:r>
            <a:r>
              <a:rPr lang="en-US" dirty="0" err="1"/>
              <a:t>JioStore</a:t>
            </a:r>
            <a:r>
              <a:rPr lang="en-US" dirty="0"/>
              <a:t> merchant and setup of article code(s)</a:t>
            </a:r>
          </a:p>
        </p:txBody>
      </p:sp>
    </p:spTree>
    <p:extLst>
      <p:ext uri="{BB962C8B-B14F-4D97-AF65-F5344CB8AC3E}">
        <p14:creationId xmlns:p14="http://schemas.microsoft.com/office/powerpoint/2010/main" val="36109897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97F94-A715-43E5-8C57-02C2AA4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Payment Link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 following elements and LOV in request</a:t>
            </a:r>
          </a:p>
          <a:p>
            <a:pPr lvl="1"/>
            <a:r>
              <a:rPr lang="en-US" dirty="0" err="1"/>
              <a:t>transactionType</a:t>
            </a:r>
            <a:r>
              <a:rPr lang="en-US" dirty="0"/>
              <a:t> = PLNKBRJF | ….. | </a:t>
            </a:r>
            <a:r>
              <a:rPr lang="en-US" dirty="0">
                <a:solidFill>
                  <a:srgbClr val="0070C0"/>
                </a:solidFill>
              </a:rPr>
              <a:t>PGWYJPAY : </a:t>
            </a:r>
            <a:r>
              <a:rPr lang="en-US" dirty="0" err="1">
                <a:solidFill>
                  <a:srgbClr val="0070C0"/>
                </a:solidFill>
              </a:rPr>
              <a:t>JioPay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en-US" dirty="0" err="1">
                <a:solidFill>
                  <a:srgbClr val="0070C0"/>
                </a:solidFill>
              </a:rPr>
              <a:t>JioGames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customerId</a:t>
            </a:r>
            <a:endParaRPr lang="en-US" dirty="0"/>
          </a:p>
          <a:p>
            <a:pPr lvl="2"/>
            <a:r>
              <a:rPr lang="en-US" dirty="0"/>
              <a:t>mandatory for </a:t>
            </a:r>
            <a:r>
              <a:rPr lang="en-US" dirty="0" err="1"/>
              <a:t>transactionType</a:t>
            </a:r>
            <a:r>
              <a:rPr lang="en-US" dirty="0"/>
              <a:t> = PLNKJPAY | </a:t>
            </a:r>
            <a:r>
              <a:rPr lang="en-US" dirty="0">
                <a:solidFill>
                  <a:srgbClr val="0070C0"/>
                </a:solidFill>
              </a:rPr>
              <a:t>PGWYJPAY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specify &lt;Customer Id – RJIL&gt;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Enables retrieval of the saved Payment Instruments against the Customer Id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Applicable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in [PGWYJPAY] (configurable list)</a:t>
            </a:r>
          </a:p>
          <a:p>
            <a:pPr lvl="1"/>
            <a:r>
              <a:rPr lang="en-US" dirty="0" err="1"/>
              <a:t>merchantCode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PGWYJPAY</a:t>
            </a:r>
          </a:p>
          <a:p>
            <a:pPr lvl="1"/>
            <a:r>
              <a:rPr lang="en-US" dirty="0" err="1"/>
              <a:t>merchantName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PGWYJPAY</a:t>
            </a:r>
            <a:endParaRPr lang="en-US" dirty="0"/>
          </a:p>
          <a:p>
            <a:pPr lvl="1"/>
            <a:r>
              <a:rPr lang="en-US" dirty="0"/>
              <a:t>description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mandatory for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= PGWYJPAY</a:t>
            </a:r>
          </a:p>
          <a:p>
            <a:pPr lvl="1"/>
            <a:r>
              <a:rPr lang="en-US" dirty="0" err="1"/>
              <a:t>notificationDestinations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optional for PLNKJPAY | </a:t>
            </a:r>
            <a:r>
              <a:rPr lang="en-US" dirty="0">
                <a:solidFill>
                  <a:srgbClr val="0070C0"/>
                </a:solidFill>
              </a:rPr>
              <a:t>PGWYJPAY</a:t>
            </a:r>
          </a:p>
          <a:p>
            <a:r>
              <a:rPr lang="en-US" dirty="0">
                <a:solidFill>
                  <a:srgbClr val="0070C0"/>
                </a:solidFill>
              </a:rPr>
              <a:t>Added following elements in response</a:t>
            </a:r>
          </a:p>
          <a:p>
            <a:pPr lvl="1"/>
            <a:r>
              <a:rPr lang="en-US" dirty="0" err="1"/>
              <a:t>linkId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made applicable for when </a:t>
            </a:r>
            <a:r>
              <a:rPr lang="en-US" dirty="0" err="1">
                <a:solidFill>
                  <a:srgbClr val="0070C0"/>
                </a:solidFill>
              </a:rPr>
              <a:t>transactionSubType</a:t>
            </a:r>
            <a:r>
              <a:rPr lang="en-US" dirty="0">
                <a:solidFill>
                  <a:srgbClr val="0070C0"/>
                </a:solidFill>
              </a:rPr>
              <a:t> is NOT specified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958F6-4CBD-4BF4-AA16-5F5B3E5E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Payment Link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179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97F94-A715-43E5-8C57-02C2AA4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Payment Link</a:t>
            </a:r>
          </a:p>
          <a:p>
            <a:pPr lvl="1" hangingPunct="0"/>
            <a:endParaRPr lang="en-US" dirty="0">
              <a:solidFill>
                <a:schemeClr val="tx1"/>
              </a:solidFill>
            </a:endParaRPr>
          </a:p>
          <a:p>
            <a:pPr hangingPunct="0"/>
            <a:r>
              <a:rPr lang="en-US" dirty="0">
                <a:solidFill>
                  <a:schemeClr val="tx1"/>
                </a:solidFill>
              </a:rPr>
              <a:t>Value of parameters for generating checksum</a:t>
            </a:r>
          </a:p>
          <a:p>
            <a:pPr lvl="1" hangingPunct="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transactionType</a:t>
            </a:r>
            <a:r>
              <a:rPr lang="en-US" dirty="0">
                <a:solidFill>
                  <a:srgbClr val="0070C0"/>
                </a:solidFill>
              </a:rPr>
              <a:t> in [PGWYJPAY] (configurable list), use</a:t>
            </a:r>
          </a:p>
          <a:p>
            <a:pPr lvl="2" hangingPunct="0"/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transactionRefNumber</a:t>
            </a:r>
            <a:r>
              <a:rPr lang="en-US" dirty="0">
                <a:solidFill>
                  <a:srgbClr val="0070C0"/>
                </a:solidFill>
              </a:rPr>
              <a:t>&gt;|&lt;</a:t>
            </a:r>
            <a:r>
              <a:rPr lang="en-US" dirty="0" err="1">
                <a:solidFill>
                  <a:srgbClr val="0070C0"/>
                </a:solidFill>
              </a:rPr>
              <a:t>transactionDateTime</a:t>
            </a:r>
            <a:r>
              <a:rPr lang="en-US" dirty="0">
                <a:solidFill>
                  <a:srgbClr val="0070C0"/>
                </a:solidFill>
              </a:rPr>
              <a:t>&gt;|&lt;</a:t>
            </a:r>
            <a:r>
              <a:rPr lang="en-US" dirty="0" err="1">
                <a:solidFill>
                  <a:srgbClr val="0070C0"/>
                </a:solidFill>
              </a:rPr>
              <a:t>totalAmount</a:t>
            </a:r>
            <a:r>
              <a:rPr lang="en-US" dirty="0">
                <a:solidFill>
                  <a:srgbClr val="0070C0"/>
                </a:solidFill>
              </a:rPr>
              <a:t>&gt;|&lt;</a:t>
            </a:r>
            <a:r>
              <a:rPr lang="en-US" dirty="0" err="1">
                <a:solidFill>
                  <a:srgbClr val="0070C0"/>
                </a:solidFill>
              </a:rPr>
              <a:t>customerId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1" hangingPunct="0"/>
            <a:r>
              <a:rPr lang="en-US" dirty="0">
                <a:solidFill>
                  <a:srgbClr val="0070C0"/>
                </a:solidFill>
              </a:rPr>
              <a:t>Otherwise, use</a:t>
            </a:r>
          </a:p>
          <a:p>
            <a:pPr lvl="2" hangingPunct="0"/>
            <a:r>
              <a:rPr lang="en-US" dirty="0"/>
              <a:t>&lt;</a:t>
            </a:r>
            <a:r>
              <a:rPr lang="en-US" dirty="0" err="1"/>
              <a:t>transactionRefNumber</a:t>
            </a:r>
            <a:r>
              <a:rPr lang="en-US" dirty="0"/>
              <a:t>&gt;|&lt;</a:t>
            </a:r>
            <a:r>
              <a:rPr lang="en-US" dirty="0" err="1"/>
              <a:t>transactionDateTime</a:t>
            </a:r>
            <a:r>
              <a:rPr lang="en-US" dirty="0"/>
              <a:t>&gt;|&lt;</a:t>
            </a:r>
            <a:r>
              <a:rPr lang="en-US" dirty="0" err="1"/>
              <a:t>totalAmount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958F6-4CBD-4BF4-AA16-5F5B3E5E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Payment Link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r>
              <a:rPr lang="en-US" sz="1800" dirty="0"/>
              <a:t>, </a:t>
            </a:r>
            <a:r>
              <a:rPr lang="en-US" sz="1800" dirty="0" err="1"/>
              <a:t>JioPay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0025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3CD4C2-1E94-4C89-8B7D-99ED29E2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transactionSubType</a:t>
            </a:r>
            <a:r>
              <a:rPr lang="en-US" dirty="0"/>
              <a:t> = REDIRECT</a:t>
            </a:r>
          </a:p>
          <a:p>
            <a:pPr lvl="1"/>
            <a:r>
              <a:rPr lang="en-US" dirty="0"/>
              <a:t>Enable redirection to </a:t>
            </a:r>
            <a:r>
              <a:rPr lang="en-US" dirty="0" err="1"/>
              <a:t>MyJio</a:t>
            </a:r>
            <a:r>
              <a:rPr lang="en-US" dirty="0"/>
              <a:t> Payment Gateway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pgHtmlPage</a:t>
            </a:r>
            <a:r>
              <a:rPr lang="en-US" dirty="0"/>
              <a:t> in response than </a:t>
            </a:r>
            <a:r>
              <a:rPr lang="en-US" dirty="0" err="1"/>
              <a:t>qrCode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Based on the Customer Id, Payment Instruments saved for the Customer can be used for making the Payment</a:t>
            </a:r>
          </a:p>
          <a:p>
            <a:pPr lvl="1"/>
            <a:r>
              <a:rPr lang="en-US" dirty="0"/>
              <a:t>Applicable for </a:t>
            </a:r>
            <a:r>
              <a:rPr lang="en-US" dirty="0" err="1"/>
              <a:t>transactionType</a:t>
            </a:r>
            <a:r>
              <a:rPr lang="en-US" dirty="0"/>
              <a:t> in [PGWYJPAY] (configurable list)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5C6885-6865-4868-BA84-62AE3F58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MyJio</a:t>
            </a:r>
            <a:r>
              <a:rPr lang="en-US" dirty="0"/>
              <a:t> Payment Gateway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MyJio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549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0519B-41EB-4B62-AA2C-65BE73FA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Upon completion of the Payment, </a:t>
            </a:r>
            <a:r>
              <a:rPr lang="en-US" dirty="0" err="1">
                <a:solidFill>
                  <a:schemeClr val="tx1"/>
                </a:solidFill>
              </a:rPr>
              <a:t>MyJio</a:t>
            </a:r>
            <a:r>
              <a:rPr lang="en-US" dirty="0">
                <a:solidFill>
                  <a:schemeClr val="tx1"/>
                </a:solidFill>
              </a:rPr>
              <a:t> redirects to the </a:t>
            </a:r>
            <a:r>
              <a:rPr lang="en-US" dirty="0" err="1">
                <a:solidFill>
                  <a:schemeClr val="tx1"/>
                </a:solidFill>
              </a:rPr>
              <a:t>JioGames</a:t>
            </a:r>
            <a:r>
              <a:rPr lang="en-US" dirty="0">
                <a:solidFill>
                  <a:schemeClr val="tx1"/>
                </a:solidFill>
              </a:rPr>
              <a:t> App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Based on </a:t>
            </a:r>
            <a:r>
              <a:rPr lang="en-US" dirty="0"/>
              <a:t>the specified REDIRECT_REF_NOTIFY_URL in the Create Payment Link API</a:t>
            </a:r>
          </a:p>
          <a:p>
            <a:pPr lvl="1"/>
            <a:r>
              <a:rPr lang="en-US" dirty="0"/>
              <a:t>Notify Payment Status API is invoked only on successful Payment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Upon successful Payment</a:t>
            </a:r>
          </a:p>
          <a:p>
            <a:pPr lvl="1"/>
            <a:r>
              <a:rPr lang="en-US" dirty="0"/>
              <a:t>For CALLBACK_REF_NOTIFY_URL</a:t>
            </a:r>
          </a:p>
          <a:p>
            <a:pPr lvl="2"/>
            <a:r>
              <a:rPr lang="en-US" dirty="0"/>
              <a:t>Refer to Notify Payment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/>
              <a:t>REDIRECT_REF_NOTIFY_URL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same Payload of </a:t>
            </a:r>
            <a:r>
              <a:rPr lang="en-US" dirty="0" err="1"/>
              <a:t>notifyPaymentStatus</a:t>
            </a:r>
            <a:r>
              <a:rPr lang="en-US" dirty="0"/>
              <a:t> is submitted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cancelled / failed Payment</a:t>
            </a:r>
          </a:p>
          <a:p>
            <a:pPr lvl="1"/>
            <a:r>
              <a:rPr lang="en-US" dirty="0"/>
              <a:t>For CALLBACK_REF_NOTIFY_URL</a:t>
            </a:r>
          </a:p>
          <a:p>
            <a:pPr lvl="2"/>
            <a:r>
              <a:rPr lang="en-US" dirty="0"/>
              <a:t>No invocation applicable; received on successful payment completion</a:t>
            </a:r>
          </a:p>
          <a:p>
            <a:pPr lvl="1"/>
            <a:r>
              <a:rPr lang="en-US" dirty="0"/>
              <a:t>For REDIRECT_REF_NOTIFY_URL</a:t>
            </a:r>
          </a:p>
          <a:p>
            <a:pPr lvl="2"/>
            <a:r>
              <a:rPr lang="en-US" dirty="0"/>
              <a:t>same Payload of </a:t>
            </a:r>
            <a:r>
              <a:rPr lang="en-US" dirty="0" err="1"/>
              <a:t>notifyPaymentStatus</a:t>
            </a:r>
            <a:r>
              <a:rPr lang="en-US" dirty="0"/>
              <a:t> is submitted</a:t>
            </a:r>
          </a:p>
          <a:p>
            <a:pPr lvl="3"/>
            <a:r>
              <a:rPr lang="en-US" dirty="0"/>
              <a:t>"success": false is specified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F8777-2EAB-4146-BD4A-E5AF866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upon transaction completion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r>
              <a:rPr lang="en-US" sz="1800" dirty="0"/>
              <a:t>, </a:t>
            </a:r>
            <a:r>
              <a:rPr lang="en-US" sz="1800" dirty="0" err="1"/>
              <a:t>MyJio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6F3F75-9BFE-4E53-8613-84CE74E32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4044" y="3086100"/>
          <a:ext cx="302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2" name="Packager Shell Object" showAsIcon="1" r:id="rId3" imgW="3023280" imgH="685800" progId="Package">
                  <p:embed/>
                </p:oleObj>
              </mc:Choice>
              <mc:Fallback>
                <p:oleObj name="Packager Shell Object" showAsIcon="1" r:id="rId3" imgW="302328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56F3F75-9BFE-4E53-8613-84CE74E32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4044" y="3086100"/>
                        <a:ext cx="3022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6166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0519B-41EB-4B62-AA2C-65BE73FA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Notify Payment Status</a:t>
            </a:r>
          </a:p>
          <a:p>
            <a:pPr lvl="1"/>
            <a:r>
              <a:rPr lang="en-US" dirty="0"/>
              <a:t>Responsible for notifying the status of Payment Link request to consumers</a:t>
            </a:r>
          </a:p>
          <a:p>
            <a:pPr lvl="2"/>
            <a:r>
              <a:rPr lang="en-US" dirty="0"/>
              <a:t>received on successful payment completion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 Method = POST</a:t>
            </a:r>
          </a:p>
          <a:p>
            <a:pPr lvl="1"/>
            <a:r>
              <a:rPr lang="en-US" dirty="0"/>
              <a:t>JSON/HTTP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Status of Payment Link Entity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Success | Failure</a:t>
            </a:r>
          </a:p>
          <a:p>
            <a:pPr lvl="2"/>
            <a:r>
              <a:rPr lang="en-US" dirty="0" err="1"/>
              <a:t>JioPay</a:t>
            </a:r>
            <a:r>
              <a:rPr lang="en-US" dirty="0"/>
              <a:t> returns success, if record already exists for the same </a:t>
            </a:r>
            <a:r>
              <a:rPr lang="en-US" dirty="0" err="1"/>
              <a:t>transactionRefNumber</a:t>
            </a:r>
            <a:r>
              <a:rPr lang="en-US" dirty="0"/>
              <a:t>, </a:t>
            </a:r>
            <a:r>
              <a:rPr lang="en-US" dirty="0" err="1"/>
              <a:t>linkId</a:t>
            </a:r>
            <a:endParaRPr lang="en-US" dirty="0"/>
          </a:p>
          <a:p>
            <a:pPr lvl="3"/>
            <a:r>
              <a:rPr lang="en-US" dirty="0"/>
              <a:t>service is functionally and behaviorally idempotent</a:t>
            </a:r>
          </a:p>
          <a:p>
            <a:pPr lvl="3"/>
            <a:r>
              <a:rPr lang="en-US" dirty="0"/>
              <a:t>caters to the scenarios when replay is invoked from </a:t>
            </a:r>
            <a:r>
              <a:rPr lang="en-US" dirty="0" err="1"/>
              <a:t>MyJio</a:t>
            </a:r>
            <a:r>
              <a:rPr lang="en-US" dirty="0"/>
              <a:t> as success response is NOT received; however record is inserted in </a:t>
            </a:r>
            <a:r>
              <a:rPr lang="en-US" dirty="0" err="1"/>
              <a:t>JioPay</a:t>
            </a:r>
            <a:r>
              <a:rPr lang="en-US" dirty="0"/>
              <a:t> datastore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F8777-2EAB-4146-BD4A-E5AF866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transaction processed</a:t>
            </a:r>
            <a:br>
              <a:rPr lang="en-US" dirty="0"/>
            </a:br>
            <a:r>
              <a:rPr lang="en-US" sz="1800" dirty="0"/>
              <a:t>No impact to </a:t>
            </a:r>
            <a:r>
              <a:rPr lang="en-US" sz="1800" dirty="0" err="1"/>
              <a:t>JioPay</a:t>
            </a:r>
            <a:r>
              <a:rPr lang="en-US" sz="1800" dirty="0"/>
              <a:t>, </a:t>
            </a:r>
            <a:r>
              <a:rPr lang="en-US" sz="1800" dirty="0" err="1"/>
              <a:t>MyJio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71A60F-B12A-46A5-B11F-4F12A52B0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3042" y="1364738"/>
          <a:ext cx="4167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name="Packager Shell Object" showAsIcon="1" r:id="rId3" imgW="4166640" imgH="685800" progId="Package">
                  <p:embed/>
                </p:oleObj>
              </mc:Choice>
              <mc:Fallback>
                <p:oleObj name="Packager Shell Object" showAsIcon="1" r:id="rId3" imgW="416664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571A60F-B12A-46A5-B11F-4F12A52B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3042" y="1364738"/>
                        <a:ext cx="4167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7524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740ED-8EF5-4920-A153-AA247E17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JioPay</a:t>
            </a:r>
            <a:r>
              <a:rPr lang="en-US" dirty="0"/>
              <a:t> determines the destination of </a:t>
            </a:r>
            <a:r>
              <a:rPr lang="en-US" dirty="0">
                <a:solidFill>
                  <a:schemeClr val="tx1"/>
                </a:solidFill>
              </a:rPr>
              <a:t>Notify Payment Status</a:t>
            </a:r>
            <a:endParaRPr lang="en-US" dirty="0"/>
          </a:p>
          <a:p>
            <a:pPr lvl="1"/>
            <a:r>
              <a:rPr lang="en-US" dirty="0"/>
              <a:t>submits the payment status to the </a:t>
            </a:r>
            <a:r>
              <a:rPr lang="en-US" dirty="0" err="1"/>
              <a:t>JioGames</a:t>
            </a:r>
            <a:r>
              <a:rPr lang="en-US" dirty="0"/>
              <a:t> Server from which the transaction is initiated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52A66-B202-4471-B2AA-AF9774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transaction processed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66918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6DFEE-BC74-4D48-A595-A104F6C8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Refund Payment</a:t>
            </a:r>
          </a:p>
          <a:p>
            <a:pPr lvl="1"/>
            <a:r>
              <a:rPr lang="en-US" dirty="0"/>
              <a:t>Used to initiate refund of the successful payment transaction completed using payment link</a:t>
            </a:r>
          </a:p>
          <a:p>
            <a:pPr lvl="1"/>
            <a:r>
              <a:rPr lang="en-US" dirty="0"/>
              <a:t>HTTP Method = POST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Payment Refund Entity</a:t>
            </a:r>
          </a:p>
          <a:p>
            <a:pPr lvl="2"/>
            <a:r>
              <a:rPr lang="en-US" dirty="0"/>
              <a:t>Specify elements</a:t>
            </a:r>
          </a:p>
          <a:p>
            <a:pPr lvl="3"/>
            <a:r>
              <a:rPr lang="en-US" dirty="0" err="1"/>
              <a:t>transactionRefNumber</a:t>
            </a:r>
            <a:endParaRPr lang="en-US" dirty="0"/>
          </a:p>
          <a:p>
            <a:pPr lvl="4"/>
            <a:r>
              <a:rPr lang="en-US" sz="1400" dirty="0"/>
              <a:t>reserved prefix “JR” for use of </a:t>
            </a:r>
            <a:r>
              <a:rPr lang="en-US" sz="1400" dirty="0" err="1"/>
              <a:t>JioPay</a:t>
            </a:r>
            <a:r>
              <a:rPr lang="en-US" sz="1400" dirty="0"/>
              <a:t> Refund Transaction Reference Number</a:t>
            </a:r>
            <a:endParaRPr lang="en-US" dirty="0"/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Payment Refund Id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 hangingPunct="0"/>
            <a:r>
              <a:rPr lang="en-US" dirty="0"/>
              <a:t>Value of parameters for generating checksum</a:t>
            </a:r>
            <a:endParaRPr lang="en-IN" dirty="0"/>
          </a:p>
          <a:p>
            <a:pPr lvl="2"/>
            <a:r>
              <a:rPr lang="en-IN" dirty="0"/>
              <a:t>&lt;</a:t>
            </a:r>
            <a:r>
              <a:rPr lang="en-IN" dirty="0" err="1"/>
              <a:t>transactionRefNumber</a:t>
            </a:r>
            <a:r>
              <a:rPr lang="en-IN" dirty="0"/>
              <a:t>&gt;|&lt;</a:t>
            </a:r>
            <a:r>
              <a:rPr lang="en-IN" dirty="0" err="1"/>
              <a:t>transactionDateTime</a:t>
            </a:r>
            <a:r>
              <a:rPr lang="en-IN" dirty="0"/>
              <a:t>&gt;|&lt;</a:t>
            </a:r>
            <a:r>
              <a:rPr lang="en-IN" dirty="0" err="1"/>
              <a:t>paymentRefNumber</a:t>
            </a:r>
            <a:r>
              <a:rPr lang="en-IN" dirty="0"/>
              <a:t>&gt;|&lt;</a:t>
            </a:r>
            <a:r>
              <a:rPr lang="en-IN" dirty="0" err="1"/>
              <a:t>instrumentReference</a:t>
            </a:r>
            <a:r>
              <a:rPr lang="en-IN" dirty="0"/>
              <a:t>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475CAF-17F9-4C93-826A-E653E113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Refund for the successful payment</a:t>
            </a:r>
            <a:br>
              <a:rPr lang="en-IN" dirty="0"/>
            </a:br>
            <a:r>
              <a:rPr lang="en-IN" sz="1800" dirty="0"/>
              <a:t>No </a:t>
            </a: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A8D552F-2A15-4BF2-82ED-85867220A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3538" y="1660232"/>
          <a:ext cx="3722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0" name="Packager Shell Object" showAsIcon="1" r:id="rId3" imgW="3722040" imgH="685800" progId="Package">
                  <p:embed/>
                </p:oleObj>
              </mc:Choice>
              <mc:Fallback>
                <p:oleObj name="Packager Shell Object" showAsIcon="1" r:id="rId3" imgW="3722040" imgH="685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A8D552F-2A15-4BF2-82ED-85867220A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3538" y="1660232"/>
                        <a:ext cx="37226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99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0519B-41EB-4B62-AA2C-65BE73FA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Notify Refund Status</a:t>
            </a:r>
          </a:p>
          <a:p>
            <a:pPr lvl="1"/>
            <a:r>
              <a:rPr lang="en-US" dirty="0"/>
              <a:t>Responsible for notifying the status of Payment Refund request to consumers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 Method = POST</a:t>
            </a:r>
          </a:p>
          <a:p>
            <a:pPr lvl="1"/>
            <a:r>
              <a:rPr lang="en-US" dirty="0"/>
              <a:t>JSON/HTTP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Status of Payment Refund Entity</a:t>
            </a:r>
          </a:p>
          <a:p>
            <a:pPr lvl="1"/>
            <a:r>
              <a:rPr lang="en-US" dirty="0"/>
              <a:t>Response (only for JSON/HTTP)</a:t>
            </a:r>
          </a:p>
          <a:p>
            <a:pPr lvl="2"/>
            <a:r>
              <a:rPr lang="en-US" dirty="0"/>
              <a:t>Success | Failure</a:t>
            </a:r>
          </a:p>
          <a:p>
            <a:pPr lvl="2"/>
            <a:r>
              <a:rPr lang="en-US" dirty="0" err="1"/>
              <a:t>JioPay</a:t>
            </a:r>
            <a:r>
              <a:rPr lang="en-US" dirty="0"/>
              <a:t> returns success, if record already exists for the same </a:t>
            </a:r>
            <a:r>
              <a:rPr lang="en-US" dirty="0" err="1"/>
              <a:t>transactionRefNumber</a:t>
            </a:r>
            <a:r>
              <a:rPr lang="en-US" dirty="0"/>
              <a:t>, </a:t>
            </a:r>
            <a:r>
              <a:rPr lang="en-US" dirty="0" err="1"/>
              <a:t>linkId</a:t>
            </a:r>
            <a:endParaRPr lang="en-US" dirty="0"/>
          </a:p>
          <a:p>
            <a:pPr lvl="3"/>
            <a:r>
              <a:rPr lang="en-US" dirty="0"/>
              <a:t>service is functionally and behaviorally idempotent</a:t>
            </a:r>
          </a:p>
          <a:p>
            <a:pPr lvl="3"/>
            <a:r>
              <a:rPr lang="en-US" dirty="0"/>
              <a:t>caters to the scenarios when replay is invoked from </a:t>
            </a:r>
            <a:r>
              <a:rPr lang="en-US" dirty="0" err="1"/>
              <a:t>MyJio</a:t>
            </a:r>
            <a:r>
              <a:rPr lang="en-US" dirty="0"/>
              <a:t> as success response is NOT received; however record is inserted in </a:t>
            </a:r>
            <a:r>
              <a:rPr lang="en-US" dirty="0" err="1"/>
              <a:t>JioPay</a:t>
            </a:r>
            <a:r>
              <a:rPr lang="en-US" dirty="0"/>
              <a:t> datastore</a:t>
            </a:r>
          </a:p>
          <a:p>
            <a:pPr lvl="3"/>
            <a:endParaRPr lang="en-US" dirty="0"/>
          </a:p>
          <a:p>
            <a:pPr lvl="1" hangingPunct="0"/>
            <a:r>
              <a:rPr lang="en-US" dirty="0"/>
              <a:t>Value of parameters for generating checksum</a:t>
            </a:r>
            <a:endParaRPr lang="en-IN" dirty="0"/>
          </a:p>
          <a:p>
            <a:pPr lvl="2" hangingPunct="0"/>
            <a:r>
              <a:rPr lang="en-IN" dirty="0"/>
              <a:t>&lt;</a:t>
            </a:r>
            <a:r>
              <a:rPr lang="en-IN" dirty="0" err="1"/>
              <a:t>transactionRefNumber</a:t>
            </a:r>
            <a:r>
              <a:rPr lang="en-IN" dirty="0"/>
              <a:t>&gt;|&lt;</a:t>
            </a:r>
            <a:r>
              <a:rPr lang="en-IN" dirty="0" err="1"/>
              <a:t>totalAmount</a:t>
            </a:r>
            <a:r>
              <a:rPr lang="en-IN" dirty="0"/>
              <a:t>&gt;|&lt;</a:t>
            </a:r>
            <a:r>
              <a:rPr lang="en-IN" dirty="0" err="1"/>
              <a:t>instrumentReference</a:t>
            </a:r>
            <a:r>
              <a:rPr lang="en-IN" dirty="0"/>
              <a:t>&gt;|&lt;</a:t>
            </a:r>
            <a:r>
              <a:rPr lang="en-IN" dirty="0" err="1"/>
              <a:t>instrumentDate</a:t>
            </a:r>
            <a:r>
              <a:rPr lang="en-IN" dirty="0"/>
              <a:t>&gt;</a:t>
            </a:r>
          </a:p>
          <a:p>
            <a:pPr lvl="1" hangingPunct="0"/>
            <a:endParaRPr lang="en-US" dirty="0"/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 hangingPunct="0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F8777-2EAB-4146-BD4A-E5AF866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notification of refund transaction processed</a:t>
            </a:r>
            <a:br>
              <a:rPr lang="en-US" dirty="0"/>
            </a:br>
            <a:r>
              <a:rPr lang="en-US" sz="1800" dirty="0"/>
              <a:t>No 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9F50D2-985B-4273-B2E2-143DFF50F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513" y="1364396"/>
          <a:ext cx="4027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Packager Shell Object" showAsIcon="1" r:id="rId3" imgW="4026960" imgH="685800" progId="Package">
                  <p:embed/>
                </p:oleObj>
              </mc:Choice>
              <mc:Fallback>
                <p:oleObj name="Packager Shell Object" showAsIcon="1" r:id="rId3" imgW="4026960" imgH="6858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99F50D2-985B-4273-B2E2-143DFF50F5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4513" y="1364396"/>
                        <a:ext cx="40274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790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C3589-06B2-4E3D-8901-6F036755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successful response from </a:t>
            </a:r>
            <a:r>
              <a:rPr lang="en-US" dirty="0" err="1"/>
              <a:t>JioGames</a:t>
            </a:r>
            <a:r>
              <a:rPr lang="en-US" dirty="0"/>
              <a:t> Server</a:t>
            </a:r>
          </a:p>
          <a:p>
            <a:pPr lvl="1" hangingPunct="0"/>
            <a:r>
              <a:rPr lang="en-IN" dirty="0"/>
              <a:t>If Customer Id – JPL does not exist</a:t>
            </a:r>
          </a:p>
          <a:p>
            <a:pPr lvl="2" hangingPunct="0"/>
            <a:r>
              <a:rPr lang="en-IN" dirty="0" err="1"/>
              <a:t>JioPay</a:t>
            </a:r>
            <a:r>
              <a:rPr lang="en-IN" dirty="0"/>
              <a:t> invokes Customer Maintenance: </a:t>
            </a:r>
            <a:r>
              <a:rPr lang="en-IN" dirty="0" err="1"/>
              <a:t>updateCustomer</a:t>
            </a:r>
            <a:r>
              <a:rPr lang="en-IN" dirty="0"/>
              <a:t> to replicate the Customer to SAP CRM – JPL</a:t>
            </a:r>
          </a:p>
          <a:p>
            <a:pPr lvl="3"/>
            <a:r>
              <a:rPr lang="en-IN" dirty="0"/>
              <a:t>Protocol / Transport = SOAP/HTTP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JioPay</a:t>
            </a:r>
            <a:r>
              <a:rPr lang="en-US" dirty="0"/>
              <a:t> awaits receiving the JPL Customer and Account Information as received from Content Order Publication :</a:t>
            </a:r>
            <a:r>
              <a:rPr lang="en-US" dirty="0" err="1"/>
              <a:t>notifyOrderCompletion</a:t>
            </a:r>
            <a:endParaRPr lang="en-US" dirty="0"/>
          </a:p>
          <a:p>
            <a:pPr lvl="3"/>
            <a:r>
              <a:rPr lang="en-IN" dirty="0"/>
              <a:t>Protocol / Transport = JSON/JMS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JioPay</a:t>
            </a:r>
            <a:r>
              <a:rPr lang="en-US" dirty="0"/>
              <a:t> submits Digital Service Order for activation or update</a:t>
            </a:r>
          </a:p>
          <a:p>
            <a:pPr lvl="1"/>
            <a:r>
              <a:rPr lang="en-US" dirty="0"/>
              <a:t>invokes TP Digital Service Order Life Cycle </a:t>
            </a:r>
            <a:r>
              <a:rPr lang="en-US" dirty="0" err="1"/>
              <a:t>Management:submitDigitalServiceOrder</a:t>
            </a:r>
            <a:endParaRPr lang="en-US" dirty="0"/>
          </a:p>
          <a:p>
            <a:pPr lvl="2"/>
            <a:r>
              <a:rPr lang="en-US" dirty="0"/>
              <a:t>Specify </a:t>
            </a:r>
            <a:r>
              <a:rPr lang="en-US" dirty="0" err="1"/>
              <a:t>orderType</a:t>
            </a:r>
            <a:r>
              <a:rPr lang="en-US" dirty="0"/>
              <a:t> = ACTIVATE</a:t>
            </a:r>
          </a:p>
          <a:p>
            <a:pPr lvl="3"/>
            <a:r>
              <a:rPr lang="en-US" dirty="0"/>
              <a:t>for new Digital Service</a:t>
            </a:r>
          </a:p>
          <a:p>
            <a:pPr lvl="2"/>
            <a:r>
              <a:rPr lang="en-US" dirty="0"/>
              <a:t>Specify </a:t>
            </a:r>
            <a:r>
              <a:rPr lang="en-US" dirty="0" err="1"/>
              <a:t>orderType</a:t>
            </a:r>
            <a:r>
              <a:rPr lang="en-US" dirty="0"/>
              <a:t> = UPDATE</a:t>
            </a:r>
          </a:p>
          <a:p>
            <a:pPr lvl="3"/>
            <a:r>
              <a:rPr lang="en-US" dirty="0"/>
              <a:t>for update of existing Digital Service</a:t>
            </a:r>
          </a:p>
          <a:p>
            <a:pPr lvl="4"/>
            <a:r>
              <a:rPr lang="en-US" sz="1400" dirty="0"/>
              <a:t>Specify </a:t>
            </a:r>
            <a:r>
              <a:rPr lang="en-US" sz="1400" dirty="0" err="1"/>
              <a:t>orderRefNumber</a:t>
            </a:r>
            <a:r>
              <a:rPr lang="en-US" sz="1400" dirty="0"/>
              <a:t> of the original transaction as </a:t>
            </a:r>
            <a:r>
              <a:rPr lang="en-IN" sz="1400" dirty="0" err="1"/>
              <a:t>referenceTransDetail</a:t>
            </a:r>
            <a:r>
              <a:rPr lang="en-US" sz="1400" dirty="0"/>
              <a:t>/</a:t>
            </a:r>
            <a:r>
              <a:rPr lang="en-US" sz="1400" dirty="0" err="1"/>
              <a:t>orderRefNumber</a:t>
            </a:r>
            <a:r>
              <a:rPr lang="en-US" sz="1400" dirty="0"/>
              <a:t> to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C7B42-4AE4-43F6-8973-CF8E976D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Digital Service Order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3423CB-11FC-462C-8473-23A9F87AC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017" y="2605180"/>
          <a:ext cx="4827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8" name="Packager Shell Object" showAsIcon="1" r:id="rId3" imgW="4826880" imgH="685800" progId="Package">
                  <p:embed/>
                </p:oleObj>
              </mc:Choice>
              <mc:Fallback>
                <p:oleObj name="Packager Shell Object" showAsIcon="1" r:id="rId3" imgW="4826880" imgH="6858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73423CB-11FC-462C-8473-23A9F87ACB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1017" y="2605180"/>
                        <a:ext cx="48275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E82F462-1B3A-4A2E-A994-9729402B7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7111" y="1637018"/>
          <a:ext cx="383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" name="Packager Shell Object" showAsIcon="1" r:id="rId5" imgW="3836160" imgH="685800" progId="Package">
                  <p:embed/>
                </p:oleObj>
              </mc:Choice>
              <mc:Fallback>
                <p:oleObj name="Packager Shell Object" showAsIcon="1" r:id="rId5" imgW="3836160" imgH="685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E82F462-1B3A-4A2E-A994-9729402B71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7111" y="1637018"/>
                        <a:ext cx="383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371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BC9BC-05CA-4A76-B166-D6E59B30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Order Publication</a:t>
            </a:r>
          </a:p>
          <a:p>
            <a:pPr lvl="1"/>
            <a:r>
              <a:rPr lang="en-IN" dirty="0" err="1"/>
              <a:t>notifyOrderCompletion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Added LOV for:</a:t>
            </a:r>
          </a:p>
          <a:p>
            <a:r>
              <a:rPr lang="en-IN" dirty="0"/>
              <a:t>customer</a:t>
            </a:r>
          </a:p>
          <a:p>
            <a:pPr lvl="1"/>
            <a:r>
              <a:rPr lang="en-IN" dirty="0"/>
              <a:t>segment</a:t>
            </a:r>
          </a:p>
          <a:p>
            <a:pPr lvl="2"/>
            <a:r>
              <a:rPr lang="en-IN" dirty="0" err="1"/>
              <a:t>attributeName</a:t>
            </a:r>
            <a:r>
              <a:rPr lang="en-IN" dirty="0"/>
              <a:t> = </a:t>
            </a:r>
            <a:r>
              <a:rPr lang="en-IN" dirty="0">
                <a:solidFill>
                  <a:srgbClr val="0070C0"/>
                </a:solidFill>
              </a:rPr>
              <a:t>CHANNEL_ID</a:t>
            </a:r>
            <a:r>
              <a:rPr lang="en-IN" dirty="0"/>
              <a:t> </a:t>
            </a:r>
          </a:p>
          <a:p>
            <a:pPr lvl="2"/>
            <a:r>
              <a:rPr lang="en-IN" dirty="0" err="1"/>
              <a:t>attributeValue</a:t>
            </a:r>
            <a:r>
              <a:rPr lang="en-IN" dirty="0"/>
              <a:t> = </a:t>
            </a:r>
            <a:r>
              <a:rPr lang="en-IN" i="1" dirty="0">
                <a:solidFill>
                  <a:srgbClr val="0070C0"/>
                </a:solidFill>
              </a:rPr>
              <a:t>&lt;Channel from which Customer </a:t>
            </a:r>
            <a:r>
              <a:rPr lang="en-IN" i="1" dirty="0" err="1">
                <a:solidFill>
                  <a:srgbClr val="0070C0"/>
                </a:solidFill>
              </a:rPr>
              <a:t>Maintenance:updateCustomer</a:t>
            </a:r>
            <a:r>
              <a:rPr lang="en-IN" i="1" dirty="0">
                <a:solidFill>
                  <a:srgbClr val="0070C0"/>
                </a:solidFill>
              </a:rPr>
              <a:t> is invoked&gt;</a:t>
            </a:r>
          </a:p>
          <a:p>
            <a:endParaRPr lang="en-IN" i="1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CHANNEL_ID NOT to be persisted in EDIF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Added additional consumer for </a:t>
            </a:r>
            <a:r>
              <a:rPr lang="en-IN" dirty="0"/>
              <a:t>message received from SAP CRM – JPL</a:t>
            </a:r>
          </a:p>
          <a:p>
            <a:pPr lvl="1" hangingPunct="0"/>
            <a:r>
              <a:rPr lang="en-IN" b="1" dirty="0" err="1">
                <a:solidFill>
                  <a:srgbClr val="0070C0"/>
                </a:solidFill>
              </a:rPr>
              <a:t>JioPay</a:t>
            </a:r>
            <a:r>
              <a:rPr lang="en-IN" dirty="0">
                <a:solidFill>
                  <a:srgbClr val="0070C0"/>
                </a:solidFill>
              </a:rPr>
              <a:t>: if the Customer – JPL and Account – JPL creation is initiated from </a:t>
            </a:r>
            <a:r>
              <a:rPr lang="en-IN" dirty="0" err="1">
                <a:solidFill>
                  <a:srgbClr val="0070C0"/>
                </a:solidFill>
              </a:rPr>
              <a:t>JioPay</a:t>
            </a:r>
            <a:endParaRPr lang="en-IN" dirty="0">
              <a:solidFill>
                <a:srgbClr val="0070C0"/>
              </a:solidFill>
            </a:endParaRPr>
          </a:p>
          <a:p>
            <a:pPr lvl="2" hangingPunct="0"/>
            <a:r>
              <a:rPr lang="en-IN" dirty="0">
                <a:solidFill>
                  <a:srgbClr val="0070C0"/>
                </a:solidFill>
              </a:rPr>
              <a:t>Content Order Publication component persists the message to the messaging queue to be consumed by </a:t>
            </a:r>
            <a:r>
              <a:rPr lang="en-IN" dirty="0" err="1">
                <a:solidFill>
                  <a:srgbClr val="0070C0"/>
                </a:solidFill>
              </a:rPr>
              <a:t>JioPay</a:t>
            </a:r>
            <a:r>
              <a:rPr lang="en-IN" dirty="0">
                <a:solidFill>
                  <a:srgbClr val="0070C0"/>
                </a:solidFill>
              </a:rPr>
              <a:t> to enrich and submit the TP Digital Service Order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C6D5C-48B6-4360-9D30-ECD20A77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 creation of Content Customer</a:t>
            </a:r>
            <a:br>
              <a:rPr lang="en-US" dirty="0"/>
            </a:br>
            <a:r>
              <a:rPr lang="en-IN" sz="1800" dirty="0"/>
              <a:t>Impact to SAP CRM, SAP CRM – JPL, SAP CRM – JPL – RR, </a:t>
            </a:r>
            <a:r>
              <a:rPr lang="en-IN" sz="1800" dirty="0" err="1"/>
              <a:t>DigitalApi</a:t>
            </a:r>
            <a:r>
              <a:rPr lang="en-IN" sz="1800" dirty="0"/>
              <a:t> Platform, ESB (TIBCO BW)</a:t>
            </a:r>
          </a:p>
        </p:txBody>
      </p:sp>
    </p:spTree>
    <p:extLst>
      <p:ext uri="{BB962C8B-B14F-4D97-AF65-F5344CB8AC3E}">
        <p14:creationId xmlns:p14="http://schemas.microsoft.com/office/powerpoint/2010/main" val="426686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CBD283-43C8-44AD-9BF7-8A5C5B9D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JioPay</a:t>
            </a:r>
            <a:r>
              <a:rPr lang="en-IN" dirty="0">
                <a:solidFill>
                  <a:schemeClr val="tx1"/>
                </a:solidFill>
              </a:rPr>
              <a:t> has the latest snapshot of the Vendor data and </a:t>
            </a:r>
            <a:r>
              <a:rPr lang="en-US" dirty="0">
                <a:solidFill>
                  <a:schemeClr val="tx1"/>
                </a:solidFill>
              </a:rPr>
              <a:t>uses the same for update</a:t>
            </a:r>
          </a:p>
          <a:p>
            <a:pPr lvl="1"/>
            <a:r>
              <a:rPr lang="en-US" dirty="0"/>
              <a:t>Vendors created by </a:t>
            </a:r>
            <a:r>
              <a:rPr lang="en-US" dirty="0" err="1"/>
              <a:t>JioStore</a:t>
            </a:r>
            <a:r>
              <a:rPr lang="en-US" dirty="0"/>
              <a:t> are maintained in MDG and are NOT updated from any other application</a:t>
            </a:r>
          </a:p>
          <a:p>
            <a:pPr lvl="0"/>
            <a:r>
              <a:rPr lang="en-IN" dirty="0"/>
              <a:t>Values for the certain data elements of Vendor are derived by MDG as per the business rules</a:t>
            </a:r>
          </a:p>
          <a:p>
            <a:pPr lvl="1"/>
            <a:r>
              <a:rPr lang="en-IN" dirty="0"/>
              <a:t>Such elements are NOT overridden when NOT specified for update</a:t>
            </a:r>
          </a:p>
          <a:p>
            <a:pPr lvl="2"/>
            <a:r>
              <a:rPr lang="en-IN" dirty="0"/>
              <a:t>e.g. </a:t>
            </a:r>
            <a:r>
              <a:rPr lang="en-IN" dirty="0" err="1"/>
              <a:t>Bukrs</a:t>
            </a:r>
            <a:r>
              <a:rPr lang="en-IN" dirty="0"/>
              <a:t>, </a:t>
            </a:r>
            <a:r>
              <a:rPr lang="en-IN" dirty="0" err="1"/>
              <a:t>Ktokk</a:t>
            </a:r>
            <a:r>
              <a:rPr lang="en-IN" dirty="0"/>
              <a:t> and </a:t>
            </a:r>
            <a:r>
              <a:rPr lang="en-IN" dirty="0" err="1"/>
              <a:t>Zzrating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748E7-AD6D-4C6A-9C59-3522D741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5796853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1C074-3B91-47DA-A1E4-431DD7BB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TP Digital Service Order Life Cycle Management</a:t>
            </a:r>
          </a:p>
          <a:p>
            <a:pPr lvl="1"/>
            <a:r>
              <a:rPr lang="en-US" dirty="0" err="1"/>
              <a:t>submitDigitalServiceOrder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Added / Updated following elements</a:t>
            </a:r>
          </a:p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  <a:p>
            <a:r>
              <a:rPr lang="en-US" dirty="0" err="1">
                <a:solidFill>
                  <a:schemeClr val="tx1"/>
                </a:solidFill>
              </a:rPr>
              <a:t>paymentDetail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lineItems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/>
              <a:t>articleDetail</a:t>
            </a:r>
            <a:endParaRPr lang="en-US" dirty="0"/>
          </a:p>
          <a:p>
            <a:pPr lvl="2"/>
            <a:r>
              <a:rPr lang="en-US" dirty="0"/>
              <a:t>customer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sz="1400" dirty="0" err="1"/>
              <a:t>specId</a:t>
            </a:r>
            <a:r>
              <a:rPr lang="en-US" sz="1400" dirty="0"/>
              <a:t> = P10005 | </a:t>
            </a:r>
            <a:r>
              <a:rPr lang="en-US" sz="1400" dirty="0">
                <a:solidFill>
                  <a:srgbClr val="0070C0"/>
                </a:solidFill>
              </a:rPr>
              <a:t>P10016 </a:t>
            </a:r>
            <a:r>
              <a:rPr lang="en-US" sz="1400" i="1" dirty="0">
                <a:solidFill>
                  <a:srgbClr val="0070C0"/>
                </a:solidFill>
              </a:rPr>
              <a:t>(</a:t>
            </a:r>
            <a:r>
              <a:rPr lang="en-US" sz="1600" i="1" dirty="0">
                <a:solidFill>
                  <a:srgbClr val="0070C0"/>
                </a:solidFill>
              </a:rPr>
              <a:t>JSMS configures additional LOV for product/</a:t>
            </a:r>
            <a:r>
              <a:rPr lang="en-US" sz="1600" i="1" dirty="0" err="1">
                <a:solidFill>
                  <a:srgbClr val="0070C0"/>
                </a:solidFill>
              </a:rPr>
              <a:t>specId</a:t>
            </a:r>
            <a:r>
              <a:rPr lang="en-US" sz="1600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0AC6B-62E9-4B70-B75D-2EAB4E9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Submits the Digital Service Order for Third party Apps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r>
              <a:rPr lang="en-US" sz="1800" dirty="0"/>
              <a:t>, JSMS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498351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DBFED1-1B9E-4C3A-B631-4A93128A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IN" dirty="0" err="1"/>
              <a:t>JioGames</a:t>
            </a:r>
            <a:r>
              <a:rPr lang="en-IN" dirty="0"/>
              <a:t> Platform invokes </a:t>
            </a:r>
            <a:r>
              <a:rPr lang="en-IN" dirty="0" err="1"/>
              <a:t>JioPay</a:t>
            </a:r>
            <a:r>
              <a:rPr lang="en-IN" dirty="0"/>
              <a:t> API to retrieve the transactions and displays to the Customer</a:t>
            </a:r>
          </a:p>
          <a:p>
            <a:pPr lvl="0" hangingPunct="0"/>
            <a:r>
              <a:rPr lang="en-IN" dirty="0"/>
              <a:t>Customer chooses to the download the Invoice</a:t>
            </a:r>
          </a:p>
          <a:p>
            <a:pPr hangingPunct="0"/>
            <a:r>
              <a:rPr lang="en-IN" dirty="0" err="1">
                <a:solidFill>
                  <a:schemeClr val="tx1"/>
                </a:solidFill>
              </a:rPr>
              <a:t>JioPay</a:t>
            </a:r>
            <a:r>
              <a:rPr lang="en-IN" dirty="0">
                <a:solidFill>
                  <a:schemeClr val="tx1"/>
                </a:solidFill>
              </a:rPr>
              <a:t> invokes TP Digital Invoice </a:t>
            </a:r>
            <a:r>
              <a:rPr lang="en-IN" dirty="0" err="1">
                <a:solidFill>
                  <a:schemeClr val="tx1"/>
                </a:solidFill>
              </a:rPr>
              <a:t>Inquiry:getInvoiceDetails</a:t>
            </a:r>
            <a:r>
              <a:rPr lang="en-IN" dirty="0">
                <a:solidFill>
                  <a:schemeClr val="tx1"/>
                </a:solidFill>
              </a:rPr>
              <a:t> to retrieve the transaction details for generating the invoice for digital service order for third party apps</a:t>
            </a:r>
          </a:p>
          <a:p>
            <a:pPr hangingPunct="0"/>
            <a:r>
              <a:rPr lang="en-IN" dirty="0" err="1">
                <a:solidFill>
                  <a:schemeClr val="tx1"/>
                </a:solidFill>
              </a:rPr>
              <a:t>JioPay</a:t>
            </a:r>
            <a:r>
              <a:rPr lang="en-IN" dirty="0">
                <a:solidFill>
                  <a:schemeClr val="tx1"/>
                </a:solidFill>
              </a:rPr>
              <a:t> generates the invoice of digital service order for third party apps in PDF format based on the retrieved details and prompts the user to download the same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4A1DC-879B-4AB6-BF19-5E12C6A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 Invoice Retrieval</a:t>
            </a:r>
            <a:br>
              <a:rPr lang="en-US" dirty="0"/>
            </a:br>
            <a:r>
              <a:rPr lang="en-US" sz="1800" dirty="0"/>
              <a:t>Impact to </a:t>
            </a:r>
            <a:r>
              <a:rPr lang="en-US" sz="1800" dirty="0" err="1"/>
              <a:t>JioPay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772202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006EA9-B72E-422D-AD51-E9D5387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published to Jio Events Platform</a:t>
            </a:r>
            <a:br>
              <a:rPr lang="en-US" dirty="0"/>
            </a:br>
            <a:r>
              <a:rPr lang="en-IN" sz="1800" dirty="0"/>
              <a:t>Impact to </a:t>
            </a:r>
            <a:r>
              <a:rPr lang="en-IN" sz="1800" dirty="0" err="1"/>
              <a:t>JioPay</a:t>
            </a:r>
            <a:r>
              <a:rPr lang="en-IN" sz="1800" dirty="0"/>
              <a:t>, JEP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2F0B2-6EDD-4B15-9094-83DD5D2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details of events for JEP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JioPay</a:t>
            </a:r>
            <a:r>
              <a:rPr lang="en-US" dirty="0"/>
              <a:t> uses the json/</a:t>
            </a:r>
            <a:r>
              <a:rPr lang="en-US" dirty="0" err="1"/>
              <a:t>jms</a:t>
            </a:r>
            <a:r>
              <a:rPr lang="en-US" dirty="0"/>
              <a:t> to publish the events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4350DF-50FC-42E1-91B4-7BAA73291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07448"/>
              </p:ext>
            </p:extLst>
          </p:nvPr>
        </p:nvGraphicFramePr>
        <p:xfrm>
          <a:off x="10171113" y="13112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Worksheet" showAsIcon="1" r:id="rId3" imgW="914290" imgH="771470" progId="Excel.Sheet.12">
                  <p:embed/>
                </p:oleObj>
              </mc:Choice>
              <mc:Fallback>
                <p:oleObj name="Worksheet" showAsIcon="1" r:id="rId3" imgW="914290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1113" y="13112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6419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 err="1"/>
              <a:t>MyJio</a:t>
            </a:r>
            <a:endParaRPr lang="en-IN" dirty="0"/>
          </a:p>
          <a:p>
            <a:r>
              <a:rPr lang="en-IN" dirty="0" err="1"/>
              <a:t>JioPay</a:t>
            </a:r>
            <a:endParaRPr lang="en-IN" dirty="0"/>
          </a:p>
          <a:p>
            <a:r>
              <a:rPr lang="en-IN" dirty="0" err="1"/>
              <a:t>DigitalApi</a:t>
            </a:r>
            <a:r>
              <a:rPr lang="en-IN" dirty="0"/>
              <a:t> Platform</a:t>
            </a:r>
          </a:p>
          <a:p>
            <a:r>
              <a:rPr lang="en-IN" dirty="0"/>
              <a:t>ESB (TIBCO BW) </a:t>
            </a:r>
          </a:p>
          <a:p>
            <a:r>
              <a:rPr lang="en-US" dirty="0">
                <a:solidFill>
                  <a:schemeClr val="tx1"/>
                </a:solidFill>
              </a:rPr>
              <a:t>SAP CRM</a:t>
            </a:r>
          </a:p>
          <a:p>
            <a:r>
              <a:rPr lang="en-US" dirty="0">
                <a:solidFill>
                  <a:schemeClr val="tx1"/>
                </a:solidFill>
              </a:rPr>
              <a:t>SAP CRM – JPL</a:t>
            </a:r>
          </a:p>
          <a:p>
            <a:r>
              <a:rPr lang="en-US" dirty="0">
                <a:solidFill>
                  <a:schemeClr val="tx1"/>
                </a:solidFill>
              </a:rPr>
              <a:t>SAP CRM – JPL – RR</a:t>
            </a:r>
          </a:p>
          <a:p>
            <a:r>
              <a:rPr lang="en-US" dirty="0">
                <a:solidFill>
                  <a:srgbClr val="0070C0"/>
                </a:solidFill>
              </a:rPr>
              <a:t>JEP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Configuration Change</a:t>
            </a:r>
          </a:p>
          <a:p>
            <a:pPr lvl="1"/>
            <a:r>
              <a:rPr lang="en-US" dirty="0"/>
              <a:t>JSMS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0016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Order Publication</a:t>
            </a:r>
          </a:p>
          <a:p>
            <a:pPr lvl="1"/>
            <a:r>
              <a:rPr lang="en-IN" dirty="0" err="1"/>
              <a:t>notifyOrderCompletion</a:t>
            </a:r>
            <a:r>
              <a:rPr lang="en-IN" dirty="0"/>
              <a:t> (No schema change)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6594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339AF8-DA30-49DD-87D0-2C982DC9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Payment Link</a:t>
            </a:r>
          </a:p>
          <a:p>
            <a:r>
              <a:rPr lang="en-US" dirty="0">
                <a:solidFill>
                  <a:schemeClr val="tx1"/>
                </a:solidFill>
              </a:rPr>
              <a:t>Notify Payment Status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ACAE6B-44DD-40C7-9B22-223532B0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Impacted API</a:t>
            </a:r>
            <a:br>
              <a:rPr lang="en-US" dirty="0"/>
            </a:br>
            <a:r>
              <a:rPr lang="en-US" sz="1800" dirty="0"/>
              <a:t>Payment Link As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896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663300"/>
                </a:solidFill>
              </a:rPr>
              <a:t>Feature #304187: Different GL Code and Profit Center Code required for revenue recognition of TP Digital Services</a:t>
            </a:r>
            <a:endParaRPr lang="en-IN" sz="2400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49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774" y="808383"/>
            <a:ext cx="11900452" cy="5630918"/>
          </a:xfrm>
        </p:spPr>
        <p:txBody>
          <a:bodyPr/>
          <a:lstStyle/>
          <a:p>
            <a:r>
              <a:rPr lang="en-US" dirty="0" smtClean="0"/>
              <a:t>Different “GL Code” and “Profit Center Code” are required for revenue recognition for Third Party Digital Services</a:t>
            </a:r>
          </a:p>
          <a:p>
            <a:r>
              <a:rPr lang="en-US" dirty="0" smtClean="0"/>
              <a:t>Following is the summary of required GL Code(s) and Profit Center Code(s)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Netflix Standalone is NOT available yet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754812"/>
              </p:ext>
            </p:extLst>
          </p:nvPr>
        </p:nvGraphicFramePr>
        <p:xfrm>
          <a:off x="146048" y="2348081"/>
          <a:ext cx="119001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657">
                  <a:extLst>
                    <a:ext uri="{9D8B030D-6E8A-4147-A177-3AD203B41FA5}">
                      <a16:colId xmlns:a16="http://schemas.microsoft.com/office/drawing/2014/main" val="1026957153"/>
                    </a:ext>
                  </a:extLst>
                </a:gridCol>
                <a:gridCol w="2097298">
                  <a:extLst>
                    <a:ext uri="{9D8B030D-6E8A-4147-A177-3AD203B41FA5}">
                      <a16:colId xmlns:a16="http://schemas.microsoft.com/office/drawing/2014/main" val="2302851781"/>
                    </a:ext>
                  </a:extLst>
                </a:gridCol>
                <a:gridCol w="1549595">
                  <a:extLst>
                    <a:ext uri="{9D8B030D-6E8A-4147-A177-3AD203B41FA5}">
                      <a16:colId xmlns:a16="http://schemas.microsoft.com/office/drawing/2014/main" val="4182893698"/>
                    </a:ext>
                  </a:extLst>
                </a:gridCol>
                <a:gridCol w="2524772">
                  <a:extLst>
                    <a:ext uri="{9D8B030D-6E8A-4147-A177-3AD203B41FA5}">
                      <a16:colId xmlns:a16="http://schemas.microsoft.com/office/drawing/2014/main" val="171726557"/>
                    </a:ext>
                  </a:extLst>
                </a:gridCol>
                <a:gridCol w="1950354">
                  <a:extLst>
                    <a:ext uri="{9D8B030D-6E8A-4147-A177-3AD203B41FA5}">
                      <a16:colId xmlns:a16="http://schemas.microsoft.com/office/drawing/2014/main" val="2054298256"/>
                    </a:ext>
                  </a:extLst>
                </a:gridCol>
                <a:gridCol w="2030503">
                  <a:extLst>
                    <a:ext uri="{9D8B030D-6E8A-4147-A177-3AD203B41FA5}">
                      <a16:colId xmlns:a16="http://schemas.microsoft.com/office/drawing/2014/main" val="333515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Source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Merchant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Mercant</a:t>
                      </a:r>
                      <a:r>
                        <a:rPr lang="en-IN" dirty="0" smtClean="0"/>
                        <a:t>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Center Code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90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JioStore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Shilpa</a:t>
                      </a:r>
                      <a:r>
                        <a:rPr lang="en-US" dirty="0" smtClean="0"/>
                        <a:t> Shetty App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11326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890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Games Store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err="1" smtClean="0"/>
                        <a:t>JioGames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Subscription / Recurring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6600029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23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 App / Onetime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6100164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9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Self Service Channels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Amazon Prime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3348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061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Netflix Standalone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Netflix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JioFiber plans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75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 Plans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3108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24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exception scenarios, GL Code and Profit Centre may NOT be available, prior to launch of the TP Digital Services</a:t>
            </a:r>
          </a:p>
          <a:p>
            <a:pPr lvl="1"/>
            <a:r>
              <a:rPr lang="en-US" dirty="0" smtClean="0"/>
              <a:t>In such scenario, if the GL Code and Profit Centre are NOT identified, SAP CI maintains the BITS as RAW BITS and processes when the </a:t>
            </a:r>
            <a:r>
              <a:rPr lang="en-US" dirty="0"/>
              <a:t>GL Code and Profit </a:t>
            </a:r>
            <a:r>
              <a:rPr lang="en-US" dirty="0" smtClean="0"/>
              <a:t>Centre are made available</a:t>
            </a:r>
          </a:p>
          <a:p>
            <a:r>
              <a:rPr lang="en-US" dirty="0" smtClean="0"/>
              <a:t>Merchant Code and Article Codes are created from </a:t>
            </a:r>
            <a:r>
              <a:rPr lang="en-US" dirty="0" err="1" smtClean="0"/>
              <a:t>JioStore</a:t>
            </a:r>
            <a:r>
              <a:rPr lang="en-US" dirty="0" smtClean="0"/>
              <a:t> or Games Store for TP Digital Services</a:t>
            </a:r>
            <a:endParaRPr lang="en-IN" dirty="0"/>
          </a:p>
          <a:p>
            <a:pPr lvl="1"/>
            <a:r>
              <a:rPr lang="en-US" dirty="0" smtClean="0"/>
              <a:t>NOT configured in EPC beforehand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659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774" y="808383"/>
            <a:ext cx="11900452" cy="1357301"/>
          </a:xfrm>
        </p:spPr>
        <p:txBody>
          <a:bodyPr/>
          <a:lstStyle/>
          <a:p>
            <a:r>
              <a:rPr lang="en-US" dirty="0" smtClean="0"/>
              <a:t>“Revenue Category” is used to classify the TP Digital Services which further identifies a unique pair of GL Code and Profit Center Code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the TP Digital Services for Revenue Recognition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88028"/>
              </p:ext>
            </p:extLst>
          </p:nvPr>
        </p:nvGraphicFramePr>
        <p:xfrm>
          <a:off x="146048" y="2348081"/>
          <a:ext cx="1191440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40">
                  <a:extLst>
                    <a:ext uri="{9D8B030D-6E8A-4147-A177-3AD203B41FA5}">
                      <a16:colId xmlns:a16="http://schemas.microsoft.com/office/drawing/2014/main" val="1026957153"/>
                    </a:ext>
                  </a:extLst>
                </a:gridCol>
                <a:gridCol w="1511167">
                  <a:extLst>
                    <a:ext uri="{9D8B030D-6E8A-4147-A177-3AD203B41FA5}">
                      <a16:colId xmlns:a16="http://schemas.microsoft.com/office/drawing/2014/main" val="2302851781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4182893698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171726557"/>
                    </a:ext>
                  </a:extLst>
                </a:gridCol>
                <a:gridCol w="3339966">
                  <a:extLst>
                    <a:ext uri="{9D8B030D-6E8A-4147-A177-3AD203B41FA5}">
                      <a16:colId xmlns:a16="http://schemas.microsoft.com/office/drawing/2014/main" val="939554321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2054298256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333515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System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Merchant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Mercant</a:t>
                      </a:r>
                      <a:r>
                        <a:rPr lang="en-IN" dirty="0" smtClean="0"/>
                        <a:t>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Article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Category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 Code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Center Code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9027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JioStore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Shilpa</a:t>
                      </a:r>
                      <a:r>
                        <a:rPr lang="en-US" dirty="0" smtClean="0"/>
                        <a:t> Shetty App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11326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Z001: OTT Subscription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89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Z002:</a:t>
                      </a:r>
                      <a:r>
                        <a:rPr lang="en-US" baseline="0" dirty="0" smtClean="0"/>
                        <a:t> OTT One-time purchase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967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Games Store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err="1" smtClean="0"/>
                        <a:t>JioGames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Subscription / Recurring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Z003: Games Subscription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6600029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23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 App / Onetime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Z004:</a:t>
                      </a:r>
                      <a:r>
                        <a:rPr lang="en-US" baseline="0" dirty="0" smtClean="0"/>
                        <a:t> Games One-time purchase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6100164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3354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91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Self Service Channels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Amazon Prime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Z101: AMAZON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3348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061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Netflix</a:t>
                      </a:r>
                      <a:endParaRPr lang="en-I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Netflix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JioFiber plans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Z102: Netflix</a:t>
                      </a:r>
                      <a:r>
                        <a:rPr lang="en-US" baseline="0" dirty="0" smtClean="0"/>
                        <a:t> – JioFiber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75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Mobility Plans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Z103: Netflix</a:t>
                      </a:r>
                      <a:r>
                        <a:rPr lang="en-US" baseline="0" dirty="0" smtClean="0"/>
                        <a:t> – Mobility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6600032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3108</a:t>
                      </a:r>
                      <a:endParaRPr lang="en-IN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7300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CCE4F3CA85A428A21FA156E3E4721" ma:contentTypeVersion="11" ma:contentTypeDescription="Create a new document." ma:contentTypeScope="" ma:versionID="b17c3a3da0caa94158ef0791f28e4be9">
  <xsd:schema xmlns:xsd="http://www.w3.org/2001/XMLSchema" xmlns:xs="http://www.w3.org/2001/XMLSchema" xmlns:p="http://schemas.microsoft.com/office/2006/metadata/properties" xmlns:ns1="http://schemas.microsoft.com/sharepoint/v3" xmlns:ns2="8ddfd96d-3d4e-4a68-aa0b-8ea906e00ad1" targetNamespace="http://schemas.microsoft.com/office/2006/metadata/properties" ma:root="true" ma:fieldsID="0ca04644e3a162ac76476b8b5138bbf1" ns1:_="" ns2:_="">
    <xsd:import namespace="http://schemas.microsoft.com/sharepoint/v3"/>
    <xsd:import namespace="8ddfd96d-3d4e-4a68-aa0b-8ea906e00ad1"/>
    <xsd:element name="properties">
      <xsd:complexType>
        <xsd:sequence>
          <xsd:element name="documentManagement">
            <xsd:complexType>
              <xsd:all>
                <xsd:element ref="ns2:Document_x0020_Number" minOccurs="0"/>
                <xsd:element ref="ns2:Reviewed_x0020_By" minOccurs="0"/>
                <xsd:element ref="ns2:Reviewed_x0020_Date" minOccurs="0"/>
                <xsd:element ref="ns2:Approved_x0020_By" minOccurs="0"/>
                <xsd:element ref="ns2:Approved_x0020_Date" minOccurs="0"/>
                <xsd:element ref="ns2:Statu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fd96d-3d4e-4a68-aa0b-8ea906e00ad1" elementFormDefault="qualified">
    <xsd:import namespace="http://schemas.microsoft.com/office/2006/documentManagement/types"/>
    <xsd:import namespace="http://schemas.microsoft.com/office/infopath/2007/PartnerControls"/>
    <xsd:element name="Document_x0020_Number" ma:index="8" nillable="true" ma:displayName="Document Number" ma:description="Document Number" ma:internalName="Document_x0020_Number">
      <xsd:simpleType>
        <xsd:restriction base="dms:Text">
          <xsd:maxLength value="255"/>
        </xsd:restriction>
      </xsd:simpleType>
    </xsd:element>
    <xsd:element name="Reviewed_x0020_By" ma:index="9" nillable="true" ma:displayName="Reviewed By" ma:internalName="Reviewed_x0020_By">
      <xsd:simpleType>
        <xsd:restriction base="dms:Text">
          <xsd:maxLength value="255"/>
        </xsd:restriction>
      </xsd:simpleType>
    </xsd:element>
    <xsd:element name="Reviewed_x0020_Date" ma:index="10" nillable="true" ma:displayName="Reviewed Date" ma:internalName="Reviewed_x0020_Date">
      <xsd:simpleType>
        <xsd:restriction base="dms:Text">
          <xsd:maxLength value="255"/>
        </xsd:restriction>
      </xsd:simpleType>
    </xsd:element>
    <xsd:element name="Approved_x0020_By" ma:index="11" nillable="true" ma:displayName="Approved By" ma:internalName="Approved_x0020_By">
      <xsd:simpleType>
        <xsd:restriction base="dms:Text">
          <xsd:maxLength value="255"/>
        </xsd:restriction>
      </xsd:simpleType>
    </xsd:element>
    <xsd:element name="Approved_x0020_Date" ma:index="12" nillable="true" ma:displayName="Approved Date" ma:internalName="Approved_x0020_Date">
      <xsd:simpleType>
        <xsd:restriction base="dms:Text">
          <xsd:maxLength value="255"/>
        </xsd:restriction>
      </xsd:simpleType>
    </xsd:element>
    <xsd:element name="Status" ma:index="13" nillable="true" ma:displayName="Status" ma:internalName="Statu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ed_x0020_Date xmlns="8ddfd96d-3d4e-4a68-aa0b-8ea906e00ad1" xsi:nil="true"/>
    <Status xmlns="8ddfd96d-3d4e-4a68-aa0b-8ea906e00ad1" xsi:nil="true"/>
    <Approved_x0020_By xmlns="8ddfd96d-3d4e-4a68-aa0b-8ea906e00ad1" xsi:nil="true"/>
    <Document_x0020_Number xmlns="8ddfd96d-3d4e-4a68-aa0b-8ea906e00ad1" xsi:nil="true"/>
    <Reviewed_x0020_By xmlns="8ddfd96d-3d4e-4a68-aa0b-8ea906e00ad1" xsi:nil="true"/>
    <PublishingExpirationDate xmlns="http://schemas.microsoft.com/sharepoint/v3" xsi:nil="true"/>
    <Approved_x0020_Date xmlns="8ddfd96d-3d4e-4a68-aa0b-8ea906e00ad1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0145131-6365-4132-8410-D61F9A363E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dfd96d-3d4e-4a68-aa0b-8ea906e00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08467-2096-4733-82CC-CFB0EE8628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0358D-1288-4DD0-9287-CEF047F479D0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ddfd96d-3d4e-4a68-aa0b-8ea906e00ad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55170</TotalTime>
  <Words>7799</Words>
  <Application>Microsoft Office PowerPoint</Application>
  <PresentationFormat>Widescreen</PresentationFormat>
  <Paragraphs>1317</Paragraphs>
  <Slides>108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Helvetica Neue</vt:lpstr>
      <vt:lpstr>Helvetica Neue Light</vt:lpstr>
      <vt:lpstr>3_Office Theme</vt:lpstr>
      <vt:lpstr>Document</vt:lpstr>
      <vt:lpstr>Packager Shell Object</vt:lpstr>
      <vt:lpstr>Worksheet</vt:lpstr>
      <vt:lpstr>Acrobat Document</vt:lpstr>
      <vt:lpstr>PowerPoint Presentation</vt:lpstr>
      <vt:lpstr>Agenda</vt:lpstr>
      <vt:lpstr>Problem Statement</vt:lpstr>
      <vt:lpstr>Factors for consideration</vt:lpstr>
      <vt:lpstr>Solution Overview Enable customers to make payments for subscriptions from Apps deployed on Jio STB using Payment Link</vt:lpstr>
      <vt:lpstr>Solution Overview Enable customers to make payments for subscriptions from Apps deployed on Jio STB using Payment Link</vt:lpstr>
      <vt:lpstr>Solution Outline</vt:lpstr>
      <vt:lpstr>Part A : On-boarding of JioStore merchant and setup of article code(s)</vt:lpstr>
      <vt:lpstr>Factors for consideration</vt:lpstr>
      <vt:lpstr>Vendor Model</vt:lpstr>
      <vt:lpstr>Main / GS Vendor on-boarding in JioStore Impact to JioStore Developer Portal, JioPay</vt:lpstr>
      <vt:lpstr>KYC Documents for Vendor creation</vt:lpstr>
      <vt:lpstr>Vendor on-boarding in MDG Impact to JioPay</vt:lpstr>
      <vt:lpstr>Main / GS Vendor data updates in JioStore Impact to JioStore Developer Portal, JioPay</vt:lpstr>
      <vt:lpstr>Document required for Main / GS Vendor data updates in JioStore</vt:lpstr>
      <vt:lpstr>Main / GS Vendor data updates in MDG Impact to JioStore Developer Portal, JioPay</vt:lpstr>
      <vt:lpstr>Main / GS Vendor data updates in MDG Impact to MDG</vt:lpstr>
      <vt:lpstr>Vendor on-boarding / data update in ERP No impact to MDG, JPL ERP</vt:lpstr>
      <vt:lpstr>GSTIN Interface to retrieve the Organization Data Impact to JioStore Developer Portal</vt:lpstr>
      <vt:lpstr>Article on-boarding in JioStore Impact to JioStore Developer Portal, JioPay</vt:lpstr>
      <vt:lpstr>Article on-boarding in JPL ERP Impact to JioPay</vt:lpstr>
      <vt:lpstr>Pending Items</vt:lpstr>
      <vt:lpstr>Scope Constraint</vt:lpstr>
      <vt:lpstr>Miscellaneous</vt:lpstr>
      <vt:lpstr>Impacted Systems</vt:lpstr>
      <vt:lpstr>Part B : Process Payments via. Payment Link</vt:lpstr>
      <vt:lpstr>JioPay initiates request for creating the Payment Link</vt:lpstr>
      <vt:lpstr>JioPay initiates request for processing the Refund</vt:lpstr>
      <vt:lpstr>JioPay retrieves and validates Customer – JPL  Impact to JioPay</vt:lpstr>
      <vt:lpstr>Retrieves Customer Account Configuration  Impact to DigitalApi Platform</vt:lpstr>
      <vt:lpstr>JioPay initiates request for creating the Payment Link Impact to JioPay</vt:lpstr>
      <vt:lpstr>Create Payment Link Impact to MyJio</vt:lpstr>
      <vt:lpstr>Read QR Code Impact to MyJio</vt:lpstr>
      <vt:lpstr>Notification contains Payment Link and variable data Impact to MyJio, Notification Engine, ESB (TIBCO BW), DigitalApi Platform</vt:lpstr>
      <vt:lpstr>Receive notification of transaction processed Impact to JioPay</vt:lpstr>
      <vt:lpstr>Receive notification of transaction processed Impact to JioPay</vt:lpstr>
      <vt:lpstr>Request Refund for the successful payment Impact to JioPay</vt:lpstr>
      <vt:lpstr>Receive notification of refund transaction processed Impact to JioPay</vt:lpstr>
      <vt:lpstr>Request Headers</vt:lpstr>
      <vt:lpstr>Submit Digital Service Order Impact to JioPay</vt:lpstr>
      <vt:lpstr>Part C : Invoicing and Payment posting</vt:lpstr>
      <vt:lpstr>Solution Approach</vt:lpstr>
      <vt:lpstr>Submits the Digital Service Order for Third party Apps Impact to DigitalApi platform, JSMS, PMC</vt:lpstr>
      <vt:lpstr>Notify the Digital Service Order Status for Third party Apps Impact to DigitalApi platform</vt:lpstr>
      <vt:lpstr>Route the Digital Service Order for Third party Apps Impact to DigitalApi platform</vt:lpstr>
      <vt:lpstr>Process the Digital Service Order for Third Party Apps Impact to JSMS</vt:lpstr>
      <vt:lpstr>Submit Payment Data Record Impact to JSMS, Mediation Zone, SAP CI – JPL</vt:lpstr>
      <vt:lpstr>Retrieve list of Digital Service Order – Third Party Impact to ESB (TIBCO BW), SAP CI – RJIL</vt:lpstr>
      <vt:lpstr>Retrieve details of Digital Service Order – Third Party Impact to ESB (TIBCO BW), SAP CI – RJIL</vt:lpstr>
      <vt:lpstr>GST Invoice creation for Third Party Impact to DigitalApi Platform, SAP CI – JPL</vt:lpstr>
      <vt:lpstr>GST Invoice Retrieval Impact to MyJio, Self Care</vt:lpstr>
      <vt:lpstr>PART D : Display of Digital Services</vt:lpstr>
      <vt:lpstr>Display Digital Services – Third Party Impact to MyJio, Self Care, Novel Vox</vt:lpstr>
      <vt:lpstr>Retrieve Digital Services – Third Party Impact to DigitalApi Platform, JSMS</vt:lpstr>
      <vt:lpstr>Retrieve Digital Services – Third Party Impact to JSMS</vt:lpstr>
      <vt:lpstr>Events published to Jio Events Platform Impact to MyJio, JioPay</vt:lpstr>
      <vt:lpstr>Added Channel Code for JioPay Impact to Master Reference Data / EDIF</vt:lpstr>
      <vt:lpstr>Impacted Systems</vt:lpstr>
      <vt:lpstr>Impacted API / Services</vt:lpstr>
      <vt:lpstr>Impacted API Payment Link As Service</vt:lpstr>
      <vt:lpstr>Feature #41144: Extend payment services on JioStore STB platform for one-time purchase</vt:lpstr>
      <vt:lpstr>Problem Statement</vt:lpstr>
      <vt:lpstr>Factors for consideration</vt:lpstr>
      <vt:lpstr>Submit the Digital Service Order for Third party Apps Impact to JioPay, DigitalApi Platform, JSMS</vt:lpstr>
      <vt:lpstr>Retrieve Digital Services – Third Party Impact to MyJio, Self Care, Novel Vox, DigitalApi Platform, JSMS</vt:lpstr>
      <vt:lpstr>GST Invoice creation for Third Party Impact to DigitalApi Platform, SAP CI – JPL</vt:lpstr>
      <vt:lpstr>Generate Tax Invoice for Third Party Impact to MyJio, Self Care</vt:lpstr>
      <vt:lpstr>Constraint</vt:lpstr>
      <vt:lpstr>Impacted Systems</vt:lpstr>
      <vt:lpstr>Impacted Services</vt:lpstr>
      <vt:lpstr>Feature #41146: Enable Payment Services on JioGames Platform for Mobility Customers</vt:lpstr>
      <vt:lpstr>Problem Statement</vt:lpstr>
      <vt:lpstr>Payment Services on JioGames Platform for Mobility Customers</vt:lpstr>
      <vt:lpstr>Factors for consideration</vt:lpstr>
      <vt:lpstr>Overall solution approach</vt:lpstr>
      <vt:lpstr>JioPay initiates request for payment</vt:lpstr>
      <vt:lpstr>JioPay initiates request for payment</vt:lpstr>
      <vt:lpstr>JioPay retrieves and validates Customer – JPL Impact to JioPay</vt:lpstr>
      <vt:lpstr>JioPay initiates request for creating the Payment Link Impact to JioPay</vt:lpstr>
      <vt:lpstr>Create Payment Link Impact to MyJio</vt:lpstr>
      <vt:lpstr>Create Payment Link Impact to MyJio, JioPay</vt:lpstr>
      <vt:lpstr>Enable MyJio Payment Gateway Impact to MyJio</vt:lpstr>
      <vt:lpstr>Redirection upon transaction completion Impact to JioPay, MyJio</vt:lpstr>
      <vt:lpstr>Receive notification of transaction processed No impact to JioPay, MyJio</vt:lpstr>
      <vt:lpstr>Receive notification of transaction processed Impact to JioPay</vt:lpstr>
      <vt:lpstr>Request Refund for the successful payment No impact to JioPay</vt:lpstr>
      <vt:lpstr>Receive notification of refund transaction processed No impact to JioPay</vt:lpstr>
      <vt:lpstr>Submit Digital Service Order Impact to JioPay</vt:lpstr>
      <vt:lpstr>Notify creation of Content Customer Impact to SAP CRM, SAP CRM – JPL, SAP CRM – JPL – RR, DigitalApi Platform, ESB (TIBCO BW)</vt:lpstr>
      <vt:lpstr>Submits the Digital Service Order for Third party Apps Impact to JioPay, JSMS</vt:lpstr>
      <vt:lpstr>GST Invoice Retrieval Impact to JioPay</vt:lpstr>
      <vt:lpstr>Events published to Jio Events Platform Impact to JioPay, JEP</vt:lpstr>
      <vt:lpstr>Impacted Systems</vt:lpstr>
      <vt:lpstr>Impacted Services</vt:lpstr>
      <vt:lpstr>Impacted API Payment Link As Service</vt:lpstr>
      <vt:lpstr>Feature #304187: Different GL Code and Profit Center Code required for revenue recognition of TP Digital Services</vt:lpstr>
      <vt:lpstr>Problem Statement</vt:lpstr>
      <vt:lpstr>Factors for consideration</vt:lpstr>
      <vt:lpstr>Categorize the TP Digital Services for Revenue Recognition</vt:lpstr>
      <vt:lpstr>Specify Revenue Category for TP Digital Service Order Impact to JioPay, DigitalApi Platform</vt:lpstr>
      <vt:lpstr>Determine Revenue Category for TP Digital Services Order Impact to EPC, JSMS</vt:lpstr>
      <vt:lpstr>Specify BITTYPE determined based on Revenue Category to SAP CI Impact to JSMS, SAP CI</vt:lpstr>
      <vt:lpstr>Revenue Category vs. BITTYPE mapping Impact to JSMS</vt:lpstr>
      <vt:lpstr>Exit Criteria</vt:lpstr>
      <vt:lpstr>Impacted Systems</vt:lpstr>
      <vt:lpstr>Impacted Services</vt:lpstr>
      <vt:lpstr>Backup</vt:lpstr>
      <vt:lpstr>In App Purchase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JioSTBPayment_PaymentLink</dc:title>
  <dc:creator>Puneet.Kathuria@ril.com</dc:creator>
  <cp:lastModifiedBy>Kamlesh Srivastava</cp:lastModifiedBy>
  <cp:revision>3594</cp:revision>
  <cp:lastPrinted>2016-08-11T10:58:27Z</cp:lastPrinted>
  <dcterms:created xsi:type="dcterms:W3CDTF">2016-07-21T11:43:00Z</dcterms:created>
  <dcterms:modified xsi:type="dcterms:W3CDTF">2022-06-06T12:02:42Z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0x01010048ACCE4F3CA85A428A21FA156E3E4721</vt:lpwstr>
  </property>
</Properties>
</file>