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CS\AppData\Local\Microsoft\Windows\INetCache\IE\MZZQRU5Q\Kamalesh_nan_mudhalvan%5b1%5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CS\AppData\Local\Microsoft\Windows\INetCache\IE\MZZQRU5Q\Kamalesh_nan_mudhalvan%5b1%5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CS\AppData\Local\Microsoft\Windows\INetCache\IE\MZZQRU5Q\Kamalesh_nan_mudhalvan%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[Kamalesh_nan_mudhalvan(1).xlsx]Sheet1!PivotTable1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clustered"/>
        <c:ser>
          <c:idx val="0"/>
          <c:order val="0"/>
          <c:tx>
            <c:strRef>
              <c:f>Sheet1!$B$1:$B$2</c:f>
              <c:strCache>
                <c:ptCount val="1"/>
                <c:pt idx="0">
                  <c:v>Female</c:v>
                </c:pt>
              </c:strCache>
            </c:strRef>
          </c:tx>
          <c:cat>
            <c:strRef>
              <c:f>Sheet1!$A$3:$A$16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Sheet1!$B$3:$B$16</c:f>
              <c:numCache>
                <c:formatCode>General</c:formatCode>
                <c:ptCount val="13"/>
                <c:pt idx="0">
                  <c:v>38</c:v>
                </c:pt>
                <c:pt idx="1">
                  <c:v>38</c:v>
                </c:pt>
                <c:pt idx="2">
                  <c:v>1</c:v>
                </c:pt>
                <c:pt idx="3">
                  <c:v>41</c:v>
                </c:pt>
                <c:pt idx="4">
                  <c:v>36</c:v>
                </c:pt>
                <c:pt idx="5">
                  <c:v>41</c:v>
                </c:pt>
                <c:pt idx="6">
                  <c:v>37</c:v>
                </c:pt>
                <c:pt idx="7">
                  <c:v>33</c:v>
                </c:pt>
                <c:pt idx="8">
                  <c:v>30</c:v>
                </c:pt>
                <c:pt idx="9">
                  <c:v>34</c:v>
                </c:pt>
                <c:pt idx="10">
                  <c:v>34</c:v>
                </c:pt>
                <c:pt idx="11">
                  <c:v>38</c:v>
                </c:pt>
                <c:pt idx="12">
                  <c:v>31</c:v>
                </c:pt>
              </c:numCache>
            </c:numRef>
          </c:val>
          <c:extLst xmlns:c16r2="http://schemas.microsoft.com/office/drawing/2015/06/chart">
            <c:ext xmlns:c16="http://schemas.microsoft.com/office/drawing/2014/chart" uri="{C3380CC4-5D6E-409C-BE32-E72D297353CC}">
              <c16:uniqueId val="{00000000-3A35-4429-A710-47B89E159DD9}"/>
            </c:ext>
          </c:extLst>
        </c:ser>
        <c:ser>
          <c:idx val="1"/>
          <c:order val="1"/>
          <c:tx>
            <c:strRef>
              <c:f>Sheet1!$C$1:$C$2</c:f>
              <c:strCache>
                <c:ptCount val="1"/>
                <c:pt idx="0">
                  <c:v>Male</c:v>
                </c:pt>
              </c:strCache>
            </c:strRef>
          </c:tx>
          <c:cat>
            <c:strRef>
              <c:f>Sheet1!$A$3:$A$16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Sheet1!$C$3:$C$16</c:f>
              <c:numCache>
                <c:formatCode>General</c:formatCode>
                <c:ptCount val="13"/>
                <c:pt idx="0">
                  <c:v>25</c:v>
                </c:pt>
                <c:pt idx="1">
                  <c:v>35</c:v>
                </c:pt>
                <c:pt idx="3">
                  <c:v>30</c:v>
                </c:pt>
                <c:pt idx="4">
                  <c:v>36</c:v>
                </c:pt>
                <c:pt idx="5">
                  <c:v>37</c:v>
                </c:pt>
                <c:pt idx="6">
                  <c:v>24</c:v>
                </c:pt>
                <c:pt idx="7">
                  <c:v>45</c:v>
                </c:pt>
                <c:pt idx="8">
                  <c:v>34</c:v>
                </c:pt>
                <c:pt idx="9">
                  <c:v>41</c:v>
                </c:pt>
                <c:pt idx="10">
                  <c:v>39</c:v>
                </c:pt>
                <c:pt idx="11">
                  <c:v>37</c:v>
                </c:pt>
                <c:pt idx="12">
                  <c:v>40</c:v>
                </c:pt>
              </c:numCache>
            </c:numRef>
          </c:val>
          <c:extLst xmlns:c16r2="http://schemas.microsoft.com/office/drawing/2015/06/chart">
            <c:ext xmlns:c16="http://schemas.microsoft.com/office/drawing/2014/chart" uri="{C3380CC4-5D6E-409C-BE32-E72D297353CC}">
              <c16:uniqueId val="{00000001-3A35-4429-A710-47B89E159DD9}"/>
            </c:ext>
          </c:extLst>
        </c:ser>
        <c:ser>
          <c:idx val="2"/>
          <c:order val="2"/>
          <c:tx>
            <c:strRef>
              <c:f>Sheet1!$D$1:$D$2</c:f>
              <c:strCache>
                <c:ptCount val="1"/>
                <c:pt idx="0">
                  <c:v>Not Revealed</c:v>
                </c:pt>
              </c:strCache>
            </c:strRef>
          </c:tx>
          <c:cat>
            <c:strRef>
              <c:f>Sheet1!$A$3:$A$16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Sheet1!$D$3:$D$16</c:f>
              <c:numCache>
                <c:formatCode>General</c:formatCode>
                <c:ptCount val="13"/>
                <c:pt idx="0">
                  <c:v>2</c:v>
                </c:pt>
                <c:pt idx="1">
                  <c:v>1</c:v>
                </c:pt>
                <c:pt idx="3">
                  <c:v>4</c:v>
                </c:pt>
                <c:pt idx="4">
                  <c:v>1</c:v>
                </c:pt>
                <c:pt idx="5">
                  <c:v>2</c:v>
                </c:pt>
                <c:pt idx="6">
                  <c:v>2</c:v>
                </c:pt>
                <c:pt idx="7">
                  <c:v>2</c:v>
                </c:pt>
                <c:pt idx="8">
                  <c:v>1</c:v>
                </c:pt>
                <c:pt idx="10">
                  <c:v>4</c:v>
                </c:pt>
                <c:pt idx="12">
                  <c:v>1</c:v>
                </c:pt>
              </c:numCache>
            </c:numRef>
          </c:val>
          <c:extLst xmlns:c16r2="http://schemas.microsoft.com/office/drawing/2015/06/chart">
            <c:ext xmlns:c16="http://schemas.microsoft.com/office/drawing/2014/chart" uri="{C3380CC4-5D6E-409C-BE32-E72D297353CC}">
              <c16:uniqueId val="{00000002-3A35-4429-A710-47B89E159DD9}"/>
            </c:ext>
          </c:extLst>
        </c:ser>
        <c:shape val="box"/>
        <c:axId val="128268160"/>
        <c:axId val="128269696"/>
        <c:axId val="0"/>
      </c:bar3DChart>
      <c:catAx>
        <c:axId val="128268160"/>
        <c:scaling>
          <c:orientation val="minMax"/>
        </c:scaling>
        <c:axPos val="b"/>
        <c:numFmt formatCode="General" sourceLinked="0"/>
        <c:tickLblPos val="nextTo"/>
        <c:crossAx val="128269696"/>
        <c:crosses val="autoZero"/>
        <c:auto val="1"/>
        <c:lblAlgn val="ctr"/>
        <c:lblOffset val="100"/>
      </c:catAx>
      <c:valAx>
        <c:axId val="128269696"/>
        <c:scaling>
          <c:orientation val="minMax"/>
        </c:scaling>
        <c:axPos val="l"/>
        <c:majorGridlines/>
        <c:numFmt formatCode="General" sourceLinked="1"/>
        <c:tickLblPos val="nextTo"/>
        <c:crossAx val="128268160"/>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varyColors val="1"/>
        <c:ser>
          <c:idx val="0"/>
          <c:order val="0"/>
          <c:dLbls>
            <c:showVal val="1"/>
            <c:showLeaderLines val="1"/>
          </c:dLbls>
          <c:cat>
            <c:strRef>
              <c:f>Sheet1!$A$19:$A$21</c:f>
              <c:strCache>
                <c:ptCount val="3"/>
                <c:pt idx="0">
                  <c:v>Female</c:v>
                </c:pt>
                <c:pt idx="1">
                  <c:v>male</c:v>
                </c:pt>
                <c:pt idx="2">
                  <c:v>Not revealved</c:v>
                </c:pt>
              </c:strCache>
            </c:strRef>
          </c:cat>
          <c:val>
            <c:numRef>
              <c:f>Sheet1!$B$19:$B$21</c:f>
              <c:numCache>
                <c:formatCode>0.0</c:formatCode>
                <c:ptCount val="3"/>
                <c:pt idx="0">
                  <c:v>49.371428571428538</c:v>
                </c:pt>
                <c:pt idx="1">
                  <c:v>48.342857142857142</c:v>
                </c:pt>
                <c:pt idx="2">
                  <c:v>2.2857142857142856</c:v>
                </c:pt>
              </c:numCache>
            </c:numRef>
          </c:val>
          <c:extLst xmlns:c16r2="http://schemas.microsoft.com/office/drawing/2015/06/chart">
            <c:ext xmlns:c16="http://schemas.microsoft.com/office/drawing/2014/chart" uri="{C3380CC4-5D6E-409C-BE32-E72D297353CC}">
              <c16:uniqueId val="{00000000-AB12-4FCC-8CD6-204497B1A3E5}"/>
            </c:ext>
          </c:extLst>
        </c:ser>
        <c:firstSliceAng val="0"/>
        <c:holeSize val="50"/>
      </c:doughnutChart>
    </c:plotArea>
    <c:legend>
      <c:legendPos val="r"/>
      <c:layout/>
    </c:legend>
    <c:plotVisOnly val="1"/>
    <c:dispBlanksAs val="zero"/>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2400" dirty="0"/>
              <a:t>Percentage</a:t>
            </a:r>
            <a:r>
              <a:rPr lang="en-US" sz="2400" baseline="0" dirty="0"/>
              <a:t> salary analysis</a:t>
            </a:r>
            <a:endParaRPr lang="en-US" sz="2400" dirty="0"/>
          </a:p>
        </c:rich>
      </c:tx>
      <c:layout/>
    </c:title>
    <c:view3D>
      <c:rotX val="30"/>
      <c:perspective val="30"/>
    </c:view3D>
    <c:plotArea>
      <c:layout>
        <c:manualLayout>
          <c:layoutTarget val="inner"/>
          <c:xMode val="edge"/>
          <c:yMode val="edge"/>
          <c:x val="7.5387480951279937E-2"/>
          <c:y val="0.23152966571946171"/>
          <c:w val="0.66914503088061572"/>
          <c:h val="0.6727566907024517"/>
        </c:manualLayout>
      </c:layout>
      <c:pie3DChart>
        <c:varyColors val="1"/>
        <c:ser>
          <c:idx val="0"/>
          <c:order val="0"/>
          <c:dLbls>
            <c:spPr>
              <a:noFill/>
              <a:ln>
                <a:noFill/>
              </a:ln>
              <a:effectLst/>
            </c:spPr>
            <c:showVal val="1"/>
            <c:showLeaderLines val="1"/>
            <c:extLst xmlns:c16r2="http://schemas.microsoft.com/office/drawing/2015/06/chart">
              <c:ext xmlns:c15="http://schemas.microsoft.com/office/drawing/2012/chart" uri="{CE6537A1-D6FC-4f65-9D91-7224C49458BB}"/>
            </c:extLst>
          </c:dLbls>
          <c:cat>
            <c:strRef>
              <c:f>Sheet1!$A$43:$A$45</c:f>
              <c:strCache>
                <c:ptCount val="3"/>
                <c:pt idx="0">
                  <c:v>Female</c:v>
                </c:pt>
                <c:pt idx="1">
                  <c:v>male</c:v>
                </c:pt>
                <c:pt idx="2">
                  <c:v>Not Revealved</c:v>
                </c:pt>
              </c:strCache>
            </c:strRef>
          </c:cat>
          <c:val>
            <c:numRef>
              <c:f>Sheet1!$B$43:$B$45</c:f>
              <c:numCache>
                <c:formatCode>0.0</c:formatCode>
                <c:ptCount val="3"/>
                <c:pt idx="0">
                  <c:v>50.102199431882866</c:v>
                </c:pt>
                <c:pt idx="1">
                  <c:v>47.463357299407868</c:v>
                </c:pt>
                <c:pt idx="2">
                  <c:v>2.4344432687092707</c:v>
                </c:pt>
              </c:numCache>
            </c:numRef>
          </c:val>
          <c:extLst xmlns:c16r2="http://schemas.microsoft.com/office/drawing/2015/06/chart">
            <c:ext xmlns:c16="http://schemas.microsoft.com/office/drawing/2014/chart" uri="{C3380CC4-5D6E-409C-BE32-E72D297353CC}">
              <c16:uniqueId val="{00000000-E35B-4EE1-A3E8-C612A7651E17}"/>
            </c:ext>
          </c:extLst>
        </c:ser>
      </c:pie3DChart>
    </c:plotArea>
    <c:legend>
      <c:legendPos val="r"/>
      <c:layout/>
    </c:legend>
    <c:plotVisOnly val="1"/>
    <c:dispBlanksAs val="zero"/>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C33232D-036A-4342-97E2-6900F937E846}">
      <dgm:prSet phldrT="[Text]"/>
      <dgm:spPr/>
      <dgm:t>
        <a:bodyPr/>
        <a:lstStyle/>
        <a:p>
          <a:r>
            <a:rPr lang="en-US" b="1" dirty="0"/>
            <a:t>Filter – To divide the data </a:t>
          </a:r>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a:t>Formula – To calculate the average, percentage etc… </a:t>
          </a:r>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a:t>Pivot table – To summarize the data</a:t>
          </a:r>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a:t>Graphs - Visualization</a:t>
          </a:r>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t>
        <a:bodyPr/>
        <a:lstStyle/>
        <a:p>
          <a:endParaRPr lang="en-US"/>
        </a:p>
      </dgm:t>
    </dgm:pt>
    <dgm:pt modelId="{BD5BB998-F1A3-430E-9856-75443FEAD768}" type="pres">
      <dgm:prSet presAssocID="{CC33232D-036A-4342-97E2-6900F937E846}" presName="parentLin" presStyleCnt="0"/>
      <dgm:spPr/>
      <dgm:t>
        <a:bodyPr/>
        <a:lstStyle/>
        <a:p>
          <a:endParaRPr lang="en-US"/>
        </a:p>
      </dgm:t>
    </dgm:pt>
    <dgm:pt modelId="{5A86842E-4BD7-4458-A7B9-436FE12CCA59}" type="pres">
      <dgm:prSet presAssocID="{CC33232D-036A-4342-97E2-6900F937E846}" presName="parentLeftMargin" presStyleLbl="node1" presStyleIdx="0" presStyleCnt="4"/>
      <dgm:spPr/>
      <dgm:t>
        <a:bodyPr/>
        <a:lstStyle/>
        <a:p>
          <a:endParaRPr lang="en-US"/>
        </a:p>
      </dgm:t>
    </dgm:pt>
    <dgm:pt modelId="{E531A7A4-BEC8-48A9-8E1F-F2FBC0EEE45F}" type="pres">
      <dgm:prSet presAssocID="{CC33232D-036A-4342-97E2-6900F937E846}" presName="parentText" presStyleLbl="node1" presStyleIdx="0" presStyleCnt="4">
        <dgm:presLayoutVars>
          <dgm:chMax val="0"/>
          <dgm:bulletEnabled val="1"/>
        </dgm:presLayoutVars>
      </dgm:prSet>
      <dgm:spPr/>
      <dgm:t>
        <a:bodyPr/>
        <a:lstStyle/>
        <a:p>
          <a:endParaRPr lang="en-US"/>
        </a:p>
      </dgm:t>
    </dgm:pt>
    <dgm:pt modelId="{E2F42F44-7207-42DC-93C7-3DE0766CF176}" type="pres">
      <dgm:prSet presAssocID="{CC33232D-036A-4342-97E2-6900F937E846}" presName="negativeSpace" presStyleCnt="0"/>
      <dgm:spPr/>
      <dgm:t>
        <a:bodyPr/>
        <a:lstStyle/>
        <a:p>
          <a:endParaRPr lang="en-US"/>
        </a:p>
      </dgm:t>
    </dgm:pt>
    <dgm:pt modelId="{A8E0EE29-15DF-4E71-9F51-7E08858E7ED7}" type="pres">
      <dgm:prSet presAssocID="{CC33232D-036A-4342-97E2-6900F937E846}" presName="childText" presStyleLbl="conFgAcc1" presStyleIdx="0" presStyleCnt="4">
        <dgm:presLayoutVars>
          <dgm:bulletEnabled val="1"/>
        </dgm:presLayoutVars>
      </dgm:prSet>
      <dgm:spPr/>
      <dgm:t>
        <a:bodyPr/>
        <a:lstStyle/>
        <a:p>
          <a:endParaRPr lang="en-US"/>
        </a:p>
      </dgm:t>
    </dgm:pt>
    <dgm:pt modelId="{21FA6F3B-2397-4BC7-905C-678BB910E7FD}" type="pres">
      <dgm:prSet presAssocID="{D887B92A-5BCC-4163-91DD-007777EF2047}" presName="spaceBetweenRectangles" presStyleCnt="0"/>
      <dgm:spPr/>
      <dgm:t>
        <a:bodyPr/>
        <a:lstStyle/>
        <a:p>
          <a:endParaRPr lang="en-US"/>
        </a:p>
      </dgm:t>
    </dgm:pt>
    <dgm:pt modelId="{2027F4F1-BAF4-4199-B493-76DC6E15D67B}" type="pres">
      <dgm:prSet presAssocID="{A93CC9A8-05C2-463D-BADC-292B8A4CFB8D}" presName="parentLin" presStyleCnt="0"/>
      <dgm:spPr/>
      <dgm:t>
        <a:bodyPr/>
        <a:lstStyle/>
        <a:p>
          <a:endParaRPr lang="en-US"/>
        </a:p>
      </dgm:t>
    </dgm:pt>
    <dgm:pt modelId="{ADA39630-3EEA-4DA8-B85D-1F36616CC813}" type="pres">
      <dgm:prSet presAssocID="{A93CC9A8-05C2-463D-BADC-292B8A4CFB8D}" presName="parentLeftMargin" presStyleLbl="node1" presStyleIdx="0" presStyleCnt="4"/>
      <dgm:spPr/>
      <dgm:t>
        <a:bodyPr/>
        <a:lstStyle/>
        <a:p>
          <a:endParaRPr lang="en-US"/>
        </a:p>
      </dgm:t>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t>
        <a:bodyPr/>
        <a:lstStyle/>
        <a:p>
          <a:endParaRPr lang="en-US"/>
        </a:p>
      </dgm:t>
    </dgm:pt>
    <dgm:pt modelId="{F09346D0-017D-44F6-A0EA-6F5EDFFE43F1}" type="pres">
      <dgm:prSet presAssocID="{A93CC9A8-05C2-463D-BADC-292B8A4CFB8D}" presName="negativeSpace" presStyleCnt="0"/>
      <dgm:spPr/>
      <dgm:t>
        <a:bodyPr/>
        <a:lstStyle/>
        <a:p>
          <a:endParaRPr lang="en-US"/>
        </a:p>
      </dgm:t>
    </dgm:pt>
    <dgm:pt modelId="{A850A232-DAE8-4764-AE8C-1E20D75C369A}" type="pres">
      <dgm:prSet presAssocID="{A93CC9A8-05C2-463D-BADC-292B8A4CFB8D}" presName="childText" presStyleLbl="conFgAcc1" presStyleIdx="1" presStyleCnt="4">
        <dgm:presLayoutVars>
          <dgm:bulletEnabled val="1"/>
        </dgm:presLayoutVars>
      </dgm:prSet>
      <dgm:spPr/>
      <dgm:t>
        <a:bodyPr/>
        <a:lstStyle/>
        <a:p>
          <a:endParaRPr lang="en-US"/>
        </a:p>
      </dgm:t>
    </dgm:pt>
    <dgm:pt modelId="{E443E640-AA48-41BF-B747-E76977D1D71C}" type="pres">
      <dgm:prSet presAssocID="{6508C7F8-7BE5-4F86-8F16-613BC33B0A77}" presName="spaceBetweenRectangles" presStyleCnt="0"/>
      <dgm:spPr/>
      <dgm:t>
        <a:bodyPr/>
        <a:lstStyle/>
        <a:p>
          <a:endParaRPr lang="en-US"/>
        </a:p>
      </dgm:t>
    </dgm:pt>
    <dgm:pt modelId="{2A616542-904A-4832-8B01-2A86A878B2A8}" type="pres">
      <dgm:prSet presAssocID="{AF097F99-C4FD-48AC-96EE-C07E375E6F5D}" presName="parentLin" presStyleCnt="0"/>
      <dgm:spPr/>
      <dgm:t>
        <a:bodyPr/>
        <a:lstStyle/>
        <a:p>
          <a:endParaRPr lang="en-US"/>
        </a:p>
      </dgm:t>
    </dgm:pt>
    <dgm:pt modelId="{F75C5D1E-C33D-41A4-AE07-FBED009BE49B}" type="pres">
      <dgm:prSet presAssocID="{AF097F99-C4FD-48AC-96EE-C07E375E6F5D}" presName="parentLeftMargin" presStyleLbl="node1" presStyleIdx="1" presStyleCnt="4"/>
      <dgm:spPr/>
      <dgm:t>
        <a:bodyPr/>
        <a:lstStyle/>
        <a:p>
          <a:endParaRPr lang="en-US"/>
        </a:p>
      </dgm:t>
    </dgm:pt>
    <dgm:pt modelId="{7042B51B-E7BA-44A5-B112-C820D77ADA48}" type="pres">
      <dgm:prSet presAssocID="{AF097F99-C4FD-48AC-96EE-C07E375E6F5D}" presName="parentText" presStyleLbl="node1" presStyleIdx="2" presStyleCnt="4">
        <dgm:presLayoutVars>
          <dgm:chMax val="0"/>
          <dgm:bulletEnabled val="1"/>
        </dgm:presLayoutVars>
      </dgm:prSet>
      <dgm:spPr/>
      <dgm:t>
        <a:bodyPr/>
        <a:lstStyle/>
        <a:p>
          <a:endParaRPr lang="en-US"/>
        </a:p>
      </dgm:t>
    </dgm:pt>
    <dgm:pt modelId="{7162DF03-CC7F-4DFE-A9D9-874EAD76F3C1}" type="pres">
      <dgm:prSet presAssocID="{AF097F99-C4FD-48AC-96EE-C07E375E6F5D}" presName="negativeSpace" presStyleCnt="0"/>
      <dgm:spPr/>
      <dgm:t>
        <a:bodyPr/>
        <a:lstStyle/>
        <a:p>
          <a:endParaRPr lang="en-US"/>
        </a:p>
      </dgm:t>
    </dgm:pt>
    <dgm:pt modelId="{E99AB7DF-91F8-424C-B8BF-501A03610344}" type="pres">
      <dgm:prSet presAssocID="{AF097F99-C4FD-48AC-96EE-C07E375E6F5D}" presName="childText" presStyleLbl="conFgAcc1" presStyleIdx="2" presStyleCnt="4">
        <dgm:presLayoutVars>
          <dgm:bulletEnabled val="1"/>
        </dgm:presLayoutVars>
      </dgm:prSet>
      <dgm:spPr/>
      <dgm:t>
        <a:bodyPr/>
        <a:lstStyle/>
        <a:p>
          <a:endParaRPr lang="en-US"/>
        </a:p>
      </dgm:t>
    </dgm:pt>
    <dgm:pt modelId="{DB03AD19-B9B9-4B10-BD7F-1404DAA16406}" type="pres">
      <dgm:prSet presAssocID="{05D6F10B-86AF-4827-BA25-04C4E347C9FE}" presName="spaceBetweenRectangles" presStyleCnt="0"/>
      <dgm:spPr/>
      <dgm:t>
        <a:bodyPr/>
        <a:lstStyle/>
        <a:p>
          <a:endParaRPr lang="en-US"/>
        </a:p>
      </dgm:t>
    </dgm:pt>
    <dgm:pt modelId="{8A6CA261-2390-4901-A77D-70C8CF1E74FB}" type="pres">
      <dgm:prSet presAssocID="{19259F25-4CF2-4429-AD68-2683821EB328}" presName="parentLin" presStyleCnt="0"/>
      <dgm:spPr/>
      <dgm:t>
        <a:bodyPr/>
        <a:lstStyle/>
        <a:p>
          <a:endParaRPr lang="en-US"/>
        </a:p>
      </dgm:t>
    </dgm:pt>
    <dgm:pt modelId="{0B1DC1E6-BBA3-4321-A890-FA3998055934}" type="pres">
      <dgm:prSet presAssocID="{19259F25-4CF2-4429-AD68-2683821EB328}" presName="parentLeftMargin" presStyleLbl="node1" presStyleIdx="2" presStyleCnt="4"/>
      <dgm:spPr/>
      <dgm:t>
        <a:bodyPr/>
        <a:lstStyle/>
        <a:p>
          <a:endParaRPr lang="en-US"/>
        </a:p>
      </dgm:t>
    </dgm:pt>
    <dgm:pt modelId="{2F2669E9-E610-42DD-A00B-0EB5916E00AC}" type="pres">
      <dgm:prSet presAssocID="{19259F25-4CF2-4429-AD68-2683821EB328}" presName="parentText" presStyleLbl="node1" presStyleIdx="3" presStyleCnt="4">
        <dgm:presLayoutVars>
          <dgm:chMax val="0"/>
          <dgm:bulletEnabled val="1"/>
        </dgm:presLayoutVars>
      </dgm:prSet>
      <dgm:spPr/>
      <dgm:t>
        <a:bodyPr/>
        <a:lstStyle/>
        <a:p>
          <a:endParaRPr lang="en-US"/>
        </a:p>
      </dgm:t>
    </dgm:pt>
    <dgm:pt modelId="{57226648-D411-4FE2-8B26-3759B3471AA7}" type="pres">
      <dgm:prSet presAssocID="{19259F25-4CF2-4429-AD68-2683821EB328}" presName="negativeSpace" presStyleCnt="0"/>
      <dgm:spPr/>
      <dgm:t>
        <a:bodyPr/>
        <a:lstStyle/>
        <a:p>
          <a:endParaRPr lang="en-US"/>
        </a:p>
      </dgm:t>
    </dgm:pt>
    <dgm:pt modelId="{CFDE139E-9ADA-476F-8693-142DF69902A4}" type="pres">
      <dgm:prSet presAssocID="{19259F25-4CF2-4429-AD68-2683821EB328}" presName="childText" presStyleLbl="conFgAcc1" presStyleIdx="3" presStyleCnt="4">
        <dgm:presLayoutVars>
          <dgm:bulletEnabled val="1"/>
        </dgm:presLayoutVars>
      </dgm:prSet>
      <dgm:spPr/>
      <dgm:t>
        <a:bodyPr/>
        <a:lstStyle/>
        <a:p>
          <a:endParaRPr lang="en-US"/>
        </a:p>
      </dgm:t>
    </dgm:pt>
  </dgm:ptLst>
  <dgm:cxnLst>
    <dgm:cxn modelId="{EBEB7EE1-5F03-480B-AA77-C64B2906345B}" type="presOf" srcId="{A93CC9A8-05C2-463D-BADC-292B8A4CFB8D}" destId="{ADA39630-3EEA-4DA8-B85D-1F36616CC813}" srcOrd="0"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5C16A98C-458E-4D6E-BA14-EF680FA918CD}" srcId="{2075E310-757A-4BF3-AC0F-054B8E16E530}" destId="{AF097F99-C4FD-48AC-96EE-C07E375E6F5D}" srcOrd="2" destOrd="0" parTransId="{00382235-F11F-4FF8-9812-3CE281F8D766}" sibTransId="{05D6F10B-86AF-4827-BA25-04C4E347C9FE}"/>
    <dgm:cxn modelId="{670704D1-81B1-4932-AFEF-F33EC44C8701}" type="presOf" srcId="{AF097F99-C4FD-48AC-96EE-C07E375E6F5D}" destId="{7042B51B-E7BA-44A5-B112-C820D77ADA48}" srcOrd="1" destOrd="0" presId="urn:microsoft.com/office/officeart/2005/8/layout/list1"/>
    <dgm:cxn modelId="{5044ED94-8774-4D87-9017-3FF2B17707A6}" srcId="{2075E310-757A-4BF3-AC0F-054B8E16E530}" destId="{A93CC9A8-05C2-463D-BADC-292B8A4CFB8D}" srcOrd="1" destOrd="0" parTransId="{D3FC59D1-C54C-478E-AB0B-BB87BC1AC455}" sibTransId="{6508C7F8-7BE5-4F86-8F16-613BC33B0A77}"/>
    <dgm:cxn modelId="{C8E4C045-06C2-4B5E-85BE-D70C598F2EE6}" type="presOf" srcId="{19259F25-4CF2-4429-AD68-2683821EB328}" destId="{2F2669E9-E610-42DD-A00B-0EB5916E00AC}" srcOrd="1" destOrd="0" presId="urn:microsoft.com/office/officeart/2005/8/layout/list1"/>
    <dgm:cxn modelId="{9025B087-81E5-441D-91F8-1C1D9E6A6399}" type="presOf" srcId="{AF097F99-C4FD-48AC-96EE-C07E375E6F5D}" destId="{F75C5D1E-C33D-41A4-AE07-FBED009BE49B}" srcOrd="0" destOrd="0" presId="urn:microsoft.com/office/officeart/2005/8/layout/list1"/>
    <dgm:cxn modelId="{CACF8CC7-EA36-4251-8E0B-2E2B1D0C03B2}" type="presOf" srcId="{CC33232D-036A-4342-97E2-6900F937E846}" destId="{5A86842E-4BD7-4458-A7B9-436FE12CCA59}" srcOrd="0" destOrd="0" presId="urn:microsoft.com/office/officeart/2005/8/layout/list1"/>
    <dgm:cxn modelId="{44C30258-45FE-4B2C-A538-C1EA5047F705}" type="presOf" srcId="{19259F25-4CF2-4429-AD68-2683821EB328}" destId="{0B1DC1E6-BBA3-4321-A890-FA3998055934}"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E0F23E7E-18D1-4BA9-90FD-3E7437950572}" type="presOf" srcId="{CC33232D-036A-4342-97E2-6900F937E846}" destId="{E531A7A4-BEC8-48A9-8E1F-F2FBC0EEE45F}" srcOrd="1" destOrd="0" presId="urn:microsoft.com/office/officeart/2005/8/layout/list1"/>
    <dgm:cxn modelId="{06098A29-85EC-445F-B99A-E291787E7ED6}" type="presOf" srcId="{A93CC9A8-05C2-463D-BADC-292B8A4CFB8D}" destId="{8563879F-94F6-43CC-9D41-CC6D96D034E8}" srcOrd="1" destOrd="0" presId="urn:microsoft.com/office/officeart/2005/8/layout/list1"/>
    <dgm:cxn modelId="{9447E3BF-061C-4482-B9E4-3DF87858EDBC}" type="presOf" srcId="{2075E310-757A-4BF3-AC0F-054B8E16E530}" destId="{9C6B4DA4-7AF2-4EDE-B24B-632303E3C022}" srcOrd="0" destOrd="0" presId="urn:microsoft.com/office/officeart/2005/8/layout/list1"/>
    <dgm:cxn modelId="{106DCAF6-8414-49AB-9E20-5EF74A117F83}" type="presParOf" srcId="{9C6B4DA4-7AF2-4EDE-B24B-632303E3C022}" destId="{BD5BB998-F1A3-430E-9856-75443FEAD768}" srcOrd="0" destOrd="0" presId="urn:microsoft.com/office/officeart/2005/8/layout/list1"/>
    <dgm:cxn modelId="{2AA51726-68C5-4280-8747-B56C28F4D966}" type="presParOf" srcId="{BD5BB998-F1A3-430E-9856-75443FEAD768}" destId="{5A86842E-4BD7-4458-A7B9-436FE12CCA59}" srcOrd="0" destOrd="0" presId="urn:microsoft.com/office/officeart/2005/8/layout/list1"/>
    <dgm:cxn modelId="{55352DA3-F66D-4C27-98A1-DDC83620366B}" type="presParOf" srcId="{BD5BB998-F1A3-430E-9856-75443FEAD768}" destId="{E531A7A4-BEC8-48A9-8E1F-F2FBC0EEE45F}" srcOrd="1" destOrd="0" presId="urn:microsoft.com/office/officeart/2005/8/layout/list1"/>
    <dgm:cxn modelId="{5795773F-8DEA-491E-8878-6A40A2B1DA32}" type="presParOf" srcId="{9C6B4DA4-7AF2-4EDE-B24B-632303E3C022}" destId="{E2F42F44-7207-42DC-93C7-3DE0766CF176}" srcOrd="1" destOrd="0" presId="urn:microsoft.com/office/officeart/2005/8/layout/list1"/>
    <dgm:cxn modelId="{0FB1A0A2-5930-4A82-B2D8-80FD09EDAD37}" type="presParOf" srcId="{9C6B4DA4-7AF2-4EDE-B24B-632303E3C022}" destId="{A8E0EE29-15DF-4E71-9F51-7E08858E7ED7}" srcOrd="2" destOrd="0" presId="urn:microsoft.com/office/officeart/2005/8/layout/list1"/>
    <dgm:cxn modelId="{EB3D29DD-BC8E-4464-81A1-7EBEB98E6F39}" type="presParOf" srcId="{9C6B4DA4-7AF2-4EDE-B24B-632303E3C022}" destId="{21FA6F3B-2397-4BC7-905C-678BB910E7FD}" srcOrd="3" destOrd="0" presId="urn:microsoft.com/office/officeart/2005/8/layout/list1"/>
    <dgm:cxn modelId="{C51F2AE8-CEF4-433C-A13F-BED5FB8441FB}" type="presParOf" srcId="{9C6B4DA4-7AF2-4EDE-B24B-632303E3C022}" destId="{2027F4F1-BAF4-4199-B493-76DC6E15D67B}" srcOrd="4" destOrd="0" presId="urn:microsoft.com/office/officeart/2005/8/layout/list1"/>
    <dgm:cxn modelId="{5980362B-01FD-473E-8605-2855DC607D95}" type="presParOf" srcId="{2027F4F1-BAF4-4199-B493-76DC6E15D67B}" destId="{ADA39630-3EEA-4DA8-B85D-1F36616CC813}" srcOrd="0" destOrd="0" presId="urn:microsoft.com/office/officeart/2005/8/layout/list1"/>
    <dgm:cxn modelId="{3EC31B53-0AD5-4C07-9648-A6E91C41EF69}" type="presParOf" srcId="{2027F4F1-BAF4-4199-B493-76DC6E15D67B}" destId="{8563879F-94F6-43CC-9D41-CC6D96D034E8}" srcOrd="1" destOrd="0" presId="urn:microsoft.com/office/officeart/2005/8/layout/list1"/>
    <dgm:cxn modelId="{909E58AD-18C4-4534-A10E-1EB70682DE5F}" type="presParOf" srcId="{9C6B4DA4-7AF2-4EDE-B24B-632303E3C022}" destId="{F09346D0-017D-44F6-A0EA-6F5EDFFE43F1}" srcOrd="5" destOrd="0" presId="urn:microsoft.com/office/officeart/2005/8/layout/list1"/>
    <dgm:cxn modelId="{37FE16E2-E2D8-4262-86F5-4DE033FC45DF}" type="presParOf" srcId="{9C6B4DA4-7AF2-4EDE-B24B-632303E3C022}" destId="{A850A232-DAE8-4764-AE8C-1E20D75C369A}" srcOrd="6" destOrd="0" presId="urn:microsoft.com/office/officeart/2005/8/layout/list1"/>
    <dgm:cxn modelId="{5E4C3DAC-1A67-4629-9471-B124E203B54C}" type="presParOf" srcId="{9C6B4DA4-7AF2-4EDE-B24B-632303E3C022}" destId="{E443E640-AA48-41BF-B747-E76977D1D71C}" srcOrd="7" destOrd="0" presId="urn:microsoft.com/office/officeart/2005/8/layout/list1"/>
    <dgm:cxn modelId="{4CBD24D6-E008-46FD-B017-67EBA4E50904}" type="presParOf" srcId="{9C6B4DA4-7AF2-4EDE-B24B-632303E3C022}" destId="{2A616542-904A-4832-8B01-2A86A878B2A8}" srcOrd="8" destOrd="0" presId="urn:microsoft.com/office/officeart/2005/8/layout/list1"/>
    <dgm:cxn modelId="{B7658EBD-9208-4AC6-B975-1A6EC6726A74}" type="presParOf" srcId="{2A616542-904A-4832-8B01-2A86A878B2A8}" destId="{F75C5D1E-C33D-41A4-AE07-FBED009BE49B}" srcOrd="0" destOrd="0" presId="urn:microsoft.com/office/officeart/2005/8/layout/list1"/>
    <dgm:cxn modelId="{4E4F9219-4B6E-42EA-B862-9A1C44A0D4F5}" type="presParOf" srcId="{2A616542-904A-4832-8B01-2A86A878B2A8}" destId="{7042B51B-E7BA-44A5-B112-C820D77ADA48}" srcOrd="1" destOrd="0" presId="urn:microsoft.com/office/officeart/2005/8/layout/list1"/>
    <dgm:cxn modelId="{9F4954E8-0E5F-4926-BC2A-9E896525E7EF}" type="presParOf" srcId="{9C6B4DA4-7AF2-4EDE-B24B-632303E3C022}" destId="{7162DF03-CC7F-4DFE-A9D9-874EAD76F3C1}" srcOrd="9" destOrd="0" presId="urn:microsoft.com/office/officeart/2005/8/layout/list1"/>
    <dgm:cxn modelId="{EB56B091-D597-4444-A16A-CA9691081951}" type="presParOf" srcId="{9C6B4DA4-7AF2-4EDE-B24B-632303E3C022}" destId="{E99AB7DF-91F8-424C-B8BF-501A03610344}" srcOrd="10" destOrd="0" presId="urn:microsoft.com/office/officeart/2005/8/layout/list1"/>
    <dgm:cxn modelId="{2D5E755B-6BDA-4FD3-A564-F6ECC4914900}" type="presParOf" srcId="{9C6B4DA4-7AF2-4EDE-B24B-632303E3C022}" destId="{DB03AD19-B9B9-4B10-BD7F-1404DAA16406}" srcOrd="11" destOrd="0" presId="urn:microsoft.com/office/officeart/2005/8/layout/list1"/>
    <dgm:cxn modelId="{4218A181-00FF-40A0-8167-0F5B13ABB9AC}" type="presParOf" srcId="{9C6B4DA4-7AF2-4EDE-B24B-632303E3C022}" destId="{8A6CA261-2390-4901-A77D-70C8CF1E74FB}" srcOrd="12" destOrd="0" presId="urn:microsoft.com/office/officeart/2005/8/layout/list1"/>
    <dgm:cxn modelId="{349E88AB-184B-40A0-855A-1B637F30BBC8}" type="presParOf" srcId="{8A6CA261-2390-4901-A77D-70C8CF1E74FB}" destId="{0B1DC1E6-BBA3-4321-A890-FA3998055934}" srcOrd="0" destOrd="0" presId="urn:microsoft.com/office/officeart/2005/8/layout/list1"/>
    <dgm:cxn modelId="{8C7D4B70-D05F-4159-ADEF-AD2BD159797D}" type="presParOf" srcId="{8A6CA261-2390-4901-A77D-70C8CF1E74FB}" destId="{2F2669E9-E610-42DD-A00B-0EB5916E00AC}" srcOrd="1" destOrd="0" presId="urn:microsoft.com/office/officeart/2005/8/layout/list1"/>
    <dgm:cxn modelId="{B8AF250A-D642-44FB-9355-73102D02D179}" type="presParOf" srcId="{9C6B4DA4-7AF2-4EDE-B24B-632303E3C022}" destId="{57226648-D411-4FE2-8B26-3759B3471AA7}" srcOrd="13" destOrd="0" presId="urn:microsoft.com/office/officeart/2005/8/layout/list1"/>
    <dgm:cxn modelId="{8DCC211F-A061-4C25-826C-68A848B12534}" type="presParOf" srcId="{9C6B4DA4-7AF2-4EDE-B24B-632303E3C022}" destId="{CFDE139E-9ADA-476F-8693-142DF69902A4}"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1" loCatId="cycle" qsTypeId="urn:microsoft.com/office/officeart/2005/8/quickstyle/3d1" qsCatId="3D" csTypeId="urn:microsoft.com/office/officeart/2005/8/colors/colorful3" csCatId="colorful" phldr="1"/>
      <dgm:spPr/>
      <dgm:t>
        <a:bodyPr/>
        <a:lstStyle/>
        <a:p>
          <a:endParaRPr lang="en-US"/>
        </a:p>
      </dgm:t>
    </dgm:pt>
    <dgm:pt modelId="{8183D6AB-855A-41C2-A062-AF18F2F178F2}">
      <dgm:prSet phldrT="[Text]"/>
      <dgm:spPr/>
      <dgm:t>
        <a:bodyPr/>
        <a:lstStyle/>
        <a:p>
          <a:r>
            <a:rPr lang="en-US" dirty="0"/>
            <a:t>Features used to analysis</a:t>
          </a:r>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a:t>Salary-numbers</a:t>
          </a:r>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a:t>Tenure-numbers</a:t>
          </a:r>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a:t>Gender-</a:t>
          </a:r>
        </a:p>
        <a:p>
          <a:r>
            <a:rPr lang="en-US" dirty="0"/>
            <a:t>Text</a:t>
          </a:r>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C8708793-23D8-4716-BC46-65A90E85C6A4}" type="pres">
      <dgm:prSet presAssocID="{B94E827B-17B9-4C38-9153-9455D9E96B90}" presName="cycle" presStyleCnt="0">
        <dgm:presLayoutVars>
          <dgm:chMax val="1"/>
          <dgm:dir/>
          <dgm:animLvl val="ctr"/>
          <dgm:resizeHandles val="exact"/>
        </dgm:presLayoutVars>
      </dgm:prSet>
      <dgm:spPr/>
      <dgm:t>
        <a:bodyPr/>
        <a:lstStyle/>
        <a:p>
          <a:endParaRPr lang="en-US"/>
        </a:p>
      </dgm:t>
    </dgm:pt>
    <dgm:pt modelId="{1D30407C-B2EE-4292-B79E-8749044A99EF}" type="pres">
      <dgm:prSet presAssocID="{8183D6AB-855A-41C2-A062-AF18F2F178F2}" presName="centerShape" presStyleLbl="node0" presStyleIdx="0" presStyleCnt="1"/>
      <dgm:spPr/>
      <dgm:t>
        <a:bodyPr/>
        <a:lstStyle/>
        <a:p>
          <a:endParaRPr lang="en-US"/>
        </a:p>
      </dgm:t>
    </dgm:pt>
    <dgm:pt modelId="{777899C3-1018-4D85-A994-E28A8A7AF86B}" type="pres">
      <dgm:prSet presAssocID="{A241ECA8-BD44-42F5-BA24-CD4E9F0BBD20}" presName="Name9" presStyleLbl="parChTrans1D2" presStyleIdx="0" presStyleCnt="4"/>
      <dgm:spPr/>
      <dgm:t>
        <a:bodyPr/>
        <a:lstStyle/>
        <a:p>
          <a:endParaRPr lang="en-US"/>
        </a:p>
      </dgm:t>
    </dgm:pt>
    <dgm:pt modelId="{462F4299-F258-4B55-8967-13AB42A42971}" type="pres">
      <dgm:prSet presAssocID="{A241ECA8-BD44-42F5-BA24-CD4E9F0BBD20}" presName="connTx" presStyleLbl="parChTrans1D2" presStyleIdx="0" presStyleCnt="4"/>
      <dgm:spPr/>
      <dgm:t>
        <a:bodyPr/>
        <a:lstStyle/>
        <a:p>
          <a:endParaRPr lang="en-US"/>
        </a:p>
      </dgm:t>
    </dgm:pt>
    <dgm:pt modelId="{6315000C-83CA-427C-A395-4F00A003990E}" type="pres">
      <dgm:prSet presAssocID="{F36AFC0C-E8C9-4234-958B-02E5A9E31532}" presName="node" presStyleLbl="node1" presStyleIdx="0" presStyleCnt="4">
        <dgm:presLayoutVars>
          <dgm:bulletEnabled val="1"/>
        </dgm:presLayoutVars>
      </dgm:prSet>
      <dgm:spPr/>
      <dgm:t>
        <a:bodyPr/>
        <a:lstStyle/>
        <a:p>
          <a:endParaRPr lang="en-US"/>
        </a:p>
      </dgm:t>
    </dgm:pt>
    <dgm:pt modelId="{CBAE70CA-3439-4C08-8B65-0B469C5B2E33}" type="pres">
      <dgm:prSet presAssocID="{E8F27DB0-3A06-4772-A7B5-F3E9DD51DD91}" presName="Name9" presStyleLbl="parChTrans1D2" presStyleIdx="1" presStyleCnt="4"/>
      <dgm:spPr/>
      <dgm:t>
        <a:bodyPr/>
        <a:lstStyle/>
        <a:p>
          <a:endParaRPr lang="en-US"/>
        </a:p>
      </dgm:t>
    </dgm:pt>
    <dgm:pt modelId="{50DCCF94-48A2-4D54-8B04-6CF78E77448C}" type="pres">
      <dgm:prSet presAssocID="{E8F27DB0-3A06-4772-A7B5-F3E9DD51DD91}" presName="connTx" presStyleLbl="parChTrans1D2" presStyleIdx="1" presStyleCnt="4"/>
      <dgm:spPr/>
      <dgm:t>
        <a:bodyPr/>
        <a:lstStyle/>
        <a:p>
          <a:endParaRPr lang="en-US"/>
        </a:p>
      </dgm:t>
    </dgm:pt>
    <dgm:pt modelId="{41B58E9C-1C4A-409A-ACB4-597ED0ED1AFD}" type="pres">
      <dgm:prSet presAssocID="{7E5AD519-A72C-409F-85A6-CCCBDB27C7CA}" presName="node" presStyleLbl="node1" presStyleIdx="1" presStyleCnt="4">
        <dgm:presLayoutVars>
          <dgm:bulletEnabled val="1"/>
        </dgm:presLayoutVars>
      </dgm:prSet>
      <dgm:spPr/>
      <dgm:t>
        <a:bodyPr/>
        <a:lstStyle/>
        <a:p>
          <a:endParaRPr lang="en-US"/>
        </a:p>
      </dgm:t>
    </dgm:pt>
    <dgm:pt modelId="{51FD9D4A-8E43-4BEA-9084-DBA2854A7C0F}" type="pres">
      <dgm:prSet presAssocID="{F2376C39-CC61-47D3-8308-466A866F2E67}" presName="Name9" presStyleLbl="parChTrans1D2" presStyleIdx="2" presStyleCnt="4"/>
      <dgm:spPr/>
      <dgm:t>
        <a:bodyPr/>
        <a:lstStyle/>
        <a:p>
          <a:endParaRPr lang="en-US"/>
        </a:p>
      </dgm:t>
    </dgm:pt>
    <dgm:pt modelId="{0006B152-7809-439B-AB7D-1AE5AF072526}" type="pres">
      <dgm:prSet presAssocID="{F2376C39-CC61-47D3-8308-466A866F2E67}" presName="connTx" presStyleLbl="parChTrans1D2" presStyleIdx="2" presStyleCnt="4"/>
      <dgm:spPr/>
      <dgm:t>
        <a:bodyPr/>
        <a:lstStyle/>
        <a:p>
          <a:endParaRPr lang="en-US"/>
        </a:p>
      </dgm:t>
    </dgm:pt>
    <dgm:pt modelId="{6D3016A5-1EC3-49C9-969E-197D7725F32F}" type="pres">
      <dgm:prSet presAssocID="{5587A925-1BC9-4E00-8D91-48DC39D1477C}" presName="node" presStyleLbl="node1" presStyleIdx="2" presStyleCnt="4">
        <dgm:presLayoutVars>
          <dgm:bulletEnabled val="1"/>
        </dgm:presLayoutVars>
      </dgm:prSet>
      <dgm:spPr/>
      <dgm:t>
        <a:bodyPr/>
        <a:lstStyle/>
        <a:p>
          <a:endParaRPr lang="en-US"/>
        </a:p>
      </dgm:t>
    </dgm:pt>
    <dgm:pt modelId="{24798308-622D-4B6C-AFD1-9A7866F32340}" type="pres">
      <dgm:prSet presAssocID="{27A40357-8F0C-4548-A5A5-4B0EA65072E2}" presName="Name9" presStyleLbl="parChTrans1D2" presStyleIdx="3" presStyleCnt="4"/>
      <dgm:spPr/>
      <dgm:t>
        <a:bodyPr/>
        <a:lstStyle/>
        <a:p>
          <a:endParaRPr lang="en-US"/>
        </a:p>
      </dgm:t>
    </dgm:pt>
    <dgm:pt modelId="{DBD14FB2-2CBF-4B17-A6D0-3F0EC46F787C}" type="pres">
      <dgm:prSet presAssocID="{27A40357-8F0C-4548-A5A5-4B0EA65072E2}" presName="connTx" presStyleLbl="parChTrans1D2" presStyleIdx="3" presStyleCnt="4"/>
      <dgm:spPr/>
      <dgm:t>
        <a:bodyPr/>
        <a:lstStyle/>
        <a:p>
          <a:endParaRPr lang="en-US"/>
        </a:p>
      </dgm:t>
    </dgm:pt>
    <dgm:pt modelId="{4F6860C2-1FFD-4DDA-B514-B61E62996D1F}" type="pres">
      <dgm:prSet presAssocID="{90261FD9-4476-4FC5-B752-7DB7ABB717A0}" presName="node" presStyleLbl="node1" presStyleIdx="3" presStyleCnt="4">
        <dgm:presLayoutVars>
          <dgm:bulletEnabled val="1"/>
        </dgm:presLayoutVars>
      </dgm:prSet>
      <dgm:spPr/>
      <dgm:t>
        <a:bodyPr/>
        <a:lstStyle/>
        <a:p>
          <a:endParaRPr lang="en-US"/>
        </a:p>
      </dgm:t>
    </dgm:pt>
  </dgm:ptLst>
  <dgm:cxnLst>
    <dgm:cxn modelId="{2C4E48FB-DDF1-4673-9C6B-034299AAC462}" srcId="{B94E827B-17B9-4C38-9153-9455D9E96B90}" destId="{8183D6AB-855A-41C2-A062-AF18F2F178F2}" srcOrd="0" destOrd="0" parTransId="{2AEA00B5-7950-49CE-BD3B-A3D45D8D7D1B}" sibTransId="{D5E02B46-C402-4A36-8D08-090D77098352}"/>
    <dgm:cxn modelId="{C415008D-FE22-4655-9B6D-1F6C79B12108}" srcId="{8183D6AB-855A-41C2-A062-AF18F2F178F2}" destId="{90261FD9-4476-4FC5-B752-7DB7ABB717A0}" srcOrd="3" destOrd="0" parTransId="{27A40357-8F0C-4548-A5A5-4B0EA65072E2}" sibTransId="{A8118311-D785-48BC-B030-DFE41B125C38}"/>
    <dgm:cxn modelId="{C650D457-AEE3-4BF1-A057-85DBE3997F2B}" type="presOf" srcId="{F2376C39-CC61-47D3-8308-466A866F2E67}" destId="{51FD9D4A-8E43-4BEA-9084-DBA2854A7C0F}" srcOrd="0" destOrd="0" presId="urn:microsoft.com/office/officeart/2005/8/layout/radial1"/>
    <dgm:cxn modelId="{0164F43A-6A60-4935-9BE0-FB35F26B58D6}" type="presOf" srcId="{F2376C39-CC61-47D3-8308-466A866F2E67}" destId="{0006B152-7809-439B-AB7D-1AE5AF072526}" srcOrd="1" destOrd="0" presId="urn:microsoft.com/office/officeart/2005/8/layout/radial1"/>
    <dgm:cxn modelId="{816DFD13-5578-41B9-A381-E39F2D3F3AE4}" type="presOf" srcId="{B94E827B-17B9-4C38-9153-9455D9E96B90}" destId="{C8708793-23D8-4716-BC46-65A90E85C6A4}" srcOrd="0" destOrd="0" presId="urn:microsoft.com/office/officeart/2005/8/layout/radial1"/>
    <dgm:cxn modelId="{D79DBCC2-E836-45DC-96CB-8162712163DF}" srcId="{8183D6AB-855A-41C2-A062-AF18F2F178F2}" destId="{5587A925-1BC9-4E00-8D91-48DC39D1477C}" srcOrd="2" destOrd="0" parTransId="{F2376C39-CC61-47D3-8308-466A866F2E67}" sibTransId="{1E1E9637-00D7-4994-BBBE-F91B825DC499}"/>
    <dgm:cxn modelId="{259C8B6B-A073-465E-B22E-2B52C56142FA}" type="presOf" srcId="{27A40357-8F0C-4548-A5A5-4B0EA65072E2}" destId="{DBD14FB2-2CBF-4B17-A6D0-3F0EC46F787C}" srcOrd="1" destOrd="0" presId="urn:microsoft.com/office/officeart/2005/8/layout/radial1"/>
    <dgm:cxn modelId="{6085DF31-2DF2-4404-899A-6004011C4F61}" type="presOf" srcId="{8183D6AB-855A-41C2-A062-AF18F2F178F2}" destId="{1D30407C-B2EE-4292-B79E-8749044A99EF}" srcOrd="0" destOrd="0" presId="urn:microsoft.com/office/officeart/2005/8/layout/radial1"/>
    <dgm:cxn modelId="{69A9F72B-D858-410C-A97D-486C7E250FAA}" type="presOf" srcId="{F36AFC0C-E8C9-4234-958B-02E5A9E31532}" destId="{6315000C-83CA-427C-A395-4F00A003990E}" srcOrd="0" destOrd="0" presId="urn:microsoft.com/office/officeart/2005/8/layout/radial1"/>
    <dgm:cxn modelId="{E7EA827C-D03D-4A40-91AE-DDB34861F0A8}" srcId="{8183D6AB-855A-41C2-A062-AF18F2F178F2}" destId="{F36AFC0C-E8C9-4234-958B-02E5A9E31532}" srcOrd="0" destOrd="0" parTransId="{A241ECA8-BD44-42F5-BA24-CD4E9F0BBD20}" sibTransId="{50B0CA5C-6AE3-4E05-80AE-CD5F76F2579E}"/>
    <dgm:cxn modelId="{A4793E3A-995C-46B1-9EE5-40C450314CC4}" type="presOf" srcId="{90261FD9-4476-4FC5-B752-7DB7ABB717A0}" destId="{4F6860C2-1FFD-4DDA-B514-B61E62996D1F}" srcOrd="0" destOrd="0" presId="urn:microsoft.com/office/officeart/2005/8/layout/radial1"/>
    <dgm:cxn modelId="{CC2D44EB-D3E6-4A8F-92F6-3E3500619C3B}" srcId="{8183D6AB-855A-41C2-A062-AF18F2F178F2}" destId="{7E5AD519-A72C-409F-85A6-CCCBDB27C7CA}" srcOrd="1" destOrd="0" parTransId="{E8F27DB0-3A06-4772-A7B5-F3E9DD51DD91}" sibTransId="{D825F31C-CAEF-4841-B7EB-C1BA9D5FCECD}"/>
    <dgm:cxn modelId="{6DE69A43-A2EF-431A-8D0D-B9BD49D840F5}" type="presOf" srcId="{E8F27DB0-3A06-4772-A7B5-F3E9DD51DD91}" destId="{CBAE70CA-3439-4C08-8B65-0B469C5B2E33}" srcOrd="0" destOrd="0" presId="urn:microsoft.com/office/officeart/2005/8/layout/radial1"/>
    <dgm:cxn modelId="{55B3392E-3E3D-46FE-ACF8-5EA03FADC638}" type="presOf" srcId="{A241ECA8-BD44-42F5-BA24-CD4E9F0BBD20}" destId="{462F4299-F258-4B55-8967-13AB42A42971}" srcOrd="1" destOrd="0" presId="urn:microsoft.com/office/officeart/2005/8/layout/radial1"/>
    <dgm:cxn modelId="{81A7BF17-2DDE-49AD-99B4-F868FFD618A1}" type="presOf" srcId="{5587A925-1BC9-4E00-8D91-48DC39D1477C}" destId="{6D3016A5-1EC3-49C9-969E-197D7725F32F}" srcOrd="0" destOrd="0" presId="urn:microsoft.com/office/officeart/2005/8/layout/radial1"/>
    <dgm:cxn modelId="{C2272BE6-C51A-4047-9DD3-73A21E253333}" type="presOf" srcId="{E8F27DB0-3A06-4772-A7B5-F3E9DD51DD91}" destId="{50DCCF94-48A2-4D54-8B04-6CF78E77448C}" srcOrd="1" destOrd="0" presId="urn:microsoft.com/office/officeart/2005/8/layout/radial1"/>
    <dgm:cxn modelId="{4FE42BE3-911B-4B1D-81AF-83BB50F43126}" type="presOf" srcId="{7E5AD519-A72C-409F-85A6-CCCBDB27C7CA}" destId="{41B58E9C-1C4A-409A-ACB4-597ED0ED1AFD}" srcOrd="0" destOrd="0" presId="urn:microsoft.com/office/officeart/2005/8/layout/radial1"/>
    <dgm:cxn modelId="{0C578FAD-5A81-4C4A-B0A9-865F25BD294C}" type="presOf" srcId="{A241ECA8-BD44-42F5-BA24-CD4E9F0BBD20}" destId="{777899C3-1018-4D85-A994-E28A8A7AF86B}" srcOrd="0" destOrd="0" presId="urn:microsoft.com/office/officeart/2005/8/layout/radial1"/>
    <dgm:cxn modelId="{FFE3B9C0-5907-4FE5-92C0-685369C5E8DD}" type="presOf" srcId="{27A40357-8F0C-4548-A5A5-4B0EA65072E2}" destId="{24798308-622D-4B6C-AFD1-9A7866F32340}" srcOrd="0" destOrd="0" presId="urn:microsoft.com/office/officeart/2005/8/layout/radial1"/>
    <dgm:cxn modelId="{DE09F01C-929E-40BA-917A-5308490CCAAD}" type="presParOf" srcId="{C8708793-23D8-4716-BC46-65A90E85C6A4}" destId="{1D30407C-B2EE-4292-B79E-8749044A99EF}" srcOrd="0" destOrd="0" presId="urn:microsoft.com/office/officeart/2005/8/layout/radial1"/>
    <dgm:cxn modelId="{066AA462-ED7F-44AE-B7A8-D48D626B5739}" type="presParOf" srcId="{C8708793-23D8-4716-BC46-65A90E85C6A4}" destId="{777899C3-1018-4D85-A994-E28A8A7AF86B}" srcOrd="1" destOrd="0" presId="urn:microsoft.com/office/officeart/2005/8/layout/radial1"/>
    <dgm:cxn modelId="{81917C30-873D-411D-A54B-B269CA5D6E4C}" type="presParOf" srcId="{777899C3-1018-4D85-A994-E28A8A7AF86B}" destId="{462F4299-F258-4B55-8967-13AB42A42971}" srcOrd="0" destOrd="0" presId="urn:microsoft.com/office/officeart/2005/8/layout/radial1"/>
    <dgm:cxn modelId="{32EF5302-1831-42D6-A0A1-80AABE25E7F8}" type="presParOf" srcId="{C8708793-23D8-4716-BC46-65A90E85C6A4}" destId="{6315000C-83CA-427C-A395-4F00A003990E}" srcOrd="2" destOrd="0" presId="urn:microsoft.com/office/officeart/2005/8/layout/radial1"/>
    <dgm:cxn modelId="{D9BE5F82-2334-459C-88AD-EC9296727F77}" type="presParOf" srcId="{C8708793-23D8-4716-BC46-65A90E85C6A4}" destId="{CBAE70CA-3439-4C08-8B65-0B469C5B2E33}" srcOrd="3" destOrd="0" presId="urn:microsoft.com/office/officeart/2005/8/layout/radial1"/>
    <dgm:cxn modelId="{FF28C806-BFF1-4635-8134-77567F52F802}" type="presParOf" srcId="{CBAE70CA-3439-4C08-8B65-0B469C5B2E33}" destId="{50DCCF94-48A2-4D54-8B04-6CF78E77448C}" srcOrd="0" destOrd="0" presId="urn:microsoft.com/office/officeart/2005/8/layout/radial1"/>
    <dgm:cxn modelId="{02D0EB70-5F42-4A9E-AE41-496970C31EC4}" type="presParOf" srcId="{C8708793-23D8-4716-BC46-65A90E85C6A4}" destId="{41B58E9C-1C4A-409A-ACB4-597ED0ED1AFD}" srcOrd="4" destOrd="0" presId="urn:microsoft.com/office/officeart/2005/8/layout/radial1"/>
    <dgm:cxn modelId="{DCB98413-15C9-439D-A552-59CB030F6ED0}" type="presParOf" srcId="{C8708793-23D8-4716-BC46-65A90E85C6A4}" destId="{51FD9D4A-8E43-4BEA-9084-DBA2854A7C0F}" srcOrd="5" destOrd="0" presId="urn:microsoft.com/office/officeart/2005/8/layout/radial1"/>
    <dgm:cxn modelId="{C7A6EEC5-508C-4E50-BA55-7958655A3E81}" type="presParOf" srcId="{51FD9D4A-8E43-4BEA-9084-DBA2854A7C0F}" destId="{0006B152-7809-439B-AB7D-1AE5AF072526}" srcOrd="0" destOrd="0" presId="urn:microsoft.com/office/officeart/2005/8/layout/radial1"/>
    <dgm:cxn modelId="{2E97DA87-5B9B-457C-B331-1BC61E8D3F02}" type="presParOf" srcId="{C8708793-23D8-4716-BC46-65A90E85C6A4}" destId="{6D3016A5-1EC3-49C9-969E-197D7725F32F}" srcOrd="6" destOrd="0" presId="urn:microsoft.com/office/officeart/2005/8/layout/radial1"/>
    <dgm:cxn modelId="{6A23FD9B-2202-42CA-8282-2EF38CBE4C1B}" type="presParOf" srcId="{C8708793-23D8-4716-BC46-65A90E85C6A4}" destId="{24798308-622D-4B6C-AFD1-9A7866F32340}" srcOrd="7" destOrd="0" presId="urn:microsoft.com/office/officeart/2005/8/layout/radial1"/>
    <dgm:cxn modelId="{FFF7171F-0B09-4156-962F-3AA35436D47C}" type="presParOf" srcId="{24798308-622D-4B6C-AFD1-9A7866F32340}" destId="{DBD14FB2-2CBF-4B17-A6D0-3F0EC46F787C}" srcOrd="0" destOrd="0" presId="urn:microsoft.com/office/officeart/2005/8/layout/radial1"/>
    <dgm:cxn modelId="{6B0AA779-34E5-4335-A3C3-1DA32F4AA56B}" type="presParOf" srcId="{C8708793-23D8-4716-BC46-65A90E85C6A4}" destId="{4F6860C2-1FFD-4DDA-B514-B61E62996D1F}" srcOrd="8"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EE29-15DF-4E71-9F51-7E08858E7ED7}">
      <dsp:nvSpPr>
        <dsp:cNvPr id="0" name=""/>
        <dsp:cNvSpPr/>
      </dsp:nvSpPr>
      <dsp:spPr>
        <a:xfrm>
          <a:off x="0" y="369222"/>
          <a:ext cx="5857916"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1A7A4-BEC8-48A9-8E1F-F2FBC0EEE45F}">
      <dsp:nvSpPr>
        <dsp:cNvPr id="0" name=""/>
        <dsp:cNvSpPr/>
      </dsp:nvSpPr>
      <dsp:spPr>
        <a:xfrm>
          <a:off x="292895" y="177342"/>
          <a:ext cx="4100541"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Filter – To divide the data </a:t>
          </a:r>
        </a:p>
      </dsp:txBody>
      <dsp:txXfrm>
        <a:off x="311629" y="196076"/>
        <a:ext cx="4063073" cy="346292"/>
      </dsp:txXfrm>
    </dsp:sp>
    <dsp:sp modelId="{A850A232-DAE8-4764-AE8C-1E20D75C369A}">
      <dsp:nvSpPr>
        <dsp:cNvPr id="0" name=""/>
        <dsp:cNvSpPr/>
      </dsp:nvSpPr>
      <dsp:spPr>
        <a:xfrm>
          <a:off x="0" y="958902"/>
          <a:ext cx="5857916" cy="3276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8563879F-94F6-43CC-9D41-CC6D96D034E8}">
      <dsp:nvSpPr>
        <dsp:cNvPr id="0" name=""/>
        <dsp:cNvSpPr/>
      </dsp:nvSpPr>
      <dsp:spPr>
        <a:xfrm>
          <a:off x="292895" y="767022"/>
          <a:ext cx="4563000" cy="3837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Formula – To calculate the average, percentage etc… </a:t>
          </a:r>
        </a:p>
      </dsp:txBody>
      <dsp:txXfrm>
        <a:off x="311629" y="785756"/>
        <a:ext cx="4525532" cy="346292"/>
      </dsp:txXfrm>
    </dsp:sp>
    <dsp:sp modelId="{E99AB7DF-91F8-424C-B8BF-501A03610344}">
      <dsp:nvSpPr>
        <dsp:cNvPr id="0" name=""/>
        <dsp:cNvSpPr/>
      </dsp:nvSpPr>
      <dsp:spPr>
        <a:xfrm>
          <a:off x="0" y="1548582"/>
          <a:ext cx="5857916" cy="3276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7042B51B-E7BA-44A5-B112-C820D77ADA48}">
      <dsp:nvSpPr>
        <dsp:cNvPr id="0" name=""/>
        <dsp:cNvSpPr/>
      </dsp:nvSpPr>
      <dsp:spPr>
        <a:xfrm>
          <a:off x="292895" y="1356702"/>
          <a:ext cx="4100541" cy="3837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Pivot table – To summarize the data</a:t>
          </a:r>
        </a:p>
      </dsp:txBody>
      <dsp:txXfrm>
        <a:off x="311629" y="1375436"/>
        <a:ext cx="4063073" cy="346292"/>
      </dsp:txXfrm>
    </dsp:sp>
    <dsp:sp modelId="{CFDE139E-9ADA-476F-8693-142DF69902A4}">
      <dsp:nvSpPr>
        <dsp:cNvPr id="0" name=""/>
        <dsp:cNvSpPr/>
      </dsp:nvSpPr>
      <dsp:spPr>
        <a:xfrm>
          <a:off x="0" y="2138263"/>
          <a:ext cx="5857916" cy="327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2F2669E9-E610-42DD-A00B-0EB5916E00AC}">
      <dsp:nvSpPr>
        <dsp:cNvPr id="0" name=""/>
        <dsp:cNvSpPr/>
      </dsp:nvSpPr>
      <dsp:spPr>
        <a:xfrm>
          <a:off x="292895" y="1946383"/>
          <a:ext cx="4100541" cy="3837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Graphs - Visualization</a:t>
          </a:r>
        </a:p>
      </dsp:txBody>
      <dsp:txXfrm>
        <a:off x="311629" y="1965117"/>
        <a:ext cx="406307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5858-E697-4897-9680-E5A382308C5B}">
      <dsp:nvSpPr>
        <dsp:cNvPr id="0" name=""/>
        <dsp:cNvSpPr/>
      </dsp:nvSpPr>
      <dsp:spPr>
        <a:xfrm>
          <a:off x="1928465" y="626937"/>
          <a:ext cx="4175388" cy="4175388"/>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90FE0D1-DE2D-4D37-B8C7-79F82ABF9E60}">
      <dsp:nvSpPr>
        <dsp:cNvPr id="0" name=""/>
        <dsp:cNvSpPr/>
      </dsp:nvSpPr>
      <dsp:spPr>
        <a:xfrm>
          <a:off x="1928465" y="626937"/>
          <a:ext cx="4175388" cy="4175388"/>
        </a:xfrm>
        <a:prstGeom prst="blockArc">
          <a:avLst>
            <a:gd name="adj1" fmla="val 5400000"/>
            <a:gd name="adj2" fmla="val 108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2D4F3B4-1DD5-4B9B-AD28-7764E20D3CEE}">
      <dsp:nvSpPr>
        <dsp:cNvPr id="0" name=""/>
        <dsp:cNvSpPr/>
      </dsp:nvSpPr>
      <dsp:spPr>
        <a:xfrm>
          <a:off x="1928465" y="626937"/>
          <a:ext cx="4175388" cy="4175388"/>
        </a:xfrm>
        <a:prstGeom prst="blockArc">
          <a:avLst>
            <a:gd name="adj1" fmla="val 0"/>
            <a:gd name="adj2" fmla="val 54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16E79AE-973C-4DA6-8985-C7DF10C6C2C1}">
      <dsp:nvSpPr>
        <dsp:cNvPr id="0" name=""/>
        <dsp:cNvSpPr/>
      </dsp:nvSpPr>
      <dsp:spPr>
        <a:xfrm>
          <a:off x="1928465" y="626937"/>
          <a:ext cx="4175388" cy="4175388"/>
        </a:xfrm>
        <a:prstGeom prst="blockArc">
          <a:avLst>
            <a:gd name="adj1" fmla="val 16200000"/>
            <a:gd name="adj2" fmla="val 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5AEA5A0-D4F4-4DA9-BD1D-D95EDAB6748F}">
      <dsp:nvSpPr>
        <dsp:cNvPr id="0" name=""/>
        <dsp:cNvSpPr/>
      </dsp:nvSpPr>
      <dsp:spPr>
        <a:xfrm>
          <a:off x="3054834" y="1753306"/>
          <a:ext cx="1922651" cy="192265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Features used to analysis</a:t>
          </a:r>
        </a:p>
      </dsp:txBody>
      <dsp:txXfrm>
        <a:off x="3336400" y="2034872"/>
        <a:ext cx="1359519" cy="1359519"/>
      </dsp:txXfrm>
    </dsp:sp>
    <dsp:sp modelId="{09F4EA3E-E300-4B74-B0DF-3BCD80E1F3D6}">
      <dsp:nvSpPr>
        <dsp:cNvPr id="0" name=""/>
        <dsp:cNvSpPr/>
      </dsp:nvSpPr>
      <dsp:spPr>
        <a:xfrm>
          <a:off x="3231377" y="2460"/>
          <a:ext cx="1569564"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Salary-numbers</a:t>
          </a:r>
        </a:p>
      </dsp:txBody>
      <dsp:txXfrm>
        <a:off x="3461234" y="199556"/>
        <a:ext cx="1109850" cy="951664"/>
      </dsp:txXfrm>
    </dsp:sp>
    <dsp:sp modelId="{E98DF13A-677E-45B1-A107-570A3392C525}">
      <dsp:nvSpPr>
        <dsp:cNvPr id="0" name=""/>
        <dsp:cNvSpPr/>
      </dsp:nvSpPr>
      <dsp:spPr>
        <a:xfrm>
          <a:off x="5124232" y="1939452"/>
          <a:ext cx="1862342" cy="155035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Department -text</a:t>
          </a:r>
        </a:p>
      </dsp:txBody>
      <dsp:txXfrm>
        <a:off x="5396966" y="2166497"/>
        <a:ext cx="1316874" cy="1096269"/>
      </dsp:txXfrm>
    </dsp:sp>
    <dsp:sp modelId="{13B2E4B5-D07F-4135-87F5-388943930AAE}">
      <dsp:nvSpPr>
        <dsp:cNvPr id="0" name=""/>
        <dsp:cNvSpPr/>
      </dsp:nvSpPr>
      <dsp:spPr>
        <a:xfrm>
          <a:off x="3152914" y="4080947"/>
          <a:ext cx="1726491"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Tenure-numbers</a:t>
          </a:r>
        </a:p>
      </dsp:txBody>
      <dsp:txXfrm>
        <a:off x="3405753" y="4278043"/>
        <a:ext cx="1220813" cy="951664"/>
      </dsp:txXfrm>
    </dsp:sp>
    <dsp:sp modelId="{A7DD7202-8A86-4661-B585-AE55B76AFABB}">
      <dsp:nvSpPr>
        <dsp:cNvPr id="0" name=""/>
        <dsp:cNvSpPr/>
      </dsp:nvSpPr>
      <dsp:spPr>
        <a:xfrm>
          <a:off x="1157357" y="2041703"/>
          <a:ext cx="1639118"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Gender-</a:t>
          </a:r>
        </a:p>
        <a:p>
          <a:pPr marL="0" lvl="0" indent="0" algn="ctr" defTabSz="1111250">
            <a:lnSpc>
              <a:spcPct val="90000"/>
            </a:lnSpc>
            <a:spcBef>
              <a:spcPct val="0"/>
            </a:spcBef>
            <a:spcAft>
              <a:spcPct val="35000"/>
            </a:spcAft>
            <a:buNone/>
          </a:pPr>
          <a:r>
            <a:rPr lang="en-US" sz="2500" kern="1200" dirty="0"/>
            <a:t>Text</a:t>
          </a:r>
        </a:p>
      </dsp:txBody>
      <dsp:txXfrm>
        <a:off x="1397400" y="2238799"/>
        <a:ext cx="1159032" cy="9516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738150" y="3286124"/>
            <a:ext cx="8610600" cy="1938992"/>
          </a:xfrm>
          <a:prstGeom prst="rect">
            <a:avLst/>
          </a:prstGeom>
          <a:noFill/>
        </p:spPr>
        <p:txBody>
          <a:bodyPr wrap="square" rtlCol="0">
            <a:spAutoFit/>
          </a:bodyPr>
          <a:lstStyle/>
          <a:p>
            <a:r>
              <a:rPr lang="en-US" sz="2400" dirty="0"/>
              <a:t>STUDENT NAME: KAMALESH A B</a:t>
            </a:r>
          </a:p>
          <a:p>
            <a:r>
              <a:rPr lang="en-US" sz="2400" dirty="0"/>
              <a:t>REGISTER NO      : </a:t>
            </a:r>
            <a:r>
              <a:rPr lang="en-US" sz="2400" dirty="0" smtClean="0"/>
              <a:t>2213211036010 /unm13212213211036010</a:t>
            </a:r>
            <a:endParaRPr lang="en-US" sz="2400" dirty="0"/>
          </a:p>
          <a:p>
            <a:r>
              <a:rPr lang="en-US" sz="2400" dirty="0"/>
              <a:t>DEPARTMENT     </a:t>
            </a:r>
            <a:r>
              <a:rPr lang="en-US" sz="2400" dirty="0" smtClean="0"/>
              <a:t>: B.COM (GENERAL) </a:t>
            </a:r>
            <a:r>
              <a:rPr lang="en-US" sz="2400" dirty="0"/>
              <a:t>COMMERCE</a:t>
            </a:r>
          </a:p>
          <a:p>
            <a:r>
              <a:rPr lang="en-US" sz="2400" dirty="0"/>
              <a:t>COLLEGE              : PRESIDENCY </a:t>
            </a:r>
            <a:r>
              <a:rPr lang="en-US" sz="2400" dirty="0" smtClean="0"/>
              <a:t>COLLEGE, CHENNAI</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a:extLst>
              <a:ext uri="{FF2B5EF4-FFF2-40B4-BE49-F238E27FC236}">
                <a16:creationId xmlns:a16="http://schemas.microsoft.com/office/drawing/2014/main" xmlns="" id="{D8E00AB6-4872-490B-B4B1-BB4D6F78FAA8}"/>
              </a:ext>
            </a:extLst>
          </p:cNvPr>
          <p:cNvSpPr/>
          <p:nvPr/>
        </p:nvSpPr>
        <p:spPr>
          <a:xfrm>
            <a:off x="881026" y="1357298"/>
            <a:ext cx="8755906" cy="470898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t>Identify key performance indicators (KPIs) relevant to the role . </a:t>
            </a:r>
            <a:endParaRPr lang="en-US" sz="2000" dirty="0" smtClean="0"/>
          </a:p>
          <a:p>
            <a:pPr marL="285750" indent="-285750">
              <a:lnSpc>
                <a:spcPct val="150000"/>
              </a:lnSpc>
              <a:buFont typeface="Wingdings" panose="05000000000000000000" pitchFamily="2" charset="2"/>
              <a:buChar char="Ø"/>
            </a:pPr>
            <a:r>
              <a:rPr lang="en-US" sz="2000" dirty="0" smtClean="0"/>
              <a:t>Set </a:t>
            </a:r>
            <a:r>
              <a:rPr lang="en-US" sz="2000" dirty="0"/>
              <a:t>specific, measurable, achievable, relevant, and time-bound (SMART) goals for each </a:t>
            </a:r>
            <a:r>
              <a:rPr lang="en-US" sz="2000" dirty="0" err="1" smtClean="0"/>
              <a:t>KPI.Collect</a:t>
            </a:r>
            <a:r>
              <a:rPr lang="en-US" sz="2000" dirty="0" smtClean="0"/>
              <a:t> quantitative data such as sales numbers, completed projects, or customer ratings .</a:t>
            </a:r>
          </a:p>
          <a:p>
            <a:pPr marL="285750" indent="-285750">
              <a:lnSpc>
                <a:spcPct val="150000"/>
              </a:lnSpc>
              <a:buFont typeface="Wingdings" panose="05000000000000000000" pitchFamily="2" charset="2"/>
              <a:buChar char="Ø"/>
            </a:pPr>
            <a:r>
              <a:rPr lang="en-US" sz="2000" dirty="0" smtClean="0"/>
              <a:t> Gather </a:t>
            </a:r>
            <a:r>
              <a:rPr lang="en-US" sz="2000" dirty="0"/>
              <a:t>qualitative data through feedback from supervisors, peers, and </a:t>
            </a:r>
            <a:r>
              <a:rPr lang="en-US" sz="2000" dirty="0" smtClean="0"/>
              <a:t>self-assessments.</a:t>
            </a:r>
          </a:p>
          <a:p>
            <a:pPr marL="285750" indent="-285750">
              <a:lnSpc>
                <a:spcPct val="150000"/>
              </a:lnSpc>
              <a:buFont typeface="Wingdings" panose="05000000000000000000" pitchFamily="2" charset="2"/>
              <a:buChar char="Ø"/>
            </a:pPr>
            <a:r>
              <a:rPr lang="en-US" sz="2000" dirty="0" smtClean="0"/>
              <a:t>Group </a:t>
            </a:r>
            <a:r>
              <a:rPr lang="en-US" sz="2000" dirty="0"/>
              <a:t>employees with similar performance patterns through cluster analysis Assess effectiveness by evaluating the quality of work </a:t>
            </a:r>
            <a:r>
              <a:rPr lang="en-US" sz="2000" dirty="0" smtClean="0"/>
              <a:t>produce</a:t>
            </a:r>
            <a:r>
              <a:rPr lang="en-US" sz="2000" dirty="0" smtClean="0"/>
              <a:t>.</a:t>
            </a:r>
          </a:p>
          <a:p>
            <a:pPr marL="285750" indent="-285750">
              <a:lnSpc>
                <a:spcPct val="150000"/>
              </a:lnSpc>
              <a:buFont typeface="Wingdings" panose="05000000000000000000" pitchFamily="2" charset="2"/>
              <a:buChar char="Ø"/>
            </a:pPr>
            <a:r>
              <a:rPr lang="en-US" sz="2000" dirty="0" smtClean="0"/>
              <a:t>Use </a:t>
            </a:r>
            <a:r>
              <a:rPr lang="en-US" sz="2000" dirty="0"/>
              <a:t>regression analysis to find relationships between performance factors and outcomes.</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023902" y="1285860"/>
          <a:ext cx="8143932" cy="49292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pPr rtl="0"/>
            <a:r>
              <a:rPr lang="en-US" sz="2000" dirty="0"/>
              <a:t>Percentage data analysis</a:t>
            </a:r>
            <a:br>
              <a:rPr lang="en-US" sz="2000" dirty="0"/>
            </a:br>
            <a:endParaRPr lang="en-US" sz="2000" dirty="0"/>
          </a:p>
        </p:txBody>
      </p:sp>
      <p:graphicFrame>
        <p:nvGraphicFramePr>
          <p:cNvPr id="3" name="Chart 2"/>
          <p:cNvGraphicFramePr/>
          <p:nvPr/>
        </p:nvGraphicFramePr>
        <p:xfrm>
          <a:off x="380960" y="857232"/>
          <a:ext cx="4786346" cy="27860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024298" y="3143248"/>
          <a:ext cx="5715040" cy="30718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309654" y="1428736"/>
            <a:ext cx="8786874" cy="4662815"/>
          </a:xfrm>
          <a:prstGeom prst="rect">
            <a:avLst/>
          </a:prstGeom>
        </p:spPr>
        <p:txBody>
          <a:bodyPr wrap="square">
            <a:spAutoFit/>
          </a:bodyPr>
          <a:lstStyle/>
          <a:p>
            <a:pPr>
              <a:lnSpc>
                <a:spcPct val="150000"/>
              </a:lnSpc>
              <a:buFont typeface="Wingdings" pitchFamily="2" charset="2"/>
              <a:buChar char="q"/>
            </a:pPr>
            <a:r>
              <a:rPr lang="en-US" sz="2200" dirty="0"/>
              <a:t>The employee performance analysis reveals strengths in product management field and highlights opportunities for improvement in service and training field </a:t>
            </a:r>
            <a:r>
              <a:rPr lang="en-US" sz="2200" dirty="0" smtClean="0"/>
              <a:t>.</a:t>
            </a:r>
          </a:p>
          <a:p>
            <a:pPr>
              <a:lnSpc>
                <a:spcPct val="150000"/>
              </a:lnSpc>
              <a:buFont typeface="Wingdings" pitchFamily="2" charset="2"/>
              <a:buChar char="q"/>
            </a:pPr>
            <a:r>
              <a:rPr lang="en-US" sz="2200" dirty="0" smtClean="0"/>
              <a:t>Key </a:t>
            </a:r>
            <a:r>
              <a:rPr lang="en-US" sz="2200" dirty="0"/>
              <a:t>achievements include in accounting and marketing, which have positively impacted more production and increase in annual </a:t>
            </a:r>
            <a:r>
              <a:rPr lang="en-US" sz="2200" dirty="0" smtClean="0"/>
              <a:t>turnover.</a:t>
            </a:r>
          </a:p>
          <a:p>
            <a:pPr>
              <a:lnSpc>
                <a:spcPct val="150000"/>
              </a:lnSpc>
              <a:buFont typeface="Wingdings" pitchFamily="2" charset="2"/>
              <a:buChar char="q"/>
            </a:pPr>
            <a:r>
              <a:rPr lang="en-US" sz="2200" dirty="0" smtClean="0"/>
              <a:t>To </a:t>
            </a:r>
            <a:r>
              <a:rPr lang="en-US" sz="2200" dirty="0"/>
              <a:t>enhance overall performance, we recommend to show more interest in marketing and need to satisfy the </a:t>
            </a:r>
            <a:r>
              <a:rPr lang="en-US" sz="2200" dirty="0" smtClean="0"/>
              <a:t>customers </a:t>
            </a:r>
            <a:r>
              <a:rPr lang="en-US" sz="2200" dirty="0"/>
              <a:t>. </a:t>
            </a:r>
            <a:endParaRPr lang="en-US" sz="2200" dirty="0" smtClean="0"/>
          </a:p>
          <a:p>
            <a:pPr>
              <a:lnSpc>
                <a:spcPct val="150000"/>
              </a:lnSpc>
              <a:buFont typeface="Wingdings" pitchFamily="2" charset="2"/>
              <a:buChar char="q"/>
            </a:pPr>
            <a:r>
              <a:rPr lang="en-US" sz="2200" dirty="0" smtClean="0"/>
              <a:t>Focused </a:t>
            </a:r>
            <a:r>
              <a:rPr lang="en-US" sz="2200" dirty="0"/>
              <a:t>development in identified areas will support continued growth and success.</a:t>
            </a:r>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a:t>
            </a:r>
            <a:r>
              <a:rPr lang="en-US" spc="-85" dirty="0" smtClean="0"/>
              <a:t> </a:t>
            </a:r>
            <a:r>
              <a:rPr lang="en-US" spc="25" dirty="0" smtClean="0"/>
              <a:t>TITLE</a:t>
            </a:r>
            <a:endParaRPr lang="en-US" dirty="0"/>
          </a:p>
        </p:txBody>
      </p:sp>
      <p:sp>
        <p:nvSpPr>
          <p:cNvPr id="3" name="Text Placeholder 2"/>
          <p:cNvSpPr>
            <a:spLocks noGrp="1"/>
          </p:cNvSpPr>
          <p:nvPr>
            <p:ph type="body" idx="1"/>
          </p:nvPr>
        </p:nvSpPr>
        <p:spPr>
          <a:xfrm>
            <a:off x="1095340" y="1785926"/>
            <a:ext cx="8843986" cy="1354217"/>
          </a:xfrm>
        </p:spPr>
        <p:txBody>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smtClean="0">
              <a:solidFill>
                <a:srgbClr val="7030A0"/>
              </a:solidFill>
              <a:latin typeface="Times New Roman" panose="02020603050405020304" pitchFamily="18" charset="0"/>
              <a:cs typeface="Times New Roman" panose="02020603050405020304" pitchFamily="18" charset="0"/>
            </a:endParaRPr>
          </a:p>
          <a:p>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Text Placeholder 2"/>
          <p:cNvSpPr>
            <a:spLocks noGrp="1"/>
          </p:cNvSpPr>
          <p:nvPr>
            <p:ph type="body" idx="1"/>
          </p:nvPr>
        </p:nvSpPr>
        <p:spPr>
          <a:xfrm>
            <a:off x="2452662" y="1285860"/>
            <a:ext cx="5486400" cy="4739759"/>
          </a:xfrm>
        </p:spPr>
        <p:txBody>
          <a:bodyPr/>
          <a:lstStyle/>
          <a:p>
            <a:pPr algn="l"/>
            <a:endParaRPr lang="en-US" sz="2800" dirty="0" smtClean="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Modelling</a:t>
            </a:r>
            <a:r>
              <a:rPr lang="en-US" sz="2800" dirty="0" smtClean="0">
                <a:solidFill>
                  <a:srgbClr val="0D0D0D"/>
                </a:solidFill>
                <a:latin typeface="Times New Roman" panose="02020603050405020304" pitchFamily="18" charset="0"/>
                <a:cs typeface="Times New Roman" panose="02020603050405020304" pitchFamily="18" charset="0"/>
              </a:rPr>
              <a:t> Approach</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Conclusion</a:t>
            </a:r>
          </a:p>
          <a:p>
            <a:endParaRPr lang="en-IN" sz="2800" dirty="0" smtClean="0">
              <a:latin typeface="Times New Roman" panose="02020603050405020304" pitchFamily="18" charset="0"/>
              <a:cs typeface="Times New Roman" panose="02020603050405020304" pitchFamily="18" charset="0"/>
            </a:endParaRPr>
          </a:p>
          <a:p>
            <a:endParaRPr lang="en-US" sz="2800" dirty="0"/>
          </a:p>
        </p:txBody>
      </p:sp>
      <p:pic>
        <p:nvPicPr>
          <p:cNvPr id="26" name="Picture 25" descr="Picture1-removebg-preview.png"/>
          <p:cNvPicPr>
            <a:picLocks noChangeAspect="1"/>
          </p:cNvPicPr>
          <p:nvPr/>
        </p:nvPicPr>
        <p:blipFill>
          <a:blip r:embed="rId2"/>
          <a:stretch>
            <a:fillRect/>
          </a:stretch>
        </p:blipFill>
        <p:spPr>
          <a:xfrm>
            <a:off x="0" y="2790825"/>
            <a:ext cx="5572125" cy="40671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8612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95340" y="1571612"/>
            <a:ext cx="8429684" cy="4247317"/>
          </a:xfrm>
          <a:prstGeom prst="rect">
            <a:avLst/>
          </a:prstGeom>
        </p:spPr>
        <p:txBody>
          <a:bodyPr wrap="square">
            <a:spAutoFit/>
          </a:bodyPr>
          <a:lstStyle/>
          <a:p>
            <a:pPr>
              <a:lnSpc>
                <a:spcPct val="150000"/>
              </a:lnSpc>
              <a:buFont typeface="Wingdings" pitchFamily="2" charset="2"/>
              <a:buChar char="v"/>
            </a:pPr>
            <a:r>
              <a:rPr lang="en-US" sz="2000" dirty="0"/>
              <a:t>  </a:t>
            </a:r>
            <a:r>
              <a:rPr lang="en-US" sz="2000" dirty="0" smtClean="0"/>
              <a:t>The </a:t>
            </a:r>
            <a:r>
              <a:rPr lang="en-US" sz="2000" dirty="0"/>
              <a:t>organization is experiencing varying levels of employee performance across different departments, which may be impacting overall productivity and business outcomes</a:t>
            </a:r>
            <a:r>
              <a:rPr lang="en-US" sz="2000" dirty="0" smtClean="0"/>
              <a:t>.</a:t>
            </a:r>
            <a:r>
              <a:rPr lang="en-US" sz="2000" dirty="0" smtClean="0"/>
              <a:t> </a:t>
            </a:r>
            <a:endParaRPr lang="en-US" sz="2000" dirty="0" smtClean="0"/>
          </a:p>
          <a:p>
            <a:pPr>
              <a:lnSpc>
                <a:spcPct val="150000"/>
              </a:lnSpc>
              <a:buFont typeface="Wingdings" pitchFamily="2" charset="2"/>
              <a:buChar char="v"/>
            </a:pPr>
            <a:r>
              <a:rPr lang="en-US" sz="2000" dirty="0" smtClean="0"/>
              <a:t>There </a:t>
            </a:r>
            <a:r>
              <a:rPr lang="en-US" sz="2000" dirty="0" smtClean="0"/>
              <a:t>is a need to  identify  key  factors influencing these performance  discrepancies,  evaluate  the  effectiveness  of  current performance  management  practices,  and  develop  strategies  to enhance  employee  performance  uniformly across the </a:t>
            </a:r>
            <a:r>
              <a:rPr lang="en-US" sz="2000" dirty="0" smtClean="0"/>
              <a:t>organization.</a:t>
            </a:r>
            <a:r>
              <a:rPr lang="en-US" sz="2000" dirty="0" smtClean="0"/>
              <a:t> </a:t>
            </a:r>
            <a:endParaRPr lang="en-US" sz="2000" dirty="0" smtClean="0"/>
          </a:p>
          <a:p>
            <a:pPr>
              <a:lnSpc>
                <a:spcPct val="150000"/>
              </a:lnSpc>
              <a:buFont typeface="Wingdings" pitchFamily="2" charset="2"/>
              <a:buChar char="v"/>
            </a:pPr>
            <a:r>
              <a:rPr lang="en-US" sz="2000" dirty="0" smtClean="0"/>
              <a:t>These </a:t>
            </a:r>
            <a:r>
              <a:rPr lang="en-US" sz="2000" dirty="0" smtClean="0"/>
              <a:t>are the problems in performance</a:t>
            </a:r>
            <a:r>
              <a:rPr lang="en-US" sz="2000" dirty="0" smtClean="0"/>
              <a:t>, </a:t>
            </a:r>
            <a:r>
              <a:rPr lang="en-US" sz="2000" dirty="0" smtClean="0"/>
              <a:t>i.e</a:t>
            </a:r>
            <a:r>
              <a:rPr lang="en-US" sz="2000" dirty="0" smtClean="0"/>
              <a:t>. Set </a:t>
            </a:r>
            <a:r>
              <a:rPr lang="en-US" sz="2000" dirty="0" smtClean="0"/>
              <a:t>Clear Goals ,Invest in Training ,Give Feedback ,  Link Rewards ,Promote </a:t>
            </a:r>
            <a:r>
              <a:rPr lang="en-US" sz="2000" dirty="0" smtClean="0"/>
              <a:t>Advancement</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809588" y="1643050"/>
            <a:ext cx="8786874" cy="4708981"/>
          </a:xfrm>
          <a:prstGeom prst="rect">
            <a:avLst/>
          </a:prstGeom>
        </p:spPr>
        <p:txBody>
          <a:bodyPr wrap="square">
            <a:spAutoFit/>
          </a:bodyPr>
          <a:lstStyle/>
          <a:p>
            <a:pPr>
              <a:lnSpc>
                <a:spcPct val="150000"/>
              </a:lnSpc>
              <a:buFont typeface="Wingdings" pitchFamily="2" charset="2"/>
              <a:buChar char="Ø"/>
            </a:pPr>
            <a:r>
              <a:rPr lang="en-US" sz="2000" dirty="0"/>
              <a:t>   The employee performance project aims to assess and enhance the effectiveness and efficiency of staff within an organization. </a:t>
            </a:r>
            <a:endParaRPr lang="en-US" sz="2000" dirty="0" smtClean="0"/>
          </a:p>
          <a:p>
            <a:pPr>
              <a:lnSpc>
                <a:spcPct val="150000"/>
              </a:lnSpc>
              <a:buFont typeface="Wingdings" pitchFamily="2" charset="2"/>
              <a:buChar char="Ø"/>
            </a:pPr>
            <a:r>
              <a:rPr lang="en-US" sz="2000" dirty="0" smtClean="0"/>
              <a:t>This </a:t>
            </a:r>
            <a:r>
              <a:rPr lang="en-US" sz="2000" dirty="0"/>
              <a:t>initiative involves evaluating individual and team performance through a combination of metrics, feedback, and performance </a:t>
            </a:r>
            <a:r>
              <a:rPr lang="en-US" sz="2000" dirty="0" smtClean="0"/>
              <a:t>reviews</a:t>
            </a:r>
            <a:r>
              <a:rPr lang="en-US" sz="2000" dirty="0" smtClean="0"/>
              <a:t>.</a:t>
            </a:r>
          </a:p>
          <a:p>
            <a:pPr>
              <a:lnSpc>
                <a:spcPct val="150000"/>
              </a:lnSpc>
              <a:buFont typeface="Wingdings" pitchFamily="2" charset="2"/>
              <a:buChar char="Ø"/>
            </a:pPr>
            <a:r>
              <a:rPr lang="en-US" sz="2000" dirty="0" smtClean="0"/>
              <a:t>The </a:t>
            </a:r>
            <a:r>
              <a:rPr lang="en-US" sz="2000" dirty="0" smtClean="0"/>
              <a:t>project will implement performance management systems to set clear objectives, track progress, and identify areas for </a:t>
            </a:r>
            <a:r>
              <a:rPr lang="en-US" sz="2000" dirty="0" smtClean="0"/>
              <a:t>improvement.</a:t>
            </a:r>
          </a:p>
          <a:p>
            <a:pPr>
              <a:lnSpc>
                <a:spcPct val="150000"/>
              </a:lnSpc>
              <a:buFont typeface="Wingdings" pitchFamily="2" charset="2"/>
              <a:buChar char="Ø"/>
            </a:pPr>
            <a:r>
              <a:rPr lang="en-US" sz="2000" dirty="0" smtClean="0"/>
              <a:t>Additionally</a:t>
            </a:r>
            <a:r>
              <a:rPr lang="en-US" sz="2000" dirty="0" smtClean="0"/>
              <a:t>, it will provide tailored training and development opportunities to address skill gaps and foster professional growth</a:t>
            </a:r>
            <a:r>
              <a:rPr lang="en-US" sz="2000" dirty="0" smtClean="0"/>
              <a:t>.</a:t>
            </a:r>
            <a:r>
              <a:rPr lang="en-US" sz="2000" dirty="0" smtClean="0"/>
              <a:t> </a:t>
            </a:r>
            <a:endParaRPr lang="en-US" sz="2000" dirty="0" smtClean="0"/>
          </a:p>
          <a:p>
            <a:pPr>
              <a:lnSpc>
                <a:spcPct val="150000"/>
              </a:lnSpc>
              <a:buFont typeface="Wingdings" pitchFamily="2" charset="2"/>
              <a:buChar char="Ø"/>
            </a:pPr>
            <a:r>
              <a:rPr lang="en-US" sz="2000" dirty="0" smtClean="0"/>
              <a:t>The </a:t>
            </a:r>
            <a:r>
              <a:rPr lang="en-US" sz="2000" dirty="0" smtClean="0"/>
              <a:t>ultimate goal is to boost overall productivity, align employee goals with organizational objectives, and create a more engaged and motivated workforce.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17" name="Table 16"/>
          <p:cNvGraphicFramePr>
            <a:graphicFrameLocks noGrp="1"/>
          </p:cNvGraphicFramePr>
          <p:nvPr/>
        </p:nvGraphicFramePr>
        <p:xfrm>
          <a:off x="881026" y="1857364"/>
          <a:ext cx="8429684" cy="3714778"/>
        </p:xfrm>
        <a:graphic>
          <a:graphicData uri="http://schemas.openxmlformats.org/drawingml/2006/table">
            <a:tbl>
              <a:tblPr firstRow="1" bandCol="1">
                <a:tableStyleId>{BDBED569-4797-4DF1-A0F4-6AAB3CD982D8}</a:tableStyleId>
              </a:tblPr>
              <a:tblGrid>
                <a:gridCol w="4214842">
                  <a:extLst>
                    <a:ext uri="{9D8B030D-6E8A-4147-A177-3AD203B41FA5}">
                      <a16:colId xmlns:a16="http://schemas.microsoft.com/office/drawing/2014/main" xmlns="" val="20000"/>
                    </a:ext>
                  </a:extLst>
                </a:gridCol>
                <a:gridCol w="4214842">
                  <a:extLst>
                    <a:ext uri="{9D8B030D-6E8A-4147-A177-3AD203B41FA5}">
                      <a16:colId xmlns:a16="http://schemas.microsoft.com/office/drawing/2014/main" xmlns="" val="20001"/>
                    </a:ext>
                  </a:extLst>
                </a:gridCol>
              </a:tblGrid>
              <a:tr h="517517">
                <a:tc>
                  <a:txBody>
                    <a:bodyPr/>
                    <a:lstStyle/>
                    <a:p>
                      <a:pPr>
                        <a:buFont typeface="Wingdings" pitchFamily="2" charset="2"/>
                        <a:buChar char="§"/>
                      </a:pPr>
                      <a:r>
                        <a:rPr lang="en-US" dirty="0"/>
                        <a:t> HR Managers</a:t>
                      </a:r>
                    </a:p>
                  </a:txBody>
                  <a:tcPr/>
                </a:tc>
                <a:tc>
                  <a:txBody>
                    <a:bodyPr/>
                    <a:lstStyle/>
                    <a:p>
                      <a:r>
                        <a:rPr lang="en-US" dirty="0"/>
                        <a:t> For decisions on promotions and training.</a:t>
                      </a:r>
                    </a:p>
                  </a:txBody>
                  <a:tcPr/>
                </a:tc>
                <a:extLst>
                  <a:ext uri="{0D108BD9-81ED-4DB2-BD59-A6C34878D82A}">
                    <a16:rowId xmlns:a16="http://schemas.microsoft.com/office/drawing/2014/main" xmlns="" val="10000"/>
                  </a:ext>
                </a:extLst>
              </a:tr>
              <a:tr h="893248">
                <a:tc>
                  <a:txBody>
                    <a:bodyPr/>
                    <a:lstStyle/>
                    <a:p>
                      <a:pPr>
                        <a:buFont typeface="Wingdings" pitchFamily="2" charset="2"/>
                        <a:buChar char="§"/>
                      </a:pPr>
                      <a:r>
                        <a:rPr lang="en-US" dirty="0"/>
                        <a:t> Team Managers</a:t>
                      </a:r>
                    </a:p>
                  </a:txBody>
                  <a:tcPr/>
                </a:tc>
                <a:tc>
                  <a:txBody>
                    <a:bodyPr/>
                    <a:lstStyle/>
                    <a:p>
                      <a:r>
                        <a:rPr lang="en-US" dirty="0"/>
                        <a:t>To address performance issues and set goals.</a:t>
                      </a:r>
                    </a:p>
                  </a:txBody>
                  <a:tcPr/>
                </a:tc>
                <a:extLst>
                  <a:ext uri="{0D108BD9-81ED-4DB2-BD59-A6C34878D82A}">
                    <a16:rowId xmlns:a16="http://schemas.microsoft.com/office/drawing/2014/main" xmlns="" val="10001"/>
                  </a:ext>
                </a:extLst>
              </a:tr>
              <a:tr h="517517">
                <a:tc>
                  <a:txBody>
                    <a:bodyPr/>
                    <a:lstStyle/>
                    <a:p>
                      <a:pPr>
                        <a:buFont typeface="Wingdings" pitchFamily="2" charset="2"/>
                        <a:buChar char="§"/>
                      </a:pPr>
                      <a:r>
                        <a:rPr lang="en-US" dirty="0"/>
                        <a:t> Senior Management</a:t>
                      </a:r>
                    </a:p>
                  </a:txBody>
                  <a:tcPr/>
                </a:tc>
                <a:tc>
                  <a:txBody>
                    <a:bodyPr/>
                    <a:lstStyle/>
                    <a:p>
                      <a:r>
                        <a:rPr lang="en-US" dirty="0"/>
                        <a:t> For strategic planning and development.</a:t>
                      </a:r>
                    </a:p>
                  </a:txBody>
                  <a:tcPr/>
                </a:tc>
                <a:extLst>
                  <a:ext uri="{0D108BD9-81ED-4DB2-BD59-A6C34878D82A}">
                    <a16:rowId xmlns:a16="http://schemas.microsoft.com/office/drawing/2014/main" xmlns="" val="10002"/>
                  </a:ext>
                </a:extLst>
              </a:tr>
              <a:tr h="893248">
                <a:tc>
                  <a:txBody>
                    <a:bodyPr/>
                    <a:lstStyle/>
                    <a:p>
                      <a:pPr>
                        <a:buFont typeface="Wingdings" pitchFamily="2" charset="2"/>
                        <a:buChar char="§"/>
                      </a:pPr>
                      <a:r>
                        <a:rPr lang="en-US" dirty="0"/>
                        <a:t> Employees</a:t>
                      </a:r>
                    </a:p>
                  </a:txBody>
                  <a:tcPr/>
                </a:tc>
                <a:tc>
                  <a:txBody>
                    <a:bodyPr/>
                    <a:lstStyle/>
                    <a:p>
                      <a:r>
                        <a:rPr lang="en-US" dirty="0"/>
                        <a:t>To receive feedback and development recommendations.</a:t>
                      </a:r>
                    </a:p>
                  </a:txBody>
                  <a:tcPr/>
                </a:tc>
                <a:extLst>
                  <a:ext uri="{0D108BD9-81ED-4DB2-BD59-A6C34878D82A}">
                    <a16:rowId xmlns:a16="http://schemas.microsoft.com/office/drawing/2014/main" xmlns="" val="10003"/>
                  </a:ext>
                </a:extLst>
              </a:tr>
              <a:tr h="893248">
                <a:tc>
                  <a:txBody>
                    <a:bodyPr/>
                    <a:lstStyle/>
                    <a:p>
                      <a:pPr>
                        <a:buFont typeface="Wingdings" pitchFamily="2" charset="2"/>
                        <a:buChar char="§"/>
                      </a:pPr>
                      <a:r>
                        <a:rPr lang="en-US" dirty="0"/>
                        <a:t> Training Specialists</a:t>
                      </a:r>
                    </a:p>
                  </a:txBody>
                  <a:tcPr/>
                </a:tc>
                <a:tc>
                  <a:txBody>
                    <a:bodyPr/>
                    <a:lstStyle/>
                    <a:p>
                      <a:r>
                        <a:rPr lang="en-US" dirty="0"/>
                        <a:t> They use performance data to design targeted training programs.</a:t>
                      </a:r>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167042" y="1714488"/>
            <a:ext cx="3430363" cy="369332"/>
          </a:xfrm>
          <a:prstGeom prst="rect">
            <a:avLst/>
          </a:prstGeom>
        </p:spPr>
        <p:txBody>
          <a:bodyPr wrap="none">
            <a:spAutoFit/>
          </a:bodyPr>
          <a:lstStyle/>
          <a:p>
            <a:r>
              <a:rPr lang="en-US" b="1" dirty="0"/>
              <a:t>Techniques used for data analysis</a:t>
            </a:r>
            <a:r>
              <a:rPr lang="en-US" dirty="0"/>
              <a:t>:</a:t>
            </a:r>
          </a:p>
        </p:txBody>
      </p:sp>
      <p:graphicFrame>
        <p:nvGraphicFramePr>
          <p:cNvPr id="11" name="Diagram 10"/>
          <p:cNvGraphicFramePr/>
          <p:nvPr/>
        </p:nvGraphicFramePr>
        <p:xfrm>
          <a:off x="3238480" y="2143116"/>
          <a:ext cx="5857916" cy="2643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p:cNvSpPr/>
          <p:nvPr/>
        </p:nvSpPr>
        <p:spPr>
          <a:xfrm>
            <a:off x="738150" y="4857760"/>
            <a:ext cx="8072494" cy="1754326"/>
          </a:xfrm>
          <a:prstGeom prst="rect">
            <a:avLst/>
          </a:prstGeom>
        </p:spPr>
        <p:txBody>
          <a:bodyPr wrap="square">
            <a:spAutoFit/>
          </a:bodyPr>
          <a:lstStyle/>
          <a:p>
            <a:r>
              <a:rPr lang="en-US" dirty="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pic>
        <p:nvPicPr>
          <p:cNvPr id="13" name="Picture 12" descr="Picture2-removebg-preview.png"/>
          <p:cNvPicPr>
            <a:picLocks noChangeAspect="1"/>
          </p:cNvPicPr>
          <p:nvPr/>
        </p:nvPicPr>
        <p:blipFill>
          <a:blip r:embed="rId7"/>
          <a:stretch>
            <a:fillRect/>
          </a:stretch>
        </p:blipFill>
        <p:spPr>
          <a:xfrm>
            <a:off x="666712" y="1285860"/>
            <a:ext cx="2964344" cy="3571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52464" y="1500174"/>
            <a:ext cx="7286676" cy="1785104"/>
          </a:xfrm>
          <a:prstGeom prst="rect">
            <a:avLst/>
          </a:prstGeom>
          <a:noFill/>
        </p:spPr>
        <p:txBody>
          <a:bodyPr wrap="square" rtlCol="0">
            <a:spAutoFit/>
          </a:bodyPr>
          <a:lstStyle/>
          <a:p>
            <a:pPr>
              <a:buFont typeface="Wingdings" pitchFamily="2" charset="2"/>
              <a:buChar char="Ø"/>
            </a:pPr>
            <a:r>
              <a:rPr lang="en-US" sz="2200" dirty="0"/>
              <a:t>Employee raw data set – Kaggle</a:t>
            </a:r>
          </a:p>
          <a:p>
            <a:pPr>
              <a:buFont typeface="Wingdings" pitchFamily="2" charset="2"/>
              <a:buChar char="Ø"/>
            </a:pPr>
            <a:endParaRPr lang="en-US" sz="2200" dirty="0"/>
          </a:p>
          <a:p>
            <a:pPr>
              <a:buFont typeface="Wingdings" pitchFamily="2" charset="2"/>
              <a:buChar char="Ø"/>
            </a:pPr>
            <a:r>
              <a:rPr lang="en-US" sz="2200" dirty="0"/>
              <a:t>Total features – 9 features</a:t>
            </a:r>
          </a:p>
          <a:p>
            <a:endParaRPr lang="en-US" sz="2200" dirty="0"/>
          </a:p>
          <a:p>
            <a:pPr>
              <a:buFont typeface="Wingdings" pitchFamily="2" charset="2"/>
              <a:buChar char="Ø"/>
            </a:pPr>
            <a:r>
              <a:rPr lang="en-US" sz="2200" dirty="0"/>
              <a:t>Filtered features – 4 features</a:t>
            </a:r>
          </a:p>
        </p:txBody>
      </p:sp>
      <p:graphicFrame>
        <p:nvGraphicFramePr>
          <p:cNvPr id="4" name="Diagram 3"/>
          <p:cNvGraphicFramePr/>
          <p:nvPr/>
        </p:nvGraphicFramePr>
        <p:xfrm>
          <a:off x="3381356" y="928670"/>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24100" y="1428736"/>
            <a:ext cx="8286808" cy="4708981"/>
          </a:xfrm>
          <a:prstGeom prst="rect">
            <a:avLst/>
          </a:prstGeom>
          <a:noFill/>
        </p:spPr>
        <p:txBody>
          <a:bodyPr wrap="square" rtlCol="0">
            <a:spAutoFit/>
          </a:bodyPr>
          <a:lstStyle/>
          <a:p>
            <a:pPr>
              <a:buFont typeface="Wingdings" pitchFamily="2" charset="2"/>
              <a:buChar char="v"/>
            </a:pPr>
            <a:r>
              <a:rPr lang="en-US" sz="2000" b="1" dirty="0"/>
              <a:t> AI-Driven Insights</a:t>
            </a:r>
            <a:r>
              <a:rPr lang="en-US" sz="2000" dirty="0"/>
              <a:t>: Predictive analytics for future salary trends and personalized pay recommendations.</a:t>
            </a:r>
          </a:p>
          <a:p>
            <a:pPr>
              <a:buFont typeface="Wingdings" pitchFamily="2" charset="2"/>
              <a:buChar char="v"/>
            </a:pPr>
            <a:endParaRPr lang="en-US" sz="2000" dirty="0"/>
          </a:p>
          <a:p>
            <a:pPr>
              <a:buFont typeface="Wingdings" pitchFamily="2" charset="2"/>
              <a:buChar char="v"/>
            </a:pPr>
            <a:r>
              <a:rPr lang="en-US" sz="2000" b="1" dirty="0"/>
              <a:t> Real-Time Visualization</a:t>
            </a:r>
            <a:r>
              <a:rPr lang="en-US" sz="2000" dirty="0"/>
              <a:t>: Interactive dashboards for salary distribution and scenario analysis</a:t>
            </a:r>
          </a:p>
          <a:p>
            <a:pPr>
              <a:buFont typeface="Wingdings" pitchFamily="2" charset="2"/>
              <a:buChar char="v"/>
            </a:pPr>
            <a:endParaRPr lang="en-US" sz="2000" dirty="0"/>
          </a:p>
          <a:p>
            <a:pPr>
              <a:buFont typeface="Wingdings" pitchFamily="2" charset="2"/>
              <a:buChar char="v"/>
            </a:pPr>
            <a:r>
              <a:rPr lang="en-US" sz="2000" dirty="0"/>
              <a:t>.</a:t>
            </a:r>
            <a:r>
              <a:rPr lang="en-US" sz="2000" b="1" dirty="0"/>
              <a:t>Fairness Metrics</a:t>
            </a:r>
            <a:r>
              <a:rPr lang="en-US" sz="2000" dirty="0"/>
              <a:t>: Tools to ensure pay equity and industry benchmarking.</a:t>
            </a:r>
          </a:p>
          <a:p>
            <a:pPr>
              <a:buFont typeface="Wingdings" pitchFamily="2" charset="2"/>
              <a:buChar char="v"/>
            </a:pPr>
            <a:endParaRPr lang="en-US" sz="2000" dirty="0"/>
          </a:p>
          <a:p>
            <a:pPr>
              <a:buFont typeface="Wingdings" pitchFamily="2" charset="2"/>
              <a:buChar char="v"/>
            </a:pPr>
            <a:r>
              <a:rPr lang="en-US" sz="2000" b="1" dirty="0"/>
              <a:t> Employee Integration</a:t>
            </a:r>
            <a:r>
              <a:rPr lang="en-US" sz="2000" dirty="0"/>
              <a:t>: Incorporating feedback and career path mapping</a:t>
            </a:r>
          </a:p>
          <a:p>
            <a:pPr>
              <a:buFont typeface="Wingdings" pitchFamily="2" charset="2"/>
              <a:buChar char="v"/>
            </a:pPr>
            <a:endParaRPr lang="en-US" sz="2000" dirty="0"/>
          </a:p>
          <a:p>
            <a:pPr>
              <a:buFont typeface="Wingdings" pitchFamily="2" charset="2"/>
              <a:buChar char="v"/>
            </a:pPr>
            <a:r>
              <a:rPr lang="en-US" sz="2000" b="1" dirty="0"/>
              <a:t> Automated Compliance</a:t>
            </a:r>
            <a:r>
              <a:rPr lang="en-US" sz="2000" dirty="0"/>
              <a:t>: Automatic checks for legal compliance and tax optimization.</a:t>
            </a:r>
          </a:p>
          <a:p>
            <a:pPr>
              <a:buFont typeface="Wingdings" pitchFamily="2" charset="2"/>
              <a:buChar char="v"/>
            </a:pPr>
            <a:endParaRPr lang="en-US" sz="2000" dirty="0"/>
          </a:p>
          <a:p>
            <a:pPr>
              <a:buFont typeface="Wingdings" pitchFamily="2" charset="2"/>
              <a:buChar char="v"/>
            </a:pPr>
            <a:r>
              <a:rPr lang="en-US" sz="2000" b="1" dirty="0"/>
              <a:t> HR Integration</a:t>
            </a:r>
            <a:r>
              <a:rPr lang="en-US" sz="2000" dirty="0"/>
              <a:t>: Seamless integration with other HR tools for a unified management system.</a:t>
            </a:r>
          </a:p>
        </p:txBody>
      </p:sp>
      <p:pic>
        <p:nvPicPr>
          <p:cNvPr id="11" name="Picture 10" descr="Picture3-removebg-preview.png"/>
          <p:cNvPicPr>
            <a:picLocks noChangeAspect="1"/>
          </p:cNvPicPr>
          <p:nvPr/>
        </p:nvPicPr>
        <p:blipFill>
          <a:blip r:embed="rId2"/>
          <a:stretch>
            <a:fillRect/>
          </a:stretch>
        </p:blipFill>
        <p:spPr>
          <a:xfrm>
            <a:off x="0" y="2786058"/>
            <a:ext cx="2764632" cy="38242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711</Words>
  <Application>Microsoft Office PowerPoint</Application>
  <PresentationFormat>Custom</PresentationFormat>
  <Paragraphs>95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Percentage data analysis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34</cp:revision>
  <dcterms:created xsi:type="dcterms:W3CDTF">2024-03-29T15:07:22Z</dcterms:created>
  <dcterms:modified xsi:type="dcterms:W3CDTF">2024-08-30T18:18:12Z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