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D992-3C37-2781-341A-85A34C565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93929-EEED-50A9-C1CE-55B6B31CC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A295D-B288-342F-B7D1-EC41207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5C9A-AB15-E073-5F40-3F15B7E4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DAE3D-84CE-5C59-A20C-05BF0EE6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B959-549F-5ED5-E75E-328B72D2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BB6B9-53E5-28AE-4741-4F6BFE502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C280-BBC0-3DA5-3DDC-4AAD3DC4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9924-DC44-2614-7935-62E0E6C7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88A9-C565-F474-BFE7-CF8B052A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5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2C5E4-73BB-3FE6-65F6-85C03E922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3288-3A33-CF4B-9729-4C3C68B2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3CB32-CEAB-E212-FF62-8853CCC6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1FE6A-95CA-4CF6-EFB7-FA62DE84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8618-EE17-C1AC-59E8-16ABAF6E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0C0A-6EAC-E661-1115-D9766879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76BB4-D4BF-C7F8-2759-40FA64EC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A0E4-2BDC-A6E9-CB20-BB60D4AF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58DD-90C2-F45E-5C7B-9484D851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E63C-641C-6E52-3DD8-1E730C76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5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17AB-6EA0-424D-9336-A912343F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4BCC-63EE-24E4-45E1-616D0FE69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D5712-F390-E57E-BFE9-F87F3D00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487AB-14F5-6CE2-DC28-6839C515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9D682-1695-3D11-8277-61ED4A77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2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EAF5-84E1-1EEB-E657-371B57D0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27CE-BA8A-C3C7-1DD2-FBA045383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792ED-748D-B863-BDD2-32C0D8DC5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230F0-1905-A2CD-550A-BACE0E90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1C9BD-58E9-1BF1-2342-663F048B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61FB6-E8AA-98A4-3457-A4A85272E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08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6C98-3992-0CD4-496E-F62F87C7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9859B-52CB-3C9E-84DF-5DF079D5F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9E5E4-537F-3725-D580-A75DD43D1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2E3CC-8A81-34DC-C929-87E50C920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C403A-5361-B9B1-C1E0-AF1D4BB9F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4E07B-F64A-8414-EC64-9F759EB1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5685C-D009-76EE-64D9-BA4EA9FD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9C9CF-32D4-0823-F122-81030613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7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119D-8C12-AC42-B664-FB45CA29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05B1E-4BC2-7E21-4CC0-F1454052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D89A5-8B25-9492-FAD2-099A65D59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13114-E4F1-79B7-A9E5-5B63DD2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5267B-BAFB-BBF8-653D-72A36347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0D78A-5C32-96AA-7DF0-23ECFAD9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8E2E-2F2D-4C20-50FB-1EFF09CB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74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AAD33-1A7F-9254-5E5B-1BBF5D60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72F9-EF41-1079-F3A7-35966BDD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71DC3-6CDC-AD42-94AA-FE9388A1E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CDA15-DD02-1355-4EEB-B8B5D984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8A6F9-79C1-79E4-C3B2-BBCD4AB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2C79C-CAD1-757F-8818-866FF776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81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9ADA-D6A6-A388-E3C6-684695E5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DDD94-0865-F821-B8A2-3FF7B0883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4A013-65AE-92FD-5A8B-9485C5CA5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D80B8-553C-D26B-5944-4879E6DD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F3300-584D-89AF-80D3-61111CD8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C672-6BCA-1CF9-E34F-BC3D4013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7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CF728-6DA7-7338-1200-7FFB5728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7742-20C2-37C9-4EDD-3B9A75C2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5AAE8-30AF-6D90-20C5-36A24E306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C5853-7FCB-4D73-8D98-576FB8E80B4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24EBA-1E9C-F7AC-55C7-6E6440F10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23587-974C-837D-0E40-7EE4355C5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C855-ED6E-4377-969D-0CE383DD5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49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0962DC-7F90-2D1D-13CF-20199A7B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5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548E-FE4D-6BD1-94CD-3978CE54C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481"/>
            <a:ext cx="10515600" cy="11464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LG Boost (OR) Light Gradient Boosting Machine Algorithm</a:t>
            </a:r>
            <a:endParaRPr lang="en-IN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4D894B-F2D8-368D-EBD9-30A34612F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88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3C4043"/>
                </a:solidFill>
                <a:effectLst/>
              </a:rPr>
              <a:t>Light GBM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 is a fast, distributed, high-performance 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gradient boosting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 framework that uses a 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tree-based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 learning algorithm.</a:t>
            </a:r>
          </a:p>
          <a:p>
            <a:endParaRPr lang="en-US" sz="2000" dirty="0">
              <a:solidFill>
                <a:srgbClr val="3C4043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3C4043"/>
              </a:solidFill>
            </a:endParaRPr>
          </a:p>
          <a:p>
            <a:r>
              <a:rPr lang="en-US" sz="2000" dirty="0">
                <a:solidFill>
                  <a:srgbClr val="1F1F1F"/>
                </a:solidFill>
              </a:rPr>
              <a:t>The word </a:t>
            </a:r>
            <a:r>
              <a:rPr lang="en-US" sz="2000" b="1" i="0" dirty="0">
                <a:solidFill>
                  <a:srgbClr val="1F1F1F"/>
                </a:solidFill>
                <a:effectLst/>
              </a:rPr>
              <a:t>“Light” </a:t>
            </a:r>
            <a:r>
              <a:rPr lang="en-US" sz="2000" b="0" i="0" dirty="0">
                <a:solidFill>
                  <a:srgbClr val="1F1F1F"/>
                </a:solidFill>
                <a:effectLst/>
              </a:rPr>
              <a:t>means this algorithm is superfast compared with other Boosting Algorithms.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</a:endParaRPr>
          </a:p>
          <a:p>
            <a:r>
              <a:rPr lang="en-US" sz="2000" b="0" i="0" dirty="0">
                <a:solidFill>
                  <a:srgbClr val="1F1F1F"/>
                </a:solidFill>
                <a:effectLst/>
              </a:rPr>
              <a:t>The main difference between </a:t>
            </a:r>
            <a:r>
              <a:rPr lang="en-US" sz="2000" b="1" i="0" dirty="0" err="1">
                <a:solidFill>
                  <a:srgbClr val="1F1F1F"/>
                </a:solidFill>
                <a:effectLst/>
              </a:rPr>
              <a:t>LightGBM</a:t>
            </a:r>
            <a:r>
              <a:rPr lang="en-US" sz="2000" b="0" i="0" dirty="0">
                <a:solidFill>
                  <a:srgbClr val="1F1F1F"/>
                </a:solidFill>
                <a:effectLst/>
              </a:rPr>
              <a:t> and other Boosting algorithm is the way the </a:t>
            </a:r>
            <a:r>
              <a:rPr lang="en-US" sz="2000" b="1" i="0" dirty="0">
                <a:solidFill>
                  <a:srgbClr val="1F1F1F"/>
                </a:solidFill>
                <a:effectLst/>
              </a:rPr>
              <a:t>tree</a:t>
            </a:r>
            <a:r>
              <a:rPr lang="en-US" sz="2000" b="0" i="0" dirty="0">
                <a:solidFill>
                  <a:srgbClr val="1F1F1F"/>
                </a:solidFill>
                <a:effectLst/>
              </a:rPr>
              <a:t> is </a:t>
            </a:r>
            <a:r>
              <a:rPr lang="en-US" sz="2000" b="1" i="0" dirty="0">
                <a:solidFill>
                  <a:srgbClr val="1F1F1F"/>
                </a:solidFill>
                <a:effectLst/>
              </a:rPr>
              <a:t>expanded.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7745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8794-0064-8473-E637-CB67FFC12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515600" cy="969152"/>
          </a:xfrm>
        </p:spPr>
        <p:txBody>
          <a:bodyPr/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How Does LG Boost Work?</a:t>
            </a:r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EAF34A8-C291-2D5C-D9E1-E0D96509A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093" y="1464908"/>
            <a:ext cx="5266857" cy="211804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3000C1-DCA9-A350-4E88-F81CAFD2B409}"/>
              </a:ext>
            </a:extLst>
          </p:cNvPr>
          <p:cNvSpPr txBox="1"/>
          <p:nvPr/>
        </p:nvSpPr>
        <p:spPr>
          <a:xfrm>
            <a:off x="838200" y="4068146"/>
            <a:ext cx="109914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3C4043"/>
                </a:solidFill>
                <a:effectLst/>
              </a:rPr>
              <a:t>Light GBM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 splits the tree 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leaf-wise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 with the best 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C40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</a:rPr>
              <a:t>Light GBM grows trees 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vertically 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while other algorithms grow trees horizontally.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C40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C4043"/>
                </a:solidFill>
                <a:effectLst/>
              </a:rPr>
              <a:t>Light BGM can handle the 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large size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 of Data and takes </a:t>
            </a:r>
            <a:r>
              <a:rPr lang="en-US" sz="2000" b="1" i="0" dirty="0">
                <a:solidFill>
                  <a:srgbClr val="3C4043"/>
                </a:solidFill>
                <a:effectLst/>
              </a:rPr>
              <a:t>lower memory </a:t>
            </a:r>
            <a:r>
              <a:rPr lang="en-US" sz="2000" b="0" i="0" dirty="0">
                <a:solidFill>
                  <a:srgbClr val="3C4043"/>
                </a:solidFill>
                <a:effectLst/>
              </a:rPr>
              <a:t>to Run.</a:t>
            </a:r>
          </a:p>
          <a:p>
            <a:endParaRPr lang="en-US" sz="2000" dirty="0">
              <a:solidFill>
                <a:srgbClr val="3C404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1135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33FF-97D6-7187-F792-5E94D96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159"/>
            <a:ext cx="10013302" cy="997144"/>
          </a:xfrm>
        </p:spPr>
        <p:txBody>
          <a:bodyPr/>
          <a:lstStyle/>
          <a:p>
            <a:r>
              <a:rPr lang="en-IN" b="1" dirty="0">
                <a:solidFill>
                  <a:srgbClr val="000000"/>
                </a:solidFill>
              </a:rPr>
              <a:t>LG </a:t>
            </a:r>
            <a:r>
              <a:rPr lang="en-IN" b="1" i="0" dirty="0">
                <a:solidFill>
                  <a:srgbClr val="000000"/>
                </a:solidFill>
                <a:effectLst/>
              </a:rPr>
              <a:t>Boost Algorithm Parameters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ACCB-65CB-9EAB-31DA-31333638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69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 err="1"/>
              <a:t>num_leaves</a:t>
            </a:r>
            <a:r>
              <a:rPr lang="en-IN" sz="2400" dirty="0"/>
              <a:t> -  More number of Leaves means more complex model.</a:t>
            </a:r>
          </a:p>
          <a:p>
            <a:endParaRPr lang="en-IN" sz="2400" dirty="0"/>
          </a:p>
          <a:p>
            <a:r>
              <a:rPr lang="en-IN" sz="2400" dirty="0" err="1"/>
              <a:t>max_depth</a:t>
            </a:r>
            <a:r>
              <a:rPr lang="en-IN" sz="2400" dirty="0"/>
              <a:t>  - </a:t>
            </a:r>
            <a:r>
              <a:rPr lang="en-US" sz="2400" dirty="0"/>
              <a:t>Maximum depth of a tree</a:t>
            </a:r>
          </a:p>
          <a:p>
            <a:endParaRPr lang="en-US" sz="2400" dirty="0"/>
          </a:p>
          <a:p>
            <a:r>
              <a:rPr lang="en-IN" sz="2400" dirty="0" err="1"/>
              <a:t>learning_rate</a:t>
            </a:r>
            <a:r>
              <a:rPr lang="en-IN" sz="2400" dirty="0"/>
              <a:t> - </a:t>
            </a:r>
            <a:r>
              <a:rPr lang="en-US" sz="2400" dirty="0"/>
              <a:t>Shrinks the contribution of each tree</a:t>
            </a:r>
          </a:p>
          <a:p>
            <a:endParaRPr lang="en-US" sz="2400" dirty="0"/>
          </a:p>
          <a:p>
            <a:r>
              <a:rPr lang="en-IN" sz="2400" dirty="0" err="1"/>
              <a:t>n_estimators</a:t>
            </a:r>
            <a:r>
              <a:rPr lang="en-IN" sz="2400" dirty="0"/>
              <a:t>  - Number of trees</a:t>
            </a:r>
          </a:p>
          <a:p>
            <a:endParaRPr lang="en-IN" sz="2400" dirty="0"/>
          </a:p>
          <a:p>
            <a:r>
              <a:rPr lang="en-IN" sz="2400" dirty="0" err="1"/>
              <a:t>min_child_samples</a:t>
            </a:r>
            <a:r>
              <a:rPr lang="en-IN" sz="2400" dirty="0"/>
              <a:t> - </a:t>
            </a:r>
            <a:r>
              <a:rPr lang="en-US" sz="2400" dirty="0"/>
              <a:t>Minimum number of data points in a leaf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56806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6300-001C-ADF0-E6C0-45B52B4E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3"/>
            <a:ext cx="10515600" cy="1025136"/>
          </a:xfrm>
        </p:spPr>
        <p:txBody>
          <a:bodyPr/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Advantages of LG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600F-156E-CB64-7BE0-44150A2C2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58"/>
            <a:ext cx="10515600" cy="47804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3C4043"/>
                </a:solidFill>
                <a:effectLst/>
              </a:rPr>
              <a:t>  Faster</a:t>
            </a:r>
            <a:r>
              <a:rPr lang="en-US" sz="2400" i="0" dirty="0">
                <a:solidFill>
                  <a:srgbClr val="3C4043"/>
                </a:solidFill>
                <a:effectLst/>
              </a:rPr>
              <a:t> training speed and </a:t>
            </a:r>
            <a:r>
              <a:rPr lang="en-US" sz="2400" b="1" i="0" dirty="0">
                <a:solidFill>
                  <a:srgbClr val="3C4043"/>
                </a:solidFill>
                <a:effectLst/>
              </a:rPr>
              <a:t>higher efficiency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b="1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C4043"/>
                </a:solidFill>
              </a:rPr>
              <a:t>  </a:t>
            </a:r>
            <a:r>
              <a:rPr lang="en-IN" sz="2400" i="0" dirty="0">
                <a:solidFill>
                  <a:srgbClr val="3C4043"/>
                </a:solidFill>
                <a:effectLst/>
              </a:rPr>
              <a:t>Lower memory usage</a:t>
            </a:r>
          </a:p>
          <a:p>
            <a:pPr marL="0" indent="0">
              <a:buNone/>
            </a:pPr>
            <a:endParaRPr lang="en-IN" sz="2400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4043"/>
                </a:solidFill>
              </a:rPr>
              <a:t>  </a:t>
            </a:r>
            <a:r>
              <a:rPr lang="en-US" sz="2400" i="0" dirty="0">
                <a:solidFill>
                  <a:srgbClr val="3C4043"/>
                </a:solidFill>
                <a:effectLst/>
              </a:rPr>
              <a:t>Better </a:t>
            </a:r>
            <a:r>
              <a:rPr lang="en-US" sz="2400" b="1" i="0" dirty="0">
                <a:solidFill>
                  <a:srgbClr val="3C4043"/>
                </a:solidFill>
                <a:effectLst/>
              </a:rPr>
              <a:t>accuracy</a:t>
            </a:r>
            <a:r>
              <a:rPr lang="en-US" sz="2400" i="0" dirty="0">
                <a:solidFill>
                  <a:srgbClr val="3C4043"/>
                </a:solidFill>
                <a:effectLst/>
              </a:rPr>
              <a:t> than any other boosting algorithm</a:t>
            </a:r>
          </a:p>
          <a:p>
            <a:pPr marL="0" indent="0">
              <a:buNone/>
            </a:pPr>
            <a:endParaRPr lang="en-US" sz="2400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C4043"/>
                </a:solidFill>
              </a:rPr>
              <a:t>  </a:t>
            </a:r>
            <a:r>
              <a:rPr lang="en-IN" sz="2400" i="0" dirty="0">
                <a:solidFill>
                  <a:srgbClr val="3C4043"/>
                </a:solidFill>
                <a:effectLst/>
              </a:rPr>
              <a:t>Compatibility with </a:t>
            </a:r>
            <a:r>
              <a:rPr lang="en-IN" sz="2400" b="1" i="0" dirty="0">
                <a:solidFill>
                  <a:srgbClr val="3C4043"/>
                </a:solidFill>
                <a:effectLst/>
              </a:rPr>
              <a:t>Large Dataset</a:t>
            </a:r>
            <a:r>
              <a:rPr lang="en-IN" sz="2400" b="1" dirty="0">
                <a:solidFill>
                  <a:srgbClr val="3C4043"/>
                </a:solidFill>
              </a:rPr>
              <a:t>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46562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1DE1-2C55-5110-9CA2-C292903C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02"/>
            <a:ext cx="10515600" cy="885177"/>
          </a:xfrm>
        </p:spPr>
        <p:txBody>
          <a:bodyPr/>
          <a:lstStyle/>
          <a:p>
            <a:r>
              <a:rPr lang="en-IN" b="1" dirty="0"/>
              <a:t>Disadvantages of LG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452B-74E6-99B2-9385-395CDBD6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3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i="0" dirty="0">
                <a:solidFill>
                  <a:srgbClr val="3C4043"/>
                </a:solidFill>
                <a:effectLst/>
                <a:latin typeface="Inter"/>
              </a:rPr>
              <a:t>  </a:t>
            </a:r>
            <a:r>
              <a:rPr lang="en-IN" sz="2400" dirty="0"/>
              <a:t>Sensitive to </a:t>
            </a:r>
            <a:r>
              <a:rPr lang="en-IN" sz="2400" dirty="0">
                <a:solidFill>
                  <a:srgbClr val="3C4043"/>
                </a:solidFill>
              </a:rPr>
              <a:t>o</a:t>
            </a:r>
            <a:r>
              <a:rPr lang="en-IN" sz="2400" i="0" dirty="0">
                <a:solidFill>
                  <a:srgbClr val="3C4043"/>
                </a:solidFill>
                <a:effectLst/>
              </a:rPr>
              <a:t>verfitting </a:t>
            </a:r>
          </a:p>
          <a:p>
            <a:pPr marL="0" indent="0">
              <a:buNone/>
            </a:pPr>
            <a:endParaRPr lang="en-IN" sz="2400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4043"/>
                </a:solidFill>
              </a:rPr>
              <a:t>   </a:t>
            </a:r>
            <a:r>
              <a:rPr lang="en-IN" sz="2400" i="0" dirty="0">
                <a:solidFill>
                  <a:srgbClr val="3C4043"/>
                </a:solidFill>
                <a:effectLst/>
              </a:rPr>
              <a:t>Compatibility with Datasets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4043"/>
                </a:solidFill>
              </a:rPr>
              <a:t>   </a:t>
            </a:r>
            <a:r>
              <a:rPr lang="en-IN" sz="2400" dirty="0"/>
              <a:t>Complex Parameter Tuning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3C4043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3C4043"/>
                </a:solidFill>
              </a:rPr>
              <a:t>   </a:t>
            </a:r>
            <a:r>
              <a:rPr lang="en-US" sz="2400" dirty="0"/>
              <a:t>Not Ideal for Small Datasets</a:t>
            </a:r>
            <a:endParaRPr lang="en-IN" sz="2400" dirty="0">
              <a:solidFill>
                <a:srgbClr val="3C4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44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Wingdings</vt:lpstr>
      <vt:lpstr>Office Theme</vt:lpstr>
      <vt:lpstr>PowerPoint Presentation</vt:lpstr>
      <vt:lpstr>LG Boost (OR) Light Gradient Boosting Machine Algorithm</vt:lpstr>
      <vt:lpstr>How Does LG Boost Work?</vt:lpstr>
      <vt:lpstr>LG Boost Algorithm Parameters</vt:lpstr>
      <vt:lpstr>Advantages of LG Boost</vt:lpstr>
      <vt:lpstr>Disadvantages of LG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Soundararajan</dc:creator>
  <cp:lastModifiedBy>Kamalesh Soundararajan</cp:lastModifiedBy>
  <cp:revision>53</cp:revision>
  <dcterms:created xsi:type="dcterms:W3CDTF">2025-04-15T07:09:21Z</dcterms:created>
  <dcterms:modified xsi:type="dcterms:W3CDTF">2025-04-15T08:12:44Z</dcterms:modified>
</cp:coreProperties>
</file>