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795B-746D-D27D-E7AC-D6DC8606CF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D1DCE8-F11B-F0FD-BF85-672EF09855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CDF80-2C0B-A6FF-B064-D49FE2630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0124D8-1036-2CE4-873C-BD12F9E7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74FC0-00A0-371D-E37D-3F2F91CDD8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2935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CE12D-5698-C4CA-43ED-C4B24E721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87C17-3123-8B44-EEDF-C468ED125E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864C2-81AB-BC60-C2D0-4351C8AAF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A4F700-4F25-4A2C-6849-BE1393E7E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131237-5122-10C6-227A-EB74B0D2D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83120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69E0614-ED05-23B2-6B9F-49AE1D3E4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B2A444-420D-359A-F4C3-A79C7E12C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0A136-D561-0F4F-33C1-984DF6B755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AB72C-830A-2EEF-614C-F23B6ED2B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A8E906-49B1-E950-FC83-8EF03D493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493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E4CCE-A6F5-7D47-364D-FBE86E9E9D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8225FC-38CC-89B2-47B3-D3B025608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997219-94F9-7B59-AB04-CB23C1557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71DAE-51C5-9130-F189-634B83F3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C0357C-8C6D-F07B-5365-12BAEA8D5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574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8C8EE-88F6-410B-F66C-40997CB6E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66EDD-CE84-3C1B-6AEA-4FC846F6A3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B63904-74D3-0382-0FF3-60C07E99C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D6BB55-55DB-6B9B-FDD9-57753FBE7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E07E5-1FAD-96A6-6BF4-A44BFF72C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4876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4A959-FE21-F974-9004-1701A6911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4AE34-165C-D552-9EB4-7295A37CB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BB3322-0FA5-7BB3-01DE-F06A6EAF1A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9DDF4-90E7-4B9C-FCBC-E61F47F71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F329C-3B63-D63D-E9B0-BB5136E43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9A9F91-6264-2DB8-50C3-235A87091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76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086F36-0EB0-640C-A174-64081E4A4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07B26A-ADE2-A999-2BF9-890B6F3E4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18B7B-8663-DB74-7736-F8745874F3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119239-E9CB-A9A4-8B75-0A7F4F18C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E1FBC3-7D08-EDA3-5195-EB17208267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77143D-86E7-8129-CD17-4B885E290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C883D9-31FB-3F90-4235-C9407C804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2609B53-E280-6A0E-47BC-ED2A94185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3658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986033-DDC1-90D7-9691-0670FD8C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07C25A-819B-025C-7DA9-C352B0408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1F0A53-19E9-14EB-AC9A-9656A720A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A49FC1-B829-62F8-640C-49E7002AE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5541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4A7DE7E-3ADD-F101-00BD-35B264794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78FC09-91EC-D810-1929-676A9E0D9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F4C57C-1FB4-E333-D928-023335724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9874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3E1B8-0FB2-3FAA-A855-0FCBA8FAB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7D834-6BDD-F1FC-E2E5-C4F0BC55D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67287B-5286-8249-90C0-DC331CD3D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97E2A-CD78-79BC-6EDA-A6346915F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4433FF-1033-BF1C-F0EC-A73EEE437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86B0E5-CC9A-EAE6-25AA-56E002BF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7635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B319-0F75-57D1-C2F6-79958A25D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F7FA2E-568C-B562-99D9-6BA20701E2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6453BB-9868-0462-EE62-3A9E1C8D16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D39B0D-5C0E-069A-0D16-309753F2A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BC8DEA-4DB2-D245-39AD-CD2394E0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4A97B52-6888-1982-2871-959F3DDDF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024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4A54AA-B6F1-0CF1-A893-DC70BE92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AD897-A4CA-AE2C-48B5-D626DDC9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A1DA2-52CE-CF2D-0DB2-240BDF31BD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8B72B6-A125-470E-A7D9-1FE21A18369D}" type="datetimeFigureOut">
              <a:rPr lang="en-IN" smtClean="0"/>
              <a:t>18-04-2025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3F2F65-DE0C-525F-3E3F-A9312E2EC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C20772-2B4B-A553-29F4-1F85A7947D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20A2CD-BDAD-4E2B-B745-D16EC54EA58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150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3F41E9-2872-1F56-7EEB-9794B2251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737118"/>
            <a:ext cx="12192000" cy="8089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1041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60D1E-F1E1-6AB7-4226-77A361A76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41161"/>
          </a:xfrm>
        </p:spPr>
        <p:txBody>
          <a:bodyPr/>
          <a:lstStyle/>
          <a:p>
            <a:r>
              <a:rPr lang="en-US" b="1" dirty="0"/>
              <a:t>XG Boost Algorithm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1534C-132B-83BB-9473-53DADC331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0180"/>
            <a:ext cx="10515600" cy="4674734"/>
          </a:xfrm>
        </p:spPr>
        <p:txBody>
          <a:bodyPr>
            <a:normAutofit/>
          </a:bodyPr>
          <a:lstStyle/>
          <a:p>
            <a:r>
              <a:rPr lang="en-US" sz="2000" b="1" i="0" dirty="0">
                <a:solidFill>
                  <a:srgbClr val="191919"/>
                </a:solidFill>
                <a:effectLst/>
              </a:rPr>
              <a:t>XGBoost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(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Extreme Gradient Boosting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) is an advanced machine learning algorithm based on gradient boosting.</a:t>
            </a:r>
          </a:p>
          <a:p>
            <a:endParaRPr lang="en-US" sz="20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191919"/>
              </a:solidFill>
            </a:endParaRPr>
          </a:p>
          <a:p>
            <a:r>
              <a:rPr lang="en-US" sz="2000" b="0" i="0" dirty="0">
                <a:solidFill>
                  <a:srgbClr val="273239"/>
                </a:solidFill>
                <a:effectLst/>
              </a:rPr>
              <a:t>XGBoost uses </a:t>
            </a:r>
            <a:r>
              <a:rPr lang="en-US" sz="2000" b="1" dirty="0"/>
              <a:t>decision trees </a:t>
            </a:r>
            <a:r>
              <a:rPr lang="en-US" sz="2000" dirty="0"/>
              <a:t>as</a:t>
            </a:r>
            <a:r>
              <a:rPr lang="en-US" sz="2000" i="0" dirty="0">
                <a:solidFill>
                  <a:srgbClr val="273239"/>
                </a:solidFill>
                <a:effectLst/>
              </a:rPr>
              <a:t>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its base learners combining them sequentially to improve the model’s performance.</a:t>
            </a:r>
          </a:p>
          <a:p>
            <a:pPr marL="0" indent="0">
              <a:buNone/>
            </a:pPr>
            <a:endParaRPr lang="en-US" sz="2000" dirty="0">
              <a:solidFill>
                <a:srgbClr val="27323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273239"/>
              </a:solidFill>
            </a:endParaRPr>
          </a:p>
          <a:p>
            <a:r>
              <a:rPr lang="en-US" sz="2000" b="0" i="0" dirty="0">
                <a:solidFill>
                  <a:srgbClr val="273239"/>
                </a:solidFill>
                <a:effectLst/>
              </a:rPr>
              <a:t>Each </a:t>
            </a:r>
            <a:r>
              <a:rPr lang="en-US" sz="2000" b="1" i="0" dirty="0">
                <a:solidFill>
                  <a:srgbClr val="273239"/>
                </a:solidFill>
                <a:effectLst/>
              </a:rPr>
              <a:t>new tree 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is trained to correct the </a:t>
            </a:r>
            <a:r>
              <a:rPr lang="en-US" sz="2000" b="1" i="0" dirty="0">
                <a:solidFill>
                  <a:srgbClr val="273239"/>
                </a:solidFill>
                <a:effectLst/>
              </a:rPr>
              <a:t>errors</a:t>
            </a:r>
            <a:r>
              <a:rPr lang="en-US" sz="2000" b="0" i="0" dirty="0">
                <a:solidFill>
                  <a:srgbClr val="273239"/>
                </a:solidFill>
                <a:effectLst/>
              </a:rPr>
              <a:t> made by the previous tree</a:t>
            </a:r>
          </a:p>
          <a:p>
            <a:pPr marL="0" indent="0">
              <a:buNone/>
            </a:pPr>
            <a:endParaRPr lang="en-US" sz="2000" dirty="0">
              <a:solidFill>
                <a:srgbClr val="273239"/>
              </a:solidFill>
            </a:endParaRPr>
          </a:p>
          <a:p>
            <a:pPr marL="0" indent="0">
              <a:buNone/>
            </a:pPr>
            <a:endParaRPr lang="en-US" sz="2000" dirty="0">
              <a:solidFill>
                <a:srgbClr val="273239"/>
              </a:solidFill>
            </a:endParaRPr>
          </a:p>
          <a:p>
            <a:r>
              <a:rPr lang="en-US" sz="2000" b="0" i="0" dirty="0">
                <a:solidFill>
                  <a:srgbClr val="374151"/>
                </a:solidFill>
                <a:effectLst/>
              </a:rPr>
              <a:t>XGBoost is used for both classification and regression tasks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83008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A59478-3878-D750-BFBD-12E74DA5BC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7983" y="187844"/>
            <a:ext cx="10515600" cy="595927"/>
          </a:xfrm>
        </p:spPr>
        <p:txBody>
          <a:bodyPr>
            <a:normAutofit fontScale="90000"/>
          </a:bodyPr>
          <a:lstStyle/>
          <a:p>
            <a:r>
              <a:rPr lang="en-IN" b="1" i="0" dirty="0">
                <a:solidFill>
                  <a:srgbClr val="191919"/>
                </a:solidFill>
                <a:effectLst/>
              </a:rPr>
              <a:t>How Does XG Boost Work?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31D8D45-0560-C09E-CDD4-30CBE76D74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771" y="929851"/>
            <a:ext cx="5515946" cy="28655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172A4BA-1C0F-3305-CEDC-D1E0F73BC86C}"/>
              </a:ext>
            </a:extLst>
          </p:cNvPr>
          <p:cNvSpPr txBox="1"/>
          <p:nvPr/>
        </p:nvSpPr>
        <p:spPr>
          <a:xfrm>
            <a:off x="709127" y="3881435"/>
            <a:ext cx="11672596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191919"/>
                </a:solidFill>
              </a:rPr>
              <a:t>XG Boost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algorithm starts with a </a:t>
            </a:r>
            <a:r>
              <a:rPr lang="en-US" sz="2000" i="0" dirty="0">
                <a:solidFill>
                  <a:srgbClr val="191919"/>
                </a:solidFill>
                <a:effectLst/>
              </a:rPr>
              <a:t>simple decision 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tree and makes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initial predictions.</a:t>
            </a:r>
          </a:p>
          <a:p>
            <a:pPr algn="l"/>
            <a:endParaRPr lang="en-US" sz="2000" b="1" i="0" dirty="0">
              <a:solidFill>
                <a:srgbClr val="19191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1" i="0" dirty="0">
                <a:solidFill>
                  <a:srgbClr val="191919"/>
                </a:solidFill>
                <a:effectLst/>
              </a:rPr>
              <a:t>Errors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(residuals) are calculated by comparing predictions with actual values.</a:t>
            </a:r>
          </a:p>
          <a:p>
            <a:pPr algn="l"/>
            <a:endParaRPr lang="en-US" sz="2000" b="0" i="0" dirty="0">
              <a:solidFill>
                <a:srgbClr val="19191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91919"/>
                </a:solidFill>
                <a:effectLst/>
              </a:rPr>
              <a:t>A new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decision tree 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is trained to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correct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the previous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tree’s mistakes.</a:t>
            </a:r>
          </a:p>
          <a:p>
            <a:pPr algn="l"/>
            <a:endParaRPr lang="en-US" sz="2000" b="0" i="0" dirty="0">
              <a:solidFill>
                <a:srgbClr val="19191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91919"/>
                </a:solidFill>
                <a:effectLst/>
              </a:rPr>
              <a:t>This process repeats, with each tree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improving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upon the last.</a:t>
            </a:r>
          </a:p>
          <a:p>
            <a:pPr algn="l"/>
            <a:endParaRPr lang="en-US" sz="2000" b="0" i="0" dirty="0">
              <a:solidFill>
                <a:srgbClr val="191919"/>
              </a:solidFill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rgbClr val="191919"/>
                </a:solidFill>
                <a:effectLst/>
              </a:rPr>
              <a:t>Final model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aggregates</a:t>
            </a:r>
            <a:r>
              <a:rPr lang="en-US" sz="2000" b="0" i="0" dirty="0">
                <a:solidFill>
                  <a:srgbClr val="191919"/>
                </a:solidFill>
                <a:effectLst/>
              </a:rPr>
              <a:t> all trees to make </a:t>
            </a:r>
            <a:r>
              <a:rPr lang="en-US" sz="2000" b="1" i="0" dirty="0">
                <a:solidFill>
                  <a:srgbClr val="191919"/>
                </a:solidFill>
                <a:effectLst/>
              </a:rPr>
              <a:t>accurate predictions.</a:t>
            </a:r>
          </a:p>
          <a:p>
            <a:endParaRPr lang="en-US" sz="2000" b="0" i="0" dirty="0">
              <a:solidFill>
                <a:srgbClr val="242424"/>
              </a:solidFill>
              <a:effectLst/>
            </a:endParaRPr>
          </a:p>
          <a:p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4070568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095B3-29C4-4052-D513-C9A7AB4853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2687"/>
            <a:ext cx="7913914" cy="961053"/>
          </a:xfrm>
        </p:spPr>
        <p:txBody>
          <a:bodyPr>
            <a:normAutofit fontScale="90000"/>
          </a:bodyPr>
          <a:lstStyle/>
          <a:p>
            <a:r>
              <a:rPr lang="en-US" sz="4900" b="1" i="0" dirty="0">
                <a:solidFill>
                  <a:srgbClr val="353535"/>
                </a:solidFill>
                <a:effectLst/>
              </a:rPr>
              <a:t>XG Boost and its Unique Features</a:t>
            </a:r>
            <a:br>
              <a:rPr lang="en-US" b="1" i="0" dirty="0">
                <a:solidFill>
                  <a:srgbClr val="353535"/>
                </a:solidFill>
                <a:effectLst/>
                <a:latin typeface="Inter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1A1307-7C73-8ECE-DF77-A556202A3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209" y="1536376"/>
            <a:ext cx="11625942" cy="5069697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/>
              <a:t> </a:t>
            </a:r>
            <a:r>
              <a:rPr lang="en-IN" sz="2400" b="1" i="0" dirty="0">
                <a:effectLst/>
              </a:rPr>
              <a:t>Regularization : </a:t>
            </a:r>
            <a:r>
              <a:rPr lang="en-US" sz="2400" b="0" i="0" dirty="0">
                <a:solidFill>
                  <a:srgbClr val="474747"/>
                </a:solidFill>
                <a:effectLst/>
              </a:rPr>
              <a:t> It’s a </a:t>
            </a:r>
            <a:r>
              <a:rPr lang="en-US" sz="2400" b="1" i="0" dirty="0">
                <a:solidFill>
                  <a:srgbClr val="474747"/>
                </a:solidFill>
                <a:effectLst/>
              </a:rPr>
              <a:t>technique</a:t>
            </a:r>
            <a:r>
              <a:rPr lang="en-US" sz="2400" b="0" i="0" dirty="0">
                <a:solidFill>
                  <a:srgbClr val="474747"/>
                </a:solidFill>
                <a:effectLst/>
              </a:rPr>
              <a:t> used in machine learning to </a:t>
            </a:r>
            <a:r>
              <a:rPr lang="en-US" sz="2400" b="1" i="0" dirty="0">
                <a:solidFill>
                  <a:srgbClr val="474747"/>
                </a:solidFill>
                <a:effectLst/>
              </a:rPr>
              <a:t>prevent</a:t>
            </a:r>
            <a:r>
              <a:rPr lang="en-US" sz="2400" b="0" i="0" dirty="0">
                <a:solidFill>
                  <a:srgbClr val="474747"/>
                </a:solidFill>
                <a:effectLst/>
              </a:rPr>
              <a:t> overfitting.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474747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474747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rgbClr val="474747"/>
                </a:solidFill>
              </a:rPr>
              <a:t> </a:t>
            </a:r>
            <a:r>
              <a:rPr lang="en-IN" sz="2400" b="1" i="0" dirty="0">
                <a:solidFill>
                  <a:srgbClr val="191919"/>
                </a:solidFill>
                <a:effectLst/>
              </a:rPr>
              <a:t>Handling Missing Values :  </a:t>
            </a:r>
            <a:r>
              <a:rPr lang="en-US" sz="2400" b="0" i="0" dirty="0">
                <a:solidFill>
                  <a:srgbClr val="191919"/>
                </a:solidFill>
                <a:effectLst/>
              </a:rPr>
              <a:t>XGBoost automatically detects and processes missing values </a:t>
            </a:r>
            <a:endParaRPr lang="en-IN" sz="2400" b="1" i="0" dirty="0">
              <a:solidFill>
                <a:srgbClr val="191919"/>
              </a:solidFill>
              <a:effectLst/>
            </a:endParaRPr>
          </a:p>
          <a:p>
            <a:pPr marL="0" indent="0">
              <a:buNone/>
            </a:pPr>
            <a:endParaRPr lang="en-IN" sz="2400" b="1" dirty="0"/>
          </a:p>
          <a:p>
            <a:pPr marL="0" indent="0">
              <a:buNone/>
            </a:pPr>
            <a:endParaRPr lang="en-IN" sz="2400" b="1" dirty="0"/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/>
              <a:t> </a:t>
            </a:r>
            <a:r>
              <a:rPr lang="en-IN" sz="2400" b="1" i="0" dirty="0">
                <a:solidFill>
                  <a:srgbClr val="191919"/>
                </a:solidFill>
                <a:effectLst/>
              </a:rPr>
              <a:t>Parallel Processing for Faster Training :  </a:t>
            </a:r>
            <a:r>
              <a:rPr lang="en-US" sz="2400" b="0" i="0" dirty="0">
                <a:solidFill>
                  <a:srgbClr val="191919"/>
                </a:solidFill>
                <a:effectLst/>
              </a:rPr>
              <a:t>reducing training time</a:t>
            </a:r>
          </a:p>
          <a:p>
            <a:pPr marL="0" indent="0">
              <a:buNone/>
            </a:pPr>
            <a:endParaRPr lang="en-US" sz="2400" b="0" i="0" dirty="0">
              <a:solidFill>
                <a:srgbClr val="191919"/>
              </a:solidFill>
              <a:effectLst/>
            </a:endParaRPr>
          </a:p>
          <a:p>
            <a:pPr>
              <a:buFont typeface="Wingdings" panose="05000000000000000000" pitchFamily="2" charset="2"/>
              <a:buChar char="§"/>
            </a:pPr>
            <a:endParaRPr lang="en-IN" sz="2400" b="1" dirty="0">
              <a:solidFill>
                <a:srgbClr val="191919"/>
              </a:solidFill>
            </a:endParaRPr>
          </a:p>
          <a:p>
            <a:pPr>
              <a:buFont typeface="Wingdings" panose="05000000000000000000" pitchFamily="2" charset="2"/>
              <a:buChar char="§"/>
            </a:pPr>
            <a:r>
              <a:rPr lang="en-IN" sz="2400" b="1" dirty="0">
                <a:solidFill>
                  <a:srgbClr val="191919"/>
                </a:solidFill>
              </a:rPr>
              <a:t> Built-in cross-validation:  </a:t>
            </a:r>
            <a:r>
              <a:rPr lang="en-IN" sz="2400" dirty="0">
                <a:solidFill>
                  <a:srgbClr val="191919"/>
                </a:solidFill>
              </a:rPr>
              <a:t>Algorithm </a:t>
            </a:r>
            <a:r>
              <a:rPr lang="en-US" sz="2400" dirty="0">
                <a:solidFill>
                  <a:srgbClr val="191919"/>
                </a:solidFill>
              </a:rPr>
              <a:t>has the ability to </a:t>
            </a:r>
            <a:r>
              <a:rPr lang="en-US" sz="2400" b="1" dirty="0">
                <a:solidFill>
                  <a:srgbClr val="191919"/>
                </a:solidFill>
              </a:rPr>
              <a:t>cross-validate</a:t>
            </a:r>
            <a:r>
              <a:rPr lang="en-US" sz="2400" dirty="0">
                <a:solidFill>
                  <a:srgbClr val="191919"/>
                </a:solidFill>
              </a:rPr>
              <a:t> models while developing.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sz="2400" dirty="0">
              <a:solidFill>
                <a:srgbClr val="191919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rgbClr val="19191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1257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FB246-52FD-EC25-2AE6-AE88286FB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5835"/>
            <a:ext cx="10515600" cy="1325563"/>
          </a:xfrm>
        </p:spPr>
        <p:txBody>
          <a:bodyPr/>
          <a:lstStyle/>
          <a:p>
            <a:r>
              <a:rPr lang="en-IN" b="1" i="0" dirty="0">
                <a:solidFill>
                  <a:srgbClr val="191919"/>
                </a:solidFill>
                <a:effectLst/>
              </a:rPr>
              <a:t>Advantages of XG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C41CE-8723-063C-D99B-10584DCC47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0980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 </a:t>
            </a:r>
            <a:r>
              <a:rPr lang="en-IN" sz="2400" dirty="0"/>
              <a:t>High Performance and Accuracy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  Wide </a:t>
            </a:r>
            <a:r>
              <a:rPr lang="en-IN" sz="2400" b="1" dirty="0"/>
              <a:t>Language Support </a:t>
            </a:r>
            <a:r>
              <a:rPr lang="en-IN" sz="2000" dirty="0"/>
              <a:t>(Available in Python, R, Java, Scala, Julia )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0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   Handles </a:t>
            </a:r>
            <a:r>
              <a:rPr lang="en-IN" sz="2400" b="1" dirty="0"/>
              <a:t>large datasets </a:t>
            </a:r>
            <a:r>
              <a:rPr lang="en-IN" sz="2400" dirty="0"/>
              <a:t>efficiently</a:t>
            </a:r>
          </a:p>
        </p:txBody>
      </p:sp>
    </p:spTree>
    <p:extLst>
      <p:ext uri="{BB962C8B-B14F-4D97-AF65-F5344CB8AC3E}">
        <p14:creationId xmlns:p14="http://schemas.microsoft.com/office/powerpoint/2010/main" val="2239705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E121B-B331-234E-D957-B730154B7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827"/>
            <a:ext cx="10515600" cy="1325563"/>
          </a:xfrm>
        </p:spPr>
        <p:txBody>
          <a:bodyPr/>
          <a:lstStyle/>
          <a:p>
            <a:r>
              <a:rPr lang="en-IN" b="1" dirty="0"/>
              <a:t>Disadvantages of XG Boost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3232B-89B1-A481-0582-B92F6559F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7674"/>
            <a:ext cx="10515600" cy="4351338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US" dirty="0"/>
              <a:t> </a:t>
            </a:r>
            <a:r>
              <a:rPr lang="en-IN" sz="2400" dirty="0">
                <a:solidFill>
                  <a:srgbClr val="191919"/>
                </a:solidFill>
              </a:rPr>
              <a:t>C</a:t>
            </a:r>
            <a:r>
              <a:rPr lang="en-IN" sz="2400" b="0" i="0" dirty="0">
                <a:solidFill>
                  <a:srgbClr val="191919"/>
                </a:solidFill>
                <a:effectLst/>
              </a:rPr>
              <a:t>omputational cost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>
              <a:solidFill>
                <a:srgbClr val="191919"/>
              </a:solidFill>
            </a:endParaRPr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rgbClr val="191919"/>
                </a:solidFill>
              </a:rPr>
              <a:t>  </a:t>
            </a:r>
            <a:r>
              <a:rPr lang="en-IN" sz="2400" dirty="0"/>
              <a:t>Complex tuning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 Memory usage</a:t>
            </a:r>
          </a:p>
          <a:p>
            <a:pPr>
              <a:buFont typeface="Wingdings" panose="05000000000000000000" pitchFamily="2" charset="2"/>
              <a:buChar char="q"/>
            </a:pPr>
            <a:endParaRPr lang="en-IN" sz="2400" dirty="0"/>
          </a:p>
          <a:p>
            <a:pPr>
              <a:buFont typeface="Wingdings" panose="05000000000000000000" pitchFamily="2" charset="2"/>
              <a:buChar char="q"/>
            </a:pPr>
            <a:r>
              <a:rPr lang="en-IN" sz="2400" dirty="0"/>
              <a:t>  Harder to deploy</a:t>
            </a:r>
          </a:p>
        </p:txBody>
      </p:sp>
    </p:spTree>
    <p:extLst>
      <p:ext uri="{BB962C8B-B14F-4D97-AF65-F5344CB8AC3E}">
        <p14:creationId xmlns:p14="http://schemas.microsoft.com/office/powerpoint/2010/main" val="3354739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811</TotalTime>
  <Words>233</Words>
  <Application>Microsoft Office PowerPoint</Application>
  <PresentationFormat>Widescreen</PresentationFormat>
  <Paragraphs>48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Inter</vt:lpstr>
      <vt:lpstr>Wingdings</vt:lpstr>
      <vt:lpstr>Office Theme</vt:lpstr>
      <vt:lpstr>PowerPoint Presentation</vt:lpstr>
      <vt:lpstr>XG Boost Algorithm</vt:lpstr>
      <vt:lpstr>How Does XG Boost Work?</vt:lpstr>
      <vt:lpstr>XG Boost and its Unique Features </vt:lpstr>
      <vt:lpstr>Advantages of XG Boost</vt:lpstr>
      <vt:lpstr>Disadvantages of XG Boost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Kamalesh Soundararajan</dc:creator>
  <cp:lastModifiedBy>Kamalesh Soundararajan</cp:lastModifiedBy>
  <cp:revision>34</cp:revision>
  <dcterms:created xsi:type="dcterms:W3CDTF">2025-04-15T10:46:14Z</dcterms:created>
  <dcterms:modified xsi:type="dcterms:W3CDTF">2025-04-18T06:21:55Z</dcterms:modified>
</cp:coreProperties>
</file>