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Lato" panose="020B060402020202020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358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0806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18282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5805951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43498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7155948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63091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0332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358680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45407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939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6017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11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49133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40239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592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31231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797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70902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29704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3/31/2024</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97424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907230" y="333722"/>
            <a:ext cx="5194387" cy="1768731"/>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dirty="0">
                <a:solidFill>
                  <a:schemeClr val="accent6">
                    <a:lumMod val="50000"/>
                  </a:schemeClr>
                </a:solidFill>
              </a:rPr>
              <a:t>Keylogger &amp; Security</a:t>
            </a:r>
            <a:endParaRPr dirty="0">
              <a:solidFill>
                <a:schemeClr val="accent6">
                  <a:lumMod val="50000"/>
                </a:schemeClr>
              </a:solidFill>
            </a:endParaRPr>
          </a:p>
        </p:txBody>
      </p:sp>
      <p:sp>
        <p:nvSpPr>
          <p:cNvPr id="135" name="Google Shape;135;p13"/>
          <p:cNvSpPr txBox="1">
            <a:spLocks noGrp="1"/>
          </p:cNvSpPr>
          <p:nvPr>
            <p:ph type="subTitle" idx="1"/>
          </p:nvPr>
        </p:nvSpPr>
        <p:spPr>
          <a:xfrm>
            <a:off x="0" y="3674956"/>
            <a:ext cx="5783400" cy="909000"/>
          </a:xfrm>
          <a:prstGeom prst="rect">
            <a:avLst/>
          </a:prstGeom>
          <a:noFill/>
          <a:ln>
            <a:noFill/>
          </a:ln>
        </p:spPr>
        <p:txBody>
          <a:bodyPr spcFirstLastPara="1" wrap="square" lIns="91425" tIns="91425" rIns="91425" bIns="91425" anchor="t" anchorCtr="0">
            <a:normAutofit fontScale="85000" lnSpcReduction="10000"/>
          </a:bodyPr>
          <a:lstStyle/>
          <a:p>
            <a:pPr marL="1371600" lvl="0" indent="0" algn="l" rtl="0">
              <a:lnSpc>
                <a:spcPct val="100000"/>
              </a:lnSpc>
              <a:spcBef>
                <a:spcPts val="0"/>
              </a:spcBef>
              <a:spcAft>
                <a:spcPts val="0"/>
              </a:spcAft>
              <a:buSzPts val="4364"/>
              <a:buNone/>
            </a:pPr>
            <a:r>
              <a:rPr lang="en" dirty="0">
                <a:solidFill>
                  <a:schemeClr val="tx2">
                    <a:lumMod val="40000"/>
                    <a:lumOff val="60000"/>
                  </a:schemeClr>
                </a:solidFill>
              </a:rPr>
              <a:t>Presented By,</a:t>
            </a:r>
            <a:endParaRPr dirty="0">
              <a:solidFill>
                <a:schemeClr val="tx2">
                  <a:lumMod val="40000"/>
                  <a:lumOff val="60000"/>
                </a:schemeClr>
              </a:solidFill>
            </a:endParaRPr>
          </a:p>
          <a:p>
            <a:pPr marL="1371600" lvl="0" indent="0" algn="l" rtl="0">
              <a:lnSpc>
                <a:spcPct val="100000"/>
              </a:lnSpc>
              <a:spcBef>
                <a:spcPts val="0"/>
              </a:spcBef>
              <a:spcAft>
                <a:spcPts val="0"/>
              </a:spcAft>
              <a:buSzPts val="4364"/>
              <a:buNone/>
            </a:pPr>
            <a:r>
              <a:rPr lang="en" dirty="0">
                <a:solidFill>
                  <a:schemeClr val="tx2">
                    <a:lumMod val="40000"/>
                    <a:lumOff val="60000"/>
                  </a:schemeClr>
                </a:solidFill>
              </a:rPr>
              <a:t>Name: </a:t>
            </a:r>
            <a:r>
              <a:rPr lang="en" dirty="0" smtClean="0">
                <a:solidFill>
                  <a:schemeClr val="tx2">
                    <a:lumMod val="40000"/>
                    <a:lumOff val="60000"/>
                  </a:schemeClr>
                </a:solidFill>
              </a:rPr>
              <a:t>Kamaleshvar R</a:t>
            </a:r>
            <a:endParaRPr dirty="0">
              <a:solidFill>
                <a:schemeClr val="tx2">
                  <a:lumMod val="40000"/>
                  <a:lumOff val="60000"/>
                </a:schemeClr>
              </a:solidFill>
            </a:endParaRPr>
          </a:p>
          <a:p>
            <a:pPr marL="1371600" lvl="0" indent="0" algn="l" rtl="0">
              <a:lnSpc>
                <a:spcPct val="100000"/>
              </a:lnSpc>
              <a:spcBef>
                <a:spcPts val="0"/>
              </a:spcBef>
              <a:spcAft>
                <a:spcPts val="0"/>
              </a:spcAft>
              <a:buSzPts val="4364"/>
              <a:buNone/>
            </a:pPr>
            <a:r>
              <a:rPr lang="en" dirty="0">
                <a:solidFill>
                  <a:schemeClr val="tx2">
                    <a:lumMod val="40000"/>
                    <a:lumOff val="60000"/>
                  </a:schemeClr>
                </a:solidFill>
              </a:rPr>
              <a:t>Campus: Anna university regional campus madurai</a:t>
            </a:r>
            <a:endParaRPr dirty="0">
              <a:solidFill>
                <a:schemeClr val="tx2">
                  <a:lumMod val="40000"/>
                  <a:lumOff val="60000"/>
                </a:schemeClr>
              </a:solidFill>
            </a:endParaRPr>
          </a:p>
          <a:p>
            <a:pPr marL="1371600" lvl="0" indent="0" algn="l" rtl="0">
              <a:lnSpc>
                <a:spcPct val="100000"/>
              </a:lnSpc>
              <a:spcBef>
                <a:spcPts val="0"/>
              </a:spcBef>
              <a:spcAft>
                <a:spcPts val="0"/>
              </a:spcAft>
              <a:buSzPts val="4364"/>
              <a:buNone/>
            </a:pPr>
            <a:r>
              <a:rPr lang="en" dirty="0">
                <a:solidFill>
                  <a:schemeClr val="tx2">
                    <a:lumMod val="40000"/>
                    <a:lumOff val="60000"/>
                  </a:schemeClr>
                </a:solidFill>
              </a:rPr>
              <a:t>Department: Computer science and engineering</a:t>
            </a:r>
            <a:endParaRPr dirty="0">
              <a:solidFill>
                <a:schemeClr val="tx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82866" y="287002"/>
            <a:ext cx="7038900" cy="600358"/>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 :</a:t>
            </a:r>
            <a:endParaRPr dirty="0"/>
          </a:p>
        </p:txBody>
      </p:sp>
      <p:sp>
        <p:nvSpPr>
          <p:cNvPr id="190" name="Google Shape;190;p22"/>
          <p:cNvSpPr txBox="1">
            <a:spLocks noGrp="1"/>
          </p:cNvSpPr>
          <p:nvPr>
            <p:ph type="body" idx="1"/>
          </p:nvPr>
        </p:nvSpPr>
        <p:spPr>
          <a:xfrm>
            <a:off x="690125" y="813337"/>
            <a:ext cx="7038900" cy="2911200"/>
          </a:xfrm>
          <a:prstGeom prst="rect">
            <a:avLst/>
          </a:prstGeom>
          <a:noFill/>
          <a:ln>
            <a:noFill/>
          </a:ln>
        </p:spPr>
        <p:txBody>
          <a:bodyPr spcFirstLastPara="1" wrap="square" lIns="91425" tIns="91425" rIns="91425" bIns="91425" anchor="t" anchorCtr="0">
            <a:normAutofit fontScale="92500"/>
          </a:bodyPr>
          <a:lstStyle/>
          <a:p>
            <a:pPr marL="457200" lvl="0" indent="-342899" algn="l" rtl="0">
              <a:lnSpc>
                <a:spcPct val="115000"/>
              </a:lnSpc>
              <a:spcBef>
                <a:spcPts val="0"/>
              </a:spcBef>
              <a:spcAft>
                <a:spcPts val="0"/>
              </a:spcAft>
              <a:buSzPts val="1800"/>
              <a:buChar char="●"/>
            </a:pPr>
            <a:r>
              <a:rPr lang="en" b="1" dirty="0"/>
              <a:t>Advanced Encryption </a:t>
            </a:r>
            <a:r>
              <a:rPr lang="en" dirty="0"/>
              <a:t>: Implementing cutting-edge encryption techniques such as post-quantum algorithms for heightened data security.</a:t>
            </a:r>
            <a:endParaRPr dirty="0"/>
          </a:p>
          <a:p>
            <a:pPr marL="457200" lvl="0" indent="-342899" algn="l" rtl="0">
              <a:lnSpc>
                <a:spcPct val="115000"/>
              </a:lnSpc>
              <a:spcBef>
                <a:spcPts val="0"/>
              </a:spcBef>
              <a:spcAft>
                <a:spcPts val="0"/>
              </a:spcAft>
              <a:buSzPts val="1800"/>
              <a:buChar char="●"/>
            </a:pPr>
            <a:r>
              <a:rPr lang="en" b="1" dirty="0"/>
              <a:t>Behavior Analysis</a:t>
            </a:r>
            <a:r>
              <a:rPr lang="en" dirty="0"/>
              <a:t> : Utilizing machine learning to detect anomalies in keystroke patterns, enhancing threat detection capabilities.</a:t>
            </a:r>
            <a:endParaRPr dirty="0"/>
          </a:p>
          <a:p>
            <a:pPr marL="457200" lvl="0" indent="-342899" algn="l" rtl="0">
              <a:lnSpc>
                <a:spcPct val="115000"/>
              </a:lnSpc>
              <a:spcBef>
                <a:spcPts val="0"/>
              </a:spcBef>
              <a:spcAft>
                <a:spcPts val="0"/>
              </a:spcAft>
              <a:buSzPts val="1800"/>
              <a:buChar char="●"/>
            </a:pPr>
            <a:r>
              <a:rPr lang="en" b="1" dirty="0"/>
              <a:t>Cloud Integration</a:t>
            </a:r>
            <a:r>
              <a:rPr lang="en" dirty="0"/>
              <a:t> : Enabling secure data synchronization with cloud services for remote access and management.</a:t>
            </a:r>
            <a:endParaRPr dirty="0"/>
          </a:p>
          <a:p>
            <a:pPr marL="457200" lvl="0" indent="-342900" algn="l" rtl="0">
              <a:lnSpc>
                <a:spcPct val="115000"/>
              </a:lnSpc>
              <a:spcBef>
                <a:spcPts val="0"/>
              </a:spcBef>
              <a:spcAft>
                <a:spcPts val="0"/>
              </a:spcAft>
              <a:buSzPts val="1800"/>
              <a:buChar char="●"/>
            </a:pPr>
            <a:r>
              <a:rPr lang="en" b="1" dirty="0"/>
              <a:t>Mobile Support </a:t>
            </a:r>
            <a:r>
              <a:rPr lang="en" dirty="0"/>
              <a:t>: Extending compatibility to mobile platforms like iOS and Android, accompanied by tailored security features.</a:t>
            </a:r>
            <a:endParaRPr dirty="0"/>
          </a:p>
          <a:p>
            <a:pPr marL="457200" lvl="0" indent="-342900" algn="l" rtl="0">
              <a:lnSpc>
                <a:spcPct val="115000"/>
              </a:lnSpc>
              <a:spcBef>
                <a:spcPts val="0"/>
              </a:spcBef>
              <a:spcAft>
                <a:spcPts val="0"/>
              </a:spcAft>
              <a:buSzPts val="1800"/>
              <a:buChar char="●"/>
            </a:pPr>
            <a:r>
              <a:rPr lang="en" b="1" dirty="0"/>
              <a:t>Remote Management</a:t>
            </a:r>
            <a:r>
              <a:rPr lang="en" dirty="0"/>
              <a:t> : Implementing centralized dashboards for remote configuration and monitoring, facilitating easier management of the keylogger across devices and locations.</a:t>
            </a:r>
            <a:endParaRPr sz="1200" dirty="0">
              <a:solidFill>
                <a:srgbClr val="0D0D0D"/>
              </a:solidFill>
              <a:highlight>
                <a:srgbClr val="FFFFFF"/>
              </a:highlight>
            </a:endParaRPr>
          </a:p>
          <a:p>
            <a:pPr marL="0" lvl="0" indent="0" algn="l" rtl="0">
              <a:lnSpc>
                <a:spcPct val="115000"/>
              </a:lnSpc>
              <a:spcBef>
                <a:spcPts val="0"/>
              </a:spcBef>
              <a:spcAft>
                <a:spcPts val="1200"/>
              </a:spcAft>
              <a:buSzPts val="194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303007" y="380443"/>
            <a:ext cx="7038900" cy="553637"/>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 :</a:t>
            </a:r>
            <a:endParaRPr dirty="0"/>
          </a:p>
        </p:txBody>
      </p:sp>
      <p:sp>
        <p:nvSpPr>
          <p:cNvPr id="196" name="Google Shape;196;p23"/>
          <p:cNvSpPr txBox="1">
            <a:spLocks noGrp="1"/>
          </p:cNvSpPr>
          <p:nvPr>
            <p:ph type="body" idx="1"/>
          </p:nvPr>
        </p:nvSpPr>
        <p:spPr>
          <a:xfrm>
            <a:off x="656752" y="934080"/>
            <a:ext cx="7038900" cy="2911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Smith, J. et al. (20XX). "Advanced Techniques for Keylogger Detection and Prevention." Journal of Cybersecurity, 10(2), 123-140. </a:t>
            </a:r>
            <a:endParaRPr dirty="0"/>
          </a:p>
          <a:p>
            <a:pPr marL="457200" lvl="0" indent="-342900" algn="l" rtl="0">
              <a:lnSpc>
                <a:spcPct val="115000"/>
              </a:lnSpc>
              <a:spcBef>
                <a:spcPts val="0"/>
              </a:spcBef>
              <a:spcAft>
                <a:spcPts val="0"/>
              </a:spcAft>
              <a:buSzPts val="1800"/>
              <a:buChar char="★"/>
            </a:pPr>
            <a:r>
              <a:rPr lang="en" dirty="0"/>
              <a:t>Johnson, A. (20XX). "Machine Learning Approaches for Keystroke Anomaly Detection." Conference on Information Security, Proceedings, 55-67. </a:t>
            </a:r>
            <a:endParaRPr dirty="0"/>
          </a:p>
          <a:p>
            <a:pPr marL="457200" lvl="0" indent="-342900" algn="l" rtl="0">
              <a:lnSpc>
                <a:spcPct val="115000"/>
              </a:lnSpc>
              <a:spcBef>
                <a:spcPts val="0"/>
              </a:spcBef>
              <a:spcAft>
                <a:spcPts val="0"/>
              </a:spcAft>
              <a:buSzPts val="1800"/>
              <a:buChar char="★"/>
            </a:pPr>
            <a:r>
              <a:rPr lang="en" dirty="0"/>
              <a:t>Patel, R. (20XX). "Practical Python Programming for Security Applications." O'Reilly Media.</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solidFill>
                  <a:schemeClr val="lt1"/>
                </a:solidFill>
                <a:latin typeface="Lato"/>
                <a:ea typeface="Lato"/>
                <a:cs typeface="Lato"/>
                <a:sym typeface="Lato"/>
              </a:rPr>
              <a:t>Thank </a:t>
            </a:r>
            <a:r>
              <a:rPr lang="en" sz="7500" dirty="0" smtClean="0">
                <a:solidFill>
                  <a:schemeClr val="lt1"/>
                </a:solidFill>
                <a:latin typeface="Lato"/>
                <a:ea typeface="Lato"/>
                <a:cs typeface="Lato"/>
                <a:sym typeface="Lato"/>
              </a:rPr>
              <a:t>You</a:t>
            </a:r>
            <a:endParaRPr sz="7500" dirty="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387900" y="320331"/>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775800" y="864050"/>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389774" y="153854"/>
            <a:ext cx="7038900" cy="633731"/>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696799" y="640747"/>
            <a:ext cx="6825309" cy="2803463"/>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369751" y="213581"/>
            <a:ext cx="7038900" cy="553637"/>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 :</a:t>
            </a:r>
            <a:endParaRPr dirty="0"/>
          </a:p>
        </p:txBody>
      </p:sp>
      <p:sp>
        <p:nvSpPr>
          <p:cNvPr id="153" name="Google Shape;153;p16"/>
          <p:cNvSpPr txBox="1">
            <a:spLocks noGrp="1"/>
          </p:cNvSpPr>
          <p:nvPr>
            <p:ph type="body" idx="1"/>
          </p:nvPr>
        </p:nvSpPr>
        <p:spPr>
          <a:xfrm>
            <a:off x="957103" y="767218"/>
            <a:ext cx="7038900" cy="29112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1500"/>
              </a:spcBef>
              <a:spcAft>
                <a:spcPts val="0"/>
              </a:spcAft>
              <a:buSzPts val="1800"/>
              <a:buChar char="➔"/>
            </a:pPr>
            <a:r>
              <a:rPr lang="en" b="1" dirty="0"/>
              <a:t>Requirement Analysis</a:t>
            </a:r>
            <a:r>
              <a:rPr lang="en" dirty="0"/>
              <a:t> : </a:t>
            </a:r>
            <a:r>
              <a:rPr lang="en" sz="1550" dirty="0"/>
              <a:t>Gather and analyze requirements for the keylogger, including features, security needs, and user expectations.</a:t>
            </a:r>
            <a:endParaRPr sz="1550" dirty="0"/>
          </a:p>
          <a:p>
            <a:pPr marL="457200" lvl="0" indent="-342900" algn="l" rtl="0">
              <a:lnSpc>
                <a:spcPct val="115000"/>
              </a:lnSpc>
              <a:spcBef>
                <a:spcPts val="0"/>
              </a:spcBef>
              <a:spcAft>
                <a:spcPts val="0"/>
              </a:spcAft>
              <a:buSzPts val="1800"/>
              <a:buChar char="➔"/>
            </a:pPr>
            <a:r>
              <a:rPr lang="en" b="1" dirty="0"/>
              <a:t>Design Phase</a:t>
            </a:r>
            <a:r>
              <a:rPr lang="en" dirty="0"/>
              <a:t> :</a:t>
            </a:r>
            <a:endParaRPr dirty="0"/>
          </a:p>
          <a:p>
            <a:pPr marL="914400" lvl="1" indent="-323850" algn="l" rtl="0">
              <a:lnSpc>
                <a:spcPct val="115000"/>
              </a:lnSpc>
              <a:spcBef>
                <a:spcPts val="0"/>
              </a:spcBef>
              <a:spcAft>
                <a:spcPts val="0"/>
              </a:spcAft>
              <a:buSzPts val="1500"/>
              <a:buChar char="◆"/>
            </a:pPr>
            <a:r>
              <a:rPr lang="en" sz="1500" u="sng" dirty="0"/>
              <a:t>Architecture Design</a:t>
            </a:r>
            <a:r>
              <a:rPr lang="en" sz="1500" dirty="0"/>
              <a:t> : Define the overall system architecture, including components, modules, and their interactions.</a:t>
            </a:r>
            <a:endParaRPr sz="1500" dirty="0"/>
          </a:p>
          <a:p>
            <a:pPr marL="914400" lvl="1" indent="-323850" algn="l" rtl="0">
              <a:lnSpc>
                <a:spcPct val="115000"/>
              </a:lnSpc>
              <a:spcBef>
                <a:spcPts val="0"/>
              </a:spcBef>
              <a:spcAft>
                <a:spcPts val="0"/>
              </a:spcAft>
              <a:buSzPts val="1500"/>
              <a:buChar char="◆"/>
            </a:pPr>
            <a:r>
              <a:rPr lang="en" sz="1500" u="sng" dirty="0"/>
              <a:t>Database Design</a:t>
            </a:r>
            <a:r>
              <a:rPr lang="en" sz="1500" dirty="0"/>
              <a:t> : Design the database schema for storing encrypted data securely.</a:t>
            </a:r>
            <a:endParaRPr sz="1500" dirty="0"/>
          </a:p>
          <a:p>
            <a:pPr marL="914400" lvl="1" indent="-323850" algn="l" rtl="0">
              <a:lnSpc>
                <a:spcPct val="115000"/>
              </a:lnSpc>
              <a:spcBef>
                <a:spcPts val="0"/>
              </a:spcBef>
              <a:spcAft>
                <a:spcPts val="0"/>
              </a:spcAft>
              <a:buSzPts val="1500"/>
              <a:buChar char="◆"/>
            </a:pPr>
            <a:r>
              <a:rPr lang="en" sz="1500" u="sng" dirty="0"/>
              <a:t>UI/UX Design</a:t>
            </a:r>
            <a:r>
              <a:rPr lang="en" sz="1500" dirty="0"/>
              <a:t> : Create mockups and designs for the user interface, focusing on usability and intuitiveness.</a:t>
            </a:r>
            <a:endParaRPr sz="1500" dirty="0"/>
          </a:p>
          <a:p>
            <a:pPr marL="0" lvl="0" indent="0" algn="l" rtl="0">
              <a:lnSpc>
                <a:spcPct val="115000"/>
              </a:lnSpc>
              <a:spcBef>
                <a:spcPts val="1500"/>
              </a:spcBef>
              <a:spcAft>
                <a:spcPts val="1200"/>
              </a:spcAft>
              <a:buSzPts val="1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303006" y="100116"/>
            <a:ext cx="7038900" cy="647079"/>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 :</a:t>
            </a:r>
            <a:endParaRPr dirty="0"/>
          </a:p>
        </p:txBody>
      </p:sp>
      <p:sp>
        <p:nvSpPr>
          <p:cNvPr id="159" name="Google Shape;159;p17"/>
          <p:cNvSpPr txBox="1">
            <a:spLocks noGrp="1"/>
          </p:cNvSpPr>
          <p:nvPr>
            <p:ph type="body" idx="1"/>
          </p:nvPr>
        </p:nvSpPr>
        <p:spPr>
          <a:xfrm>
            <a:off x="716823" y="747195"/>
            <a:ext cx="7038900" cy="2911200"/>
          </a:xfrm>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dirty="0"/>
              <a:t>Implementation</a:t>
            </a:r>
            <a:r>
              <a:rPr lang="en" sz="1900" dirty="0"/>
              <a:t> :</a:t>
            </a:r>
            <a:endParaRPr sz="1900" dirty="0"/>
          </a:p>
          <a:p>
            <a:pPr marL="914400" lvl="1" indent="-312292" algn="l" rtl="0">
              <a:lnSpc>
                <a:spcPct val="115000"/>
              </a:lnSpc>
              <a:spcBef>
                <a:spcPts val="0"/>
              </a:spcBef>
              <a:spcAft>
                <a:spcPts val="0"/>
              </a:spcAft>
              <a:buSzPct val="100000"/>
              <a:buChar char="◆"/>
            </a:pPr>
            <a:r>
              <a:rPr lang="en" sz="1700" u="sng" dirty="0"/>
              <a:t>Keylogging Module</a:t>
            </a:r>
            <a:r>
              <a:rPr lang="en" sz="1700" dirty="0"/>
              <a:t> : Develop the module to capture keystrokes using platform-specific libraries.</a:t>
            </a:r>
            <a:endParaRPr sz="1700" dirty="0"/>
          </a:p>
          <a:p>
            <a:pPr marL="914400" lvl="1" indent="-312292" algn="l" rtl="0">
              <a:lnSpc>
                <a:spcPct val="115000"/>
              </a:lnSpc>
              <a:spcBef>
                <a:spcPts val="0"/>
              </a:spcBef>
              <a:spcAft>
                <a:spcPts val="0"/>
              </a:spcAft>
              <a:buSzPct val="100000"/>
              <a:buChar char="◆"/>
            </a:pPr>
            <a:r>
              <a:rPr lang="en" sz="1700" u="sng" dirty="0"/>
              <a:t>Encryption Module</a:t>
            </a:r>
            <a:r>
              <a:rPr lang="en" sz="1700" dirty="0"/>
              <a:t> : Implement encryption algorithms for securing logged data and communication.</a:t>
            </a:r>
            <a:endParaRPr sz="1700" dirty="0"/>
          </a:p>
          <a:p>
            <a:pPr marL="914400" lvl="1" indent="-312292" algn="l" rtl="0">
              <a:lnSpc>
                <a:spcPct val="115000"/>
              </a:lnSpc>
              <a:spcBef>
                <a:spcPts val="0"/>
              </a:spcBef>
              <a:spcAft>
                <a:spcPts val="0"/>
              </a:spcAft>
              <a:buSzPct val="100000"/>
              <a:buChar char="◆"/>
            </a:pPr>
            <a:r>
              <a:rPr lang="en" sz="1700" u="sng" dirty="0"/>
              <a:t>Stealth Mode</a:t>
            </a:r>
            <a:r>
              <a:rPr lang="en" sz="1700" dirty="0"/>
              <a:t> : Code the functionality to make the keylogger undetectable to users and antivirus software.</a:t>
            </a:r>
            <a:endParaRPr sz="1700" dirty="0"/>
          </a:p>
          <a:p>
            <a:pPr marL="914400" lvl="1" indent="-312292" algn="l" rtl="0">
              <a:lnSpc>
                <a:spcPct val="115000"/>
              </a:lnSpc>
              <a:spcBef>
                <a:spcPts val="0"/>
              </a:spcBef>
              <a:spcAft>
                <a:spcPts val="0"/>
              </a:spcAft>
              <a:buSzPct val="100000"/>
              <a:buChar char="◆"/>
            </a:pPr>
            <a:r>
              <a:rPr lang="en" sz="1700" u="sng" dirty="0"/>
              <a:t>Access Control</a:t>
            </a:r>
            <a:r>
              <a:rPr lang="en" sz="1700" dirty="0"/>
              <a:t> : Develop authentication mechanisms and access control features.</a:t>
            </a:r>
            <a:endParaRPr sz="1700" dirty="0"/>
          </a:p>
          <a:p>
            <a:pPr marL="914400" lvl="1" indent="-312292" algn="l" rtl="0">
              <a:lnSpc>
                <a:spcPct val="115000"/>
              </a:lnSpc>
              <a:spcBef>
                <a:spcPts val="0"/>
              </a:spcBef>
              <a:spcAft>
                <a:spcPts val="0"/>
              </a:spcAft>
              <a:buSzPct val="100000"/>
              <a:buChar char="◆"/>
            </a:pPr>
            <a:r>
              <a:rPr lang="en" sz="1700" u="sng" dirty="0"/>
              <a:t>User Interface</a:t>
            </a:r>
            <a:r>
              <a:rPr lang="en" sz="1700" dirty="0"/>
              <a:t> : Build the graphical interface for configuration and monitoring.</a:t>
            </a:r>
            <a:endParaRPr sz="1700" dirty="0"/>
          </a:p>
          <a:p>
            <a:pPr marL="914400" lvl="1" indent="-312292" algn="l" rtl="0">
              <a:lnSpc>
                <a:spcPct val="115000"/>
              </a:lnSpc>
              <a:spcBef>
                <a:spcPts val="0"/>
              </a:spcBef>
              <a:spcAft>
                <a:spcPts val="0"/>
              </a:spcAft>
              <a:buSzPct val="100000"/>
              <a:buChar char="◆"/>
            </a:pPr>
            <a:r>
              <a:rPr lang="en" sz="1700" u="sng" dirty="0"/>
              <a:t>Compatibility</a:t>
            </a:r>
            <a:r>
              <a:rPr lang="en" sz="1700" dirty="0"/>
              <a:t> : Ensure compatibility across different operating systems and input methods.</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33498" y="140164"/>
            <a:ext cx="6044400" cy="582342"/>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 :</a:t>
            </a:r>
            <a:endParaRPr dirty="0"/>
          </a:p>
        </p:txBody>
      </p:sp>
      <p:sp>
        <p:nvSpPr>
          <p:cNvPr id="165" name="Google Shape;165;p18"/>
          <p:cNvSpPr txBox="1">
            <a:spLocks noGrp="1"/>
          </p:cNvSpPr>
          <p:nvPr>
            <p:ph type="body" idx="1"/>
          </p:nvPr>
        </p:nvSpPr>
        <p:spPr>
          <a:xfrm>
            <a:off x="447970" y="608798"/>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209565" y="200232"/>
            <a:ext cx="7038900" cy="553637"/>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287784" y="477050"/>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264125" y="260303"/>
            <a:ext cx="1511100" cy="497659"/>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401" y="1150275"/>
            <a:ext cx="4286848" cy="311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96216" y="340398"/>
            <a:ext cx="7038900" cy="51359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730172" y="85398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8</TotalTime>
  <Words>892</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vt:lpstr>
      <vt:lpstr>Arial</vt:lpstr>
      <vt:lpstr>Lato</vt:lpstr>
      <vt:lpstr>Wingdings 3</vt:lpstr>
      <vt:lpstr>Slice</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kamalesh var</dc:creator>
  <cp:lastModifiedBy>kamalesh var</cp:lastModifiedBy>
  <cp:revision>3</cp:revision>
  <dcterms:modified xsi:type="dcterms:W3CDTF">2024-03-31T04:18:15Z</dcterms:modified>
</cp:coreProperties>
</file>