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71" r:id="rId5"/>
    <p:sldId id="272" r:id="rId6"/>
    <p:sldId id="259" r:id="rId7"/>
    <p:sldId id="268" r:id="rId8"/>
    <p:sldId id="262" r:id="rId9"/>
    <p:sldId id="267" r:id="rId10"/>
    <p:sldId id="258" r:id="rId11"/>
    <p:sldId id="275" r:id="rId12"/>
    <p:sldId id="266" r:id="rId13"/>
    <p:sldId id="260" r:id="rId14"/>
    <p:sldId id="273" r:id="rId15"/>
    <p:sldId id="274" r:id="rId16"/>
    <p:sldId id="261" r:id="rId17"/>
    <p:sldId id="269" r:id="rId18"/>
    <p:sldId id="270" r:id="rId19"/>
    <p:sldId id="276" r:id="rId20"/>
    <p:sldId id="277" r:id="rId21"/>
    <p:sldId id="265" r:id="rId22"/>
    <p:sldId id="264"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5FA4-AAAA-55BC-3853-965CC95147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56560D-75BC-5A96-8885-8D620B2A2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CCAC98-B323-A0F1-FDD4-2A8103078D66}"/>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D955ACBB-2760-A658-969D-C76745C95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E1289-9C48-8254-5B1B-D31361C6A3F3}"/>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406962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1EB2-A40C-CA24-D3C2-E45E52345E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17E7E-86A4-09AB-5C83-74C14B173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C2A87-BB5A-5670-2B67-E51E4EBDD67D}"/>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FE99F9A6-5CF8-DD2B-F849-5D3AF1186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ABC94-54C7-7FD2-9592-B294BC2D2D85}"/>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90578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1DF4DC-6B12-7719-F3B5-DC1A29056F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2DBBF0-BF49-DC91-CE50-957917AB24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D5D88-22FE-E37C-C5E2-405CB34AF17C}"/>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E31F9EC3-057B-1733-D18F-721B321DB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5DD11-239C-38CD-3FF4-383E5BFCFDED}"/>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306417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41477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404458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177248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3561856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A07D3-68FE-415E-90F9-86DE3E274E22}" type="datetimeFigureOut">
              <a:rPr lang="en-IN" smtClean="0"/>
              <a:t>26-05-2022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193696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A07D3-68FE-415E-90F9-86DE3E274E22}" type="datetimeFigureOut">
              <a:rPr lang="en-IN" smtClean="0"/>
              <a:t>26-05-2022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1915045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A07D3-68FE-415E-90F9-86DE3E274E22}" type="datetimeFigureOut">
              <a:rPr lang="en-IN" smtClean="0"/>
              <a:t>26-05-2022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4008741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55533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AD15-34A3-7992-5B67-CC82B0580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07C825-C950-A889-C80F-CD8AC6377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A6E1D-89FF-1B55-8976-C2662E9BDE50}"/>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F2F152A5-B67A-F0C5-99E3-6E93E162A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40BD14-89C7-FA30-323C-5518B0B53CF8}"/>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59462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1111610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151885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0311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416482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5393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1005275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3304265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5880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277D-5FE4-960A-C822-DC0705B8A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9224F1-984C-4AE2-E8C6-EB786EBA7E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F6DD5-A70E-ECEE-C8E4-F344909E86F2}"/>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52B07E4A-7B53-526D-2523-3B21B0714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9BBDE0-674D-9C46-93DE-F295CA899EE6}"/>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311348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2C32-4584-B1C3-26A3-176D72B12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F890EB-5FF8-18A6-13FF-1258CC3CC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B68A6D-4EE1-BFE0-0226-230A43B5C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73111B-38BA-48CB-9650-ED5E90EC7255}"/>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a:extLst>
              <a:ext uri="{FF2B5EF4-FFF2-40B4-BE49-F238E27FC236}">
                <a16:creationId xmlns:a16="http://schemas.microsoft.com/office/drawing/2014/main" id="{E77CB9C8-8B2B-C0D6-C187-8FF26CCB4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BD52D-5744-6011-47D5-FAA724CFBEF0}"/>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49504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E87D-51B1-23D1-A830-A10DDC9A86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74132-4C20-3407-7D6B-FDAAFE606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9BCD2-6C09-CF67-7260-7E47DFB55B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E1C67-9E36-359F-BF23-488018B2E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055BC-D50C-E65C-950B-191B19601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02AA27-2D69-A9E5-C990-79CC1679C9C7}"/>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8" name="Footer Placeholder 7">
            <a:extLst>
              <a:ext uri="{FF2B5EF4-FFF2-40B4-BE49-F238E27FC236}">
                <a16:creationId xmlns:a16="http://schemas.microsoft.com/office/drawing/2014/main" id="{B2F4BA12-CEA4-02EE-0624-A124AE0FE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A0A970-17BD-8512-E72C-DAC71EB7E0B8}"/>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89475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BA22-CF09-D500-E359-B3B9198D24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273C5-2730-3D05-EC64-02872164E38E}"/>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4" name="Footer Placeholder 3">
            <a:extLst>
              <a:ext uri="{FF2B5EF4-FFF2-40B4-BE49-F238E27FC236}">
                <a16:creationId xmlns:a16="http://schemas.microsoft.com/office/drawing/2014/main" id="{B833178E-2BAA-5A72-6EBF-54B4239B21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BE4B7-A335-C4B7-BBBF-669C5A43637E}"/>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49376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6270C-711E-2DC8-3D1D-6ED0545C4DBA}"/>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3" name="Footer Placeholder 2">
            <a:extLst>
              <a:ext uri="{FF2B5EF4-FFF2-40B4-BE49-F238E27FC236}">
                <a16:creationId xmlns:a16="http://schemas.microsoft.com/office/drawing/2014/main" id="{EE99AD99-BE6E-E22D-4A92-2958367296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AED779-D00D-BB5A-6472-C1B12735CB33}"/>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17862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6035-5EF3-B324-D8BC-DA5FDBC3E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980A3-42A6-0F8C-D168-DF43D5059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EC32C-94C6-4D1D-765F-F7D2CA8A8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8CD1F-719B-40AE-7871-1825A2A07FD2}"/>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a:extLst>
              <a:ext uri="{FF2B5EF4-FFF2-40B4-BE49-F238E27FC236}">
                <a16:creationId xmlns:a16="http://schemas.microsoft.com/office/drawing/2014/main" id="{61A0F6ED-7EED-3652-CDFA-43F82427D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BFDF8-BB82-955E-D84C-34353DEA61CC}"/>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252704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BB5E-B1DB-5C1B-85C5-A99C8AB26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DF2E25-B71E-F460-D9D3-C83C9F589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EA19BC-69EF-2CD5-982D-C34DD473B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95A5B-5032-5B96-007F-6D9E7C42D520}"/>
              </a:ext>
            </a:extLst>
          </p:cNvPr>
          <p:cNvSpPr>
            <a:spLocks noGrp="1"/>
          </p:cNvSpPr>
          <p:nvPr>
            <p:ph type="dt" sz="half" idx="10"/>
          </p:nvPr>
        </p:nvSpPr>
        <p:spPr/>
        <p:txBody>
          <a:bodyPr/>
          <a:lstStyle/>
          <a:p>
            <a:fld id="{C70A07D3-68FE-415E-90F9-86DE3E274E22}" type="datetimeFigureOut">
              <a:rPr lang="en-IN" smtClean="0"/>
              <a:t>26-05-2022</a:t>
            </a:fld>
            <a:endParaRPr lang="en-IN"/>
          </a:p>
        </p:txBody>
      </p:sp>
      <p:sp>
        <p:nvSpPr>
          <p:cNvPr id="6" name="Footer Placeholder 5">
            <a:extLst>
              <a:ext uri="{FF2B5EF4-FFF2-40B4-BE49-F238E27FC236}">
                <a16:creationId xmlns:a16="http://schemas.microsoft.com/office/drawing/2014/main" id="{EEE18154-E5F6-9763-A08A-CAA5C81D7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750B6-6289-6DD0-3C09-5DB8F7B29C74}"/>
              </a:ext>
            </a:extLst>
          </p:cNvPr>
          <p:cNvSpPr>
            <a:spLocks noGrp="1"/>
          </p:cNvSpPr>
          <p:nvPr>
            <p:ph type="sldNum" sz="quarter" idx="12"/>
          </p:nvPr>
        </p:nvSpPr>
        <p:spPr/>
        <p:txBody>
          <a:bodyPr/>
          <a:lstStyle/>
          <a:p>
            <a:fld id="{47A2A787-FA3D-4542-911D-0865AD7FE4B6}" type="slidenum">
              <a:rPr lang="en-IN" smtClean="0"/>
              <a:t>‹#›</a:t>
            </a:fld>
            <a:endParaRPr lang="en-IN"/>
          </a:p>
        </p:txBody>
      </p:sp>
    </p:spTree>
    <p:extLst>
      <p:ext uri="{BB962C8B-B14F-4D97-AF65-F5344CB8AC3E}">
        <p14:creationId xmlns:p14="http://schemas.microsoft.com/office/powerpoint/2010/main" val="374816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5F793-A08D-9DAC-500E-4E0CEFF7C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E0CCFC-DEFE-34F0-8677-4A05C6A05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27EA9-C23D-62E9-6103-00C7484E9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A07D3-68FE-415E-90F9-86DE3E274E22}" type="datetimeFigureOut">
              <a:rPr lang="en-IN" smtClean="0"/>
              <a:t>26-05-2022</a:t>
            </a:fld>
            <a:endParaRPr lang="en-IN"/>
          </a:p>
        </p:txBody>
      </p:sp>
      <p:sp>
        <p:nvSpPr>
          <p:cNvPr id="5" name="Footer Placeholder 4">
            <a:extLst>
              <a:ext uri="{FF2B5EF4-FFF2-40B4-BE49-F238E27FC236}">
                <a16:creationId xmlns:a16="http://schemas.microsoft.com/office/drawing/2014/main" id="{1A71EBF3-7548-B49B-0D47-5BABF56EB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F1C8B1-08C1-3C7B-177B-546F09C7E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2A787-FA3D-4542-911D-0865AD7FE4B6}" type="slidenum">
              <a:rPr lang="en-IN" smtClean="0"/>
              <a:t>‹#›</a:t>
            </a:fld>
            <a:endParaRPr lang="en-IN"/>
          </a:p>
        </p:txBody>
      </p:sp>
    </p:spTree>
    <p:extLst>
      <p:ext uri="{BB962C8B-B14F-4D97-AF65-F5344CB8AC3E}">
        <p14:creationId xmlns:p14="http://schemas.microsoft.com/office/powerpoint/2010/main" val="141901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0A07D3-68FE-415E-90F9-86DE3E274E22}" type="datetimeFigureOut">
              <a:rPr lang="en-IN" smtClean="0"/>
              <a:t>26-05-2022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A2A787-FA3D-4542-911D-0865AD7FE4B6}" type="slidenum">
              <a:rPr lang="en-IN" smtClean="0"/>
              <a:t>‹#›</a:t>
            </a:fld>
            <a:endParaRPr lang="en-IN"/>
          </a:p>
        </p:txBody>
      </p:sp>
    </p:spTree>
    <p:extLst>
      <p:ext uri="{BB962C8B-B14F-4D97-AF65-F5344CB8AC3E}">
        <p14:creationId xmlns:p14="http://schemas.microsoft.com/office/powerpoint/2010/main" val="3802414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arth.com/news/brain-learns-repeat-action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4E6F25-CC03-443A-9BDD-1C2885191B81}"/>
              </a:ext>
            </a:extLst>
          </p:cNvPr>
          <p:cNvSpPr>
            <a:spLocks noGrp="1"/>
          </p:cNvSpPr>
          <p:nvPr>
            <p:ph type="title"/>
          </p:nvPr>
        </p:nvSpPr>
        <p:spPr/>
        <p:txBody>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 </a:t>
            </a:r>
            <a:br>
              <a:rPr lang="en-US" sz="44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br>
            <a:endParaRPr lang="en-IN" dirty="0"/>
          </a:p>
        </p:txBody>
      </p:sp>
      <p:sp>
        <p:nvSpPr>
          <p:cNvPr id="5" name="Content Placeholder 4">
            <a:extLst>
              <a:ext uri="{FF2B5EF4-FFF2-40B4-BE49-F238E27FC236}">
                <a16:creationId xmlns:a16="http://schemas.microsoft.com/office/drawing/2014/main" id="{A76FED1A-1D98-49E8-9DFF-1C69D53C4E9A}"/>
              </a:ext>
            </a:extLst>
          </p:cNvPr>
          <p:cNvSpPr>
            <a:spLocks noGrp="1"/>
          </p:cNvSpPr>
          <p:nvPr>
            <p:ph idx="1"/>
          </p:nvPr>
        </p:nvSpPr>
        <p:spPr>
          <a:xfrm>
            <a:off x="838200" y="1444039"/>
            <a:ext cx="10515600" cy="5010027"/>
          </a:xfrm>
        </p:spPr>
        <p:txBody>
          <a:bodyPr>
            <a:normAutofit/>
          </a:bodyPr>
          <a:lstStyle/>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DEPARTMENT OF COMPUTER SCIENCE AND ENGINEERING</a:t>
            </a:r>
          </a:p>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CS8811 PROJECT WORK</a:t>
            </a:r>
          </a:p>
          <a:p>
            <a:pPr marL="0" indent="0" algn="ctr">
              <a:buNone/>
            </a:pPr>
            <a:r>
              <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REVIEW NO:02</a:t>
            </a:r>
          </a:p>
          <a:p>
            <a:pPr marL="0" indent="0" algn="ctr">
              <a:buNone/>
            </a:pPr>
            <a:r>
              <a:rPr lang="en-US" sz="2000" b="1" dirty="0">
                <a:solidFill>
                  <a:srgbClr val="0070C0"/>
                </a:solidFill>
                <a:latin typeface="+mj-lt"/>
              </a:rPr>
              <a:t>Project title : </a:t>
            </a:r>
            <a:r>
              <a:rPr lang="en-IN" sz="2000" b="1" dirty="0">
                <a:solidFill>
                  <a:srgbClr val="00B050"/>
                </a:solidFill>
                <a:latin typeface="Century Gothic" panose="020B0502020202020204" pitchFamily="34" charset="0"/>
              </a:rPr>
              <a:t>FORWARD OBSTACLE COLISSION AVOIDANCE SYSTEM BASED ON FM RADIO WAVES(FOCA)</a:t>
            </a:r>
          </a:p>
          <a:p>
            <a:pPr marL="0" indent="0">
              <a:buNone/>
            </a:pPr>
            <a:r>
              <a:rPr lang="en-IN" sz="2000"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      </a:t>
            </a:r>
          </a:p>
          <a:p>
            <a:pPr marL="0" indent="0">
              <a:buNone/>
            </a:pPr>
            <a:r>
              <a:rPr lang="en-IN" sz="2000" dirty="0">
                <a:solidFill>
                  <a:srgbClr val="FF0000"/>
                </a:solidFill>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rPr>
              <a:t>      Guide Name:</a:t>
            </a:r>
            <a:r>
              <a:rPr lang="en-IN" sz="2000" dirty="0">
                <a:solidFill>
                  <a:srgbClr val="FF0000"/>
                </a:solidFill>
                <a:effectLst>
                  <a:outerShdw blurRad="38100" dist="38100" dir="2700000" algn="tl">
                    <a:srgbClr val="000000">
                      <a:alpha val="43137"/>
                    </a:srgbClr>
                  </a:outerShdw>
                </a:effectLst>
                <a:ea typeface="Tahoma" panose="020B0604030504040204" pitchFamily="34" charset="0"/>
                <a:cs typeface="Tahoma" panose="020B0604030504040204" pitchFamily="34" charset="0"/>
              </a:rPr>
              <a:t> </a:t>
            </a:r>
            <a:r>
              <a:rPr lang="en-IN" sz="2000" dirty="0">
                <a:solidFill>
                  <a:srgbClr val="00B050"/>
                </a:solidFill>
                <a:ea typeface="Tahoma" panose="020B0604030504040204" pitchFamily="34" charset="0"/>
                <a:cs typeface="Tahoma" panose="020B0604030504040204" pitchFamily="34" charset="0"/>
              </a:rPr>
              <a:t>Mr . A . KARTHIKEYEAN</a:t>
            </a:r>
          </a:p>
          <a:p>
            <a:pPr marL="0" indent="0">
              <a:buNone/>
            </a:pPr>
            <a:r>
              <a:rPr lang="en-US" sz="2000" b="1" dirty="0">
                <a:solidFill>
                  <a:srgbClr val="0070C0"/>
                </a:solidFill>
                <a:latin typeface="+mj-lt"/>
              </a:rPr>
              <a:t>      Team Members with Register number : </a:t>
            </a:r>
            <a:r>
              <a:rPr lang="en-US" sz="2000" dirty="0">
                <a:solidFill>
                  <a:srgbClr val="00B050"/>
                </a:solidFill>
              </a:rPr>
              <a:t>KAMALESHWARAN B(211418104107) </a:t>
            </a:r>
          </a:p>
          <a:p>
            <a:pPr marL="0" indent="0">
              <a:spcAft>
                <a:spcPts val="600"/>
              </a:spcAft>
              <a:buNone/>
            </a:pPr>
            <a:r>
              <a:rPr lang="en-US" sz="2000" dirty="0">
                <a:solidFill>
                  <a:srgbClr val="00B050"/>
                </a:solidFill>
              </a:rPr>
              <a:t>                                        		           KARAN SANJEEV(211418104110)</a:t>
            </a:r>
          </a:p>
          <a:p>
            <a:pPr marL="0" indent="0">
              <a:spcAft>
                <a:spcPts val="600"/>
              </a:spcAft>
              <a:buNone/>
            </a:pPr>
            <a:r>
              <a:rPr lang="en-US" sz="2000" b="1" dirty="0">
                <a:solidFill>
                  <a:srgbClr val="00B050"/>
                </a:solidFill>
              </a:rPr>
              <a:t>       </a:t>
            </a:r>
            <a:r>
              <a:rPr lang="en-IN" sz="2000" b="1" dirty="0">
                <a:solidFill>
                  <a:srgbClr val="0070C0"/>
                </a:solidFill>
              </a:rPr>
              <a:t>BATCH NO: </a:t>
            </a:r>
            <a:r>
              <a:rPr lang="en-IN" sz="2000" b="1" dirty="0">
                <a:solidFill>
                  <a:srgbClr val="00B050"/>
                </a:solidFill>
              </a:rPr>
              <a:t>E16</a:t>
            </a:r>
          </a:p>
          <a:p>
            <a:pPr marL="0" indent="0">
              <a:buNone/>
            </a:pPr>
            <a:endParaRPr lang="en-IN"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a:extLst>
              <a:ext uri="{FF2B5EF4-FFF2-40B4-BE49-F238E27FC236}">
                <a16:creationId xmlns:a16="http://schemas.microsoft.com/office/drawing/2014/main" id="{726F1C9D-027B-413E-B109-FD9E102AD45E}"/>
              </a:ext>
            </a:extLst>
          </p:cNvPr>
          <p:cNvPicPr>
            <a:picLocks noChangeAspect="1"/>
          </p:cNvPicPr>
          <p:nvPr/>
        </p:nvPicPr>
        <p:blipFill>
          <a:blip r:embed="rId2"/>
          <a:stretch>
            <a:fillRect/>
          </a:stretch>
        </p:blipFill>
        <p:spPr>
          <a:xfrm>
            <a:off x="669947" y="365125"/>
            <a:ext cx="1285550" cy="1078914"/>
          </a:xfrm>
          <a:prstGeom prst="rect">
            <a:avLst/>
          </a:prstGeom>
        </p:spPr>
      </p:pic>
      <p:pic>
        <p:nvPicPr>
          <p:cNvPr id="7" name="Picture 8" descr="Anna University - Wikipedia">
            <a:extLst>
              <a:ext uri="{FF2B5EF4-FFF2-40B4-BE49-F238E27FC236}">
                <a16:creationId xmlns:a16="http://schemas.microsoft.com/office/drawing/2014/main" id="{265EE857-5634-4972-8EF1-5E9693050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37" y="230188"/>
            <a:ext cx="1071563"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9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58AF-63F8-9CEA-A349-36252D6B9573}"/>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SOFTWARE</a:t>
            </a:r>
            <a:r>
              <a:rPr lang="en-IN" sz="2400" dirty="0">
                <a:solidFill>
                  <a:srgbClr val="FF0000"/>
                </a:solidFill>
              </a:rPr>
              <a:t> </a:t>
            </a:r>
            <a:r>
              <a:rPr lang="en-IN" sz="2400" b="1" dirty="0">
                <a:solidFill>
                  <a:srgbClr val="FF0000"/>
                </a:solidFill>
                <a:latin typeface="Times New Roman" panose="02020603050405020304" pitchFamily="18" charset="0"/>
                <a:cs typeface="Times New Roman" panose="02020603050405020304" pitchFamily="18" charset="0"/>
              </a:rPr>
              <a:t>SPECS:</a:t>
            </a:r>
            <a:br>
              <a:rPr lang="en-IN" sz="2400" dirty="0">
                <a:solidFill>
                  <a:srgbClr val="FF0000"/>
                </a:solidFill>
              </a:rPr>
            </a:br>
            <a:br>
              <a:rPr lang="en-US" sz="2400" b="1" i="0" u="none" strike="noStrike" dirty="0">
                <a:solidFill>
                  <a:srgbClr val="FF0000"/>
                </a:solidFill>
                <a:effectLst/>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931BD724-0B12-C427-FEE2-429B7744898B}"/>
              </a:ext>
            </a:extLst>
          </p:cNvPr>
          <p:cNvSpPr>
            <a:spLocks noGrp="1"/>
          </p:cNvSpPr>
          <p:nvPr>
            <p:ph idx="1"/>
          </p:nvPr>
        </p:nvSpPr>
        <p:spPr/>
        <p:txBody>
          <a:bodyPr/>
          <a:lstStyle/>
          <a:p>
            <a:pPr marL="0" indent="0">
              <a:buNone/>
            </a:pPr>
            <a:endParaRPr lang="en-US" sz="1600" dirty="0">
              <a:solidFill>
                <a:schemeClr val="tx1">
                  <a:lumMod val="95000"/>
                  <a:lumOff val="5000"/>
                </a:schemeClr>
              </a:solidFill>
              <a:effectLst/>
              <a:ea typeface="Calibri" panose="020F0502020204030204" pitchFamily="34" charset="0"/>
              <a:cs typeface="Times New Roman" panose="02020603050405020304" pitchFamily="18" charset="0"/>
            </a:endParaRPr>
          </a:p>
          <a:p>
            <a:r>
              <a:rPr lang="en-IN" sz="1600" dirty="0">
                <a:solidFill>
                  <a:schemeClr val="tx1">
                    <a:lumMod val="95000"/>
                    <a:lumOff val="5000"/>
                  </a:schemeClr>
                </a:solidFill>
                <a:cs typeface="Times New Roman" panose="02020603050405020304" pitchFamily="18" charset="0"/>
              </a:rPr>
              <a:t>ANDROID STUDIO</a:t>
            </a:r>
          </a:p>
          <a:p>
            <a:r>
              <a:rPr lang="en-IN" sz="1600" dirty="0">
                <a:solidFill>
                  <a:schemeClr val="tx1">
                    <a:lumMod val="95000"/>
                    <a:lumOff val="5000"/>
                  </a:schemeClr>
                </a:solidFill>
                <a:cs typeface="Times New Roman" panose="02020603050405020304" pitchFamily="18" charset="0"/>
              </a:rPr>
              <a:t>JAVA PROGRAMMING</a:t>
            </a:r>
          </a:p>
          <a:p>
            <a:r>
              <a:rPr lang="en-IN" sz="1600" dirty="0">
                <a:solidFill>
                  <a:schemeClr val="tx1">
                    <a:lumMod val="95000"/>
                    <a:lumOff val="5000"/>
                  </a:schemeClr>
                </a:solidFill>
                <a:cs typeface="Times New Roman" panose="02020603050405020304" pitchFamily="18" charset="0"/>
              </a:rPr>
              <a:t>XML</a:t>
            </a:r>
          </a:p>
          <a:p>
            <a:r>
              <a:rPr lang="en-IN" sz="1600" dirty="0">
                <a:solidFill>
                  <a:schemeClr val="tx1">
                    <a:lumMod val="95000"/>
                    <a:lumOff val="5000"/>
                  </a:schemeClr>
                </a:solidFill>
                <a:cs typeface="Times New Roman" panose="02020603050405020304" pitchFamily="18" charset="0"/>
              </a:rPr>
              <a:t>ANDROID OS :8.0 AND ABOVE</a:t>
            </a:r>
            <a:br>
              <a:rPr lang="en-IN" sz="1600" dirty="0">
                <a:solidFill>
                  <a:srgbClr val="FF0000"/>
                </a:solidFill>
                <a:cs typeface="Times New Roman" panose="02020603050405020304" pitchFamily="18" charset="0"/>
              </a:rPr>
            </a:br>
            <a:br>
              <a:rPr lang="en-US" sz="1600" b="1" i="0" u="none" strike="noStrike" dirty="0">
                <a:solidFill>
                  <a:srgbClr val="FF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31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F88B-6084-2F89-D005-C3A7A86AF4C1}"/>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6C71F181-0C27-94B5-1D8D-516757F4C035}"/>
              </a:ext>
            </a:extLst>
          </p:cNvPr>
          <p:cNvPicPr>
            <a:picLocks noChangeAspect="1"/>
          </p:cNvPicPr>
          <p:nvPr/>
        </p:nvPicPr>
        <p:blipFill>
          <a:blip r:embed="rId2"/>
          <a:stretch>
            <a:fillRect/>
          </a:stretch>
        </p:blipFill>
        <p:spPr>
          <a:xfrm>
            <a:off x="2142004" y="1103778"/>
            <a:ext cx="6505816" cy="5099797"/>
          </a:xfrm>
          <a:prstGeom prst="rect">
            <a:avLst/>
          </a:prstGeom>
        </p:spPr>
      </p:pic>
    </p:spTree>
    <p:extLst>
      <p:ext uri="{BB962C8B-B14F-4D97-AF65-F5344CB8AC3E}">
        <p14:creationId xmlns:p14="http://schemas.microsoft.com/office/powerpoint/2010/main" val="38248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80E-8231-0364-B7E6-D90275FCBC8A}"/>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MODULES</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1800" b="1" dirty="0">
                <a:solidFill>
                  <a:schemeClr val="accent2"/>
                </a:solidFill>
                <a:latin typeface="Times New Roman" panose="02020603050405020304" pitchFamily="18" charset="0"/>
                <a:cs typeface="Times New Roman" panose="02020603050405020304" pitchFamily="18" charset="0"/>
              </a:rPr>
              <a:t>1) THE UNFORTUNATE ACCIDENT</a:t>
            </a:r>
          </a:p>
        </p:txBody>
      </p:sp>
      <p:pic>
        <p:nvPicPr>
          <p:cNvPr id="6" name="Content Placeholder 5">
            <a:extLst>
              <a:ext uri="{FF2B5EF4-FFF2-40B4-BE49-F238E27FC236}">
                <a16:creationId xmlns:a16="http://schemas.microsoft.com/office/drawing/2014/main" id="{86012FD0-4556-F983-58A3-2D890E461C3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17849" y="2045026"/>
            <a:ext cx="4182098" cy="3136574"/>
          </a:xfrm>
          <a:prstGeom prst="ellipse">
            <a:avLst/>
          </a:prstGeom>
          <a:ln>
            <a:noFill/>
          </a:ln>
          <a:effectLst>
            <a:softEdge rad="112500"/>
          </a:effectLst>
        </p:spPr>
      </p:pic>
      <p:sp>
        <p:nvSpPr>
          <p:cNvPr id="4" name="Content Placeholder 3">
            <a:extLst>
              <a:ext uri="{FF2B5EF4-FFF2-40B4-BE49-F238E27FC236}">
                <a16:creationId xmlns:a16="http://schemas.microsoft.com/office/drawing/2014/main" id="{1BA75376-BD2B-D156-3D44-8EF12529813E}"/>
              </a:ext>
            </a:extLst>
          </p:cNvPr>
          <p:cNvSpPr>
            <a:spLocks noGrp="1"/>
          </p:cNvSpPr>
          <p:nvPr>
            <p:ph sz="half" idx="2"/>
          </p:nvPr>
        </p:nvSpPr>
        <p:spPr>
          <a:xfrm>
            <a:off x="1145499" y="2097741"/>
            <a:ext cx="6160736" cy="4069976"/>
          </a:xfrm>
        </p:spPr>
        <p:txBody>
          <a:bodyPr/>
          <a:lstStyle/>
          <a:p>
            <a:r>
              <a:rPr lang="en-IN" dirty="0">
                <a:solidFill>
                  <a:schemeClr val="tx1">
                    <a:lumMod val="95000"/>
                    <a:lumOff val="5000"/>
                  </a:schemeClr>
                </a:solidFill>
                <a:cs typeface="Times New Roman" panose="02020603050405020304" pitchFamily="18" charset="0"/>
              </a:rPr>
              <a:t>First of all we don’t want a accident to occur ..</a:t>
            </a:r>
          </a:p>
          <a:p>
            <a:endParaRPr lang="en-IN" dirty="0">
              <a:solidFill>
                <a:schemeClr val="tx1">
                  <a:lumMod val="95000"/>
                  <a:lumOff val="5000"/>
                </a:schemeClr>
              </a:solidFill>
              <a:cs typeface="Times New Roman" panose="02020603050405020304" pitchFamily="18" charset="0"/>
            </a:endParaRPr>
          </a:p>
          <a:p>
            <a:r>
              <a:rPr lang="en-IN" dirty="0">
                <a:solidFill>
                  <a:schemeClr val="tx1">
                    <a:lumMod val="95000"/>
                    <a:lumOff val="5000"/>
                  </a:schemeClr>
                </a:solidFill>
                <a:cs typeface="Times New Roman" panose="02020603050405020304" pitchFamily="18" charset="0"/>
              </a:rPr>
              <a:t>But , if a accident occurs  FOCA helps in avoiding a trail accident.</a:t>
            </a:r>
          </a:p>
          <a:p>
            <a:endParaRPr lang="en-IN" dirty="0">
              <a:solidFill>
                <a:schemeClr val="tx1">
                  <a:lumMod val="95000"/>
                  <a:lumOff val="5000"/>
                </a:schemeClr>
              </a:solidFill>
              <a:cs typeface="Times New Roman" panose="02020603050405020304" pitchFamily="18" charset="0"/>
            </a:endParaRPr>
          </a:p>
          <a:p>
            <a:r>
              <a:rPr lang="en-IN" dirty="0">
                <a:solidFill>
                  <a:schemeClr val="tx1">
                    <a:lumMod val="95000"/>
                    <a:lumOff val="5000"/>
                  </a:schemeClr>
                </a:solidFill>
                <a:cs typeface="Times New Roman" panose="02020603050405020304" pitchFamily="18" charset="0"/>
              </a:rPr>
              <a:t>As soon as a vehicle meet with an accident and due to that the airbags in the vehicle gets deployed.</a:t>
            </a:r>
          </a:p>
          <a:p>
            <a:endParaRPr lang="en-IN" dirty="0">
              <a:solidFill>
                <a:schemeClr val="tx1">
                  <a:lumMod val="95000"/>
                  <a:lumOff val="5000"/>
                </a:schemeClr>
              </a:solidFill>
              <a:cs typeface="Times New Roman" panose="02020603050405020304" pitchFamily="18" charset="0"/>
            </a:endParaRPr>
          </a:p>
          <a:p>
            <a:r>
              <a:rPr lang="en-IN" dirty="0">
                <a:solidFill>
                  <a:schemeClr val="tx1">
                    <a:lumMod val="95000"/>
                    <a:lumOff val="5000"/>
                  </a:schemeClr>
                </a:solidFill>
                <a:cs typeface="Times New Roman" panose="02020603050405020304" pitchFamily="18" charset="0"/>
              </a:rPr>
              <a:t>In that case the FOCA senses the airbags deployed by the vehicle , and based on that senses that a emergency signal must be transmitted.</a:t>
            </a:r>
          </a:p>
        </p:txBody>
      </p:sp>
    </p:spTree>
    <p:extLst>
      <p:ext uri="{BB962C8B-B14F-4D97-AF65-F5344CB8AC3E}">
        <p14:creationId xmlns:p14="http://schemas.microsoft.com/office/powerpoint/2010/main" val="414882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C576-DEFA-8C4F-E9CF-B047889AD567}"/>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MODULES</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1800" b="1" dirty="0">
                <a:solidFill>
                  <a:schemeClr val="accent2"/>
                </a:solidFill>
                <a:latin typeface="Times New Roman" panose="02020603050405020304" pitchFamily="18" charset="0"/>
                <a:cs typeface="Times New Roman" panose="02020603050405020304" pitchFamily="18" charset="0"/>
              </a:rPr>
              <a:t>2) THE ALERT SIGNAL</a:t>
            </a:r>
            <a:endParaRPr lang="en-IN" sz="1800" dirty="0"/>
          </a:p>
        </p:txBody>
      </p:sp>
      <p:sp>
        <p:nvSpPr>
          <p:cNvPr id="4" name="Content Placeholder 3">
            <a:extLst>
              <a:ext uri="{FF2B5EF4-FFF2-40B4-BE49-F238E27FC236}">
                <a16:creationId xmlns:a16="http://schemas.microsoft.com/office/drawing/2014/main" id="{5BC86A6E-F61D-A5F1-F7FD-3073289A2D51}"/>
              </a:ext>
            </a:extLst>
          </p:cNvPr>
          <p:cNvSpPr>
            <a:spLocks noGrp="1"/>
          </p:cNvSpPr>
          <p:nvPr>
            <p:ph sz="half" idx="2"/>
          </p:nvPr>
        </p:nvSpPr>
        <p:spPr>
          <a:xfrm>
            <a:off x="675745" y="1972235"/>
            <a:ext cx="8271031" cy="4069127"/>
          </a:xfrm>
        </p:spPr>
        <p:txBody>
          <a:bodyPr/>
          <a:lstStyle/>
          <a:p>
            <a:r>
              <a:rPr lang="en-IN" dirty="0"/>
              <a:t>As the airbags gets deployed , the FOCA receives a binary digit of length ( two/four/six/eight) based on number of air bags in a vehicle.</a:t>
            </a:r>
          </a:p>
          <a:p>
            <a:endParaRPr lang="en-IN" dirty="0"/>
          </a:p>
          <a:p>
            <a:r>
              <a:rPr lang="en-IN" dirty="0"/>
              <a:t>Even if a single 1(true) occurs in that binary number, it means a air bag is open and the FOCA  will transmit a emergency signal with the particular strength.</a:t>
            </a:r>
          </a:p>
          <a:p>
            <a:endParaRPr lang="en-IN" dirty="0"/>
          </a:p>
          <a:p>
            <a:r>
              <a:rPr lang="en-IN" dirty="0"/>
              <a:t>The FM signals have a range of 600-900 meters (based on environment) and thus the transmitted signal will be caught by the vehicle in the radius of this .</a:t>
            </a:r>
          </a:p>
          <a:p>
            <a:endParaRPr lang="en-IN" dirty="0"/>
          </a:p>
          <a:p>
            <a:endParaRPr lang="en-IN" dirty="0"/>
          </a:p>
        </p:txBody>
      </p:sp>
      <p:pic>
        <p:nvPicPr>
          <p:cNvPr id="7" name="Content Placeholder 6">
            <a:extLst>
              <a:ext uri="{FF2B5EF4-FFF2-40B4-BE49-F238E27FC236}">
                <a16:creationId xmlns:a16="http://schemas.microsoft.com/office/drawing/2014/main" id="{A0119CE8-0DE8-D538-E305-49FC7BA6BC7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090212" y="2579015"/>
            <a:ext cx="2797673" cy="2665338"/>
          </a:xfrm>
          <a:prstGeom prst="rect">
            <a:avLst/>
          </a:prstGeom>
        </p:spPr>
      </p:pic>
    </p:spTree>
    <p:extLst>
      <p:ext uri="{BB962C8B-B14F-4D97-AF65-F5344CB8AC3E}">
        <p14:creationId xmlns:p14="http://schemas.microsoft.com/office/powerpoint/2010/main" val="2384465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F8AF-0F3B-8214-64DB-E1EA65E58C2E}"/>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MODULES</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1800" b="1" dirty="0">
                <a:solidFill>
                  <a:schemeClr val="accent2"/>
                </a:solidFill>
                <a:latin typeface="Times New Roman" panose="02020603050405020304" pitchFamily="18" charset="0"/>
                <a:cs typeface="Times New Roman" panose="02020603050405020304" pitchFamily="18" charset="0"/>
              </a:rPr>
              <a:t>3) THE RECEIVING END </a:t>
            </a:r>
            <a:endParaRPr lang="en-IN" sz="1800" dirty="0"/>
          </a:p>
        </p:txBody>
      </p:sp>
      <p:sp>
        <p:nvSpPr>
          <p:cNvPr id="3" name="Content Placeholder 2">
            <a:extLst>
              <a:ext uri="{FF2B5EF4-FFF2-40B4-BE49-F238E27FC236}">
                <a16:creationId xmlns:a16="http://schemas.microsoft.com/office/drawing/2014/main" id="{03D1E941-442F-D3D1-5148-71E199AE5116}"/>
              </a:ext>
            </a:extLst>
          </p:cNvPr>
          <p:cNvSpPr>
            <a:spLocks noGrp="1"/>
          </p:cNvSpPr>
          <p:nvPr>
            <p:ph idx="1"/>
          </p:nvPr>
        </p:nvSpPr>
        <p:spPr>
          <a:xfrm>
            <a:off x="677334" y="2160589"/>
            <a:ext cx="6700619" cy="4231246"/>
          </a:xfrm>
        </p:spPr>
        <p:txBody>
          <a:bodyPr/>
          <a:lstStyle/>
          <a:p>
            <a:r>
              <a:rPr lang="en-IN" dirty="0"/>
              <a:t>The transmitted signal from the accident vehicle will be in a radius of 600- 900 meters.</a:t>
            </a:r>
          </a:p>
          <a:p>
            <a:endParaRPr lang="en-IN" dirty="0"/>
          </a:p>
          <a:p>
            <a:r>
              <a:rPr lang="en-IN" dirty="0"/>
              <a:t>Now any vehicle in this radius are capable of sensing this signal and here the FOCA does the job.</a:t>
            </a:r>
          </a:p>
          <a:p>
            <a:endParaRPr lang="en-IN" dirty="0"/>
          </a:p>
          <a:p>
            <a:r>
              <a:rPr lang="en-IN" dirty="0"/>
              <a:t>The FOCA app in the vehicles in this range gets the signal and checks for the frequency , if this passes the FOCA activates the alert message on the display of the vehicles.</a:t>
            </a:r>
          </a:p>
        </p:txBody>
      </p:sp>
      <p:pic>
        <p:nvPicPr>
          <p:cNvPr id="4" name="Content Placeholder 5">
            <a:extLst>
              <a:ext uri="{FF2B5EF4-FFF2-40B4-BE49-F238E27FC236}">
                <a16:creationId xmlns:a16="http://schemas.microsoft.com/office/drawing/2014/main" id="{9187052D-CE8E-1B53-A3A7-F4C783DEE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679" y="2089982"/>
            <a:ext cx="4422274" cy="2948182"/>
          </a:xfrm>
          <a:prstGeom prst="rect">
            <a:avLst/>
          </a:prstGeom>
        </p:spPr>
      </p:pic>
    </p:spTree>
    <p:extLst>
      <p:ext uri="{BB962C8B-B14F-4D97-AF65-F5344CB8AC3E}">
        <p14:creationId xmlns:p14="http://schemas.microsoft.com/office/powerpoint/2010/main" val="203661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CB1B-EC2B-3E01-1BB4-E7787A102C51}"/>
              </a:ext>
            </a:extLst>
          </p:cNvPr>
          <p:cNvSpPr>
            <a:spLocks noGrp="1"/>
          </p:cNvSpPr>
          <p:nvPr>
            <p:ph type="title"/>
          </p:nvPr>
        </p:nvSpPr>
        <p:spPr/>
        <p:txBody>
          <a:bodyPr>
            <a:normAutofit fontScale="90000"/>
          </a:bodyPr>
          <a:lstStyle/>
          <a:p>
            <a:pPr algn="ctr"/>
            <a:r>
              <a:rPr lang="en-IN" sz="3200" b="1" dirty="0">
                <a:solidFill>
                  <a:srgbClr val="FF0000"/>
                </a:solidFill>
                <a:latin typeface="Times New Roman" panose="02020603050405020304" pitchFamily="18" charset="0"/>
                <a:cs typeface="Times New Roman" panose="02020603050405020304" pitchFamily="18" charset="0"/>
              </a:rPr>
              <a:t>MODULES</a:t>
            </a:r>
            <a:br>
              <a:rPr lang="en-IN" sz="3200" b="1" dirty="0">
                <a:solidFill>
                  <a:srgbClr val="FF0000"/>
                </a:solidFill>
                <a:latin typeface="Times New Roman" panose="02020603050405020304" pitchFamily="18" charset="0"/>
                <a:cs typeface="Times New Roman" panose="02020603050405020304" pitchFamily="18" charset="0"/>
              </a:rPr>
            </a:br>
            <a:br>
              <a:rPr lang="en-IN" sz="3200" b="1" dirty="0">
                <a:solidFill>
                  <a:srgbClr val="FF0000"/>
                </a:solidFill>
                <a:latin typeface="Times New Roman" panose="02020603050405020304" pitchFamily="18" charset="0"/>
                <a:cs typeface="Times New Roman" panose="02020603050405020304" pitchFamily="18" charset="0"/>
              </a:rPr>
            </a:br>
            <a:r>
              <a:rPr lang="en-IN" sz="2400" b="1" dirty="0">
                <a:solidFill>
                  <a:schemeClr val="accent2"/>
                </a:solidFill>
                <a:latin typeface="Times New Roman" panose="02020603050405020304" pitchFamily="18" charset="0"/>
                <a:cs typeface="Times New Roman" panose="02020603050405020304" pitchFamily="18" charset="0"/>
              </a:rPr>
              <a:t>4) THE ALERT MESSAGE </a:t>
            </a:r>
            <a:endParaRPr lang="en-IN" sz="2400" dirty="0"/>
          </a:p>
        </p:txBody>
      </p:sp>
      <p:sp>
        <p:nvSpPr>
          <p:cNvPr id="3" name="Content Placeholder 2">
            <a:extLst>
              <a:ext uri="{FF2B5EF4-FFF2-40B4-BE49-F238E27FC236}">
                <a16:creationId xmlns:a16="http://schemas.microsoft.com/office/drawing/2014/main" id="{4928CC69-4C63-7D1E-89EC-C8653B7075F3}"/>
              </a:ext>
            </a:extLst>
          </p:cNvPr>
          <p:cNvSpPr>
            <a:spLocks noGrp="1"/>
          </p:cNvSpPr>
          <p:nvPr>
            <p:ph sz="half" idx="1"/>
          </p:nvPr>
        </p:nvSpPr>
        <p:spPr>
          <a:xfrm>
            <a:off x="677334" y="2160589"/>
            <a:ext cx="6252384" cy="3783011"/>
          </a:xfrm>
        </p:spPr>
        <p:txBody>
          <a:bodyPr/>
          <a:lstStyle/>
          <a:p>
            <a:r>
              <a:rPr lang="en-IN" dirty="0">
                <a:solidFill>
                  <a:schemeClr val="tx1">
                    <a:lumMod val="95000"/>
                    <a:lumOff val="5000"/>
                  </a:schemeClr>
                </a:solidFill>
              </a:rPr>
              <a:t>The FOCA software after it detects the signal it will display the warning message in the display screen of the car , warning the driver.</a:t>
            </a:r>
          </a:p>
          <a:p>
            <a:endParaRPr lang="en-IN" dirty="0">
              <a:solidFill>
                <a:schemeClr val="tx1">
                  <a:lumMod val="95000"/>
                  <a:lumOff val="5000"/>
                </a:schemeClr>
              </a:solidFill>
            </a:endParaRPr>
          </a:p>
          <a:p>
            <a:r>
              <a:rPr lang="en-IN" dirty="0">
                <a:solidFill>
                  <a:schemeClr val="tx1">
                    <a:lumMod val="95000"/>
                    <a:lumOff val="5000"/>
                  </a:schemeClr>
                </a:solidFill>
              </a:rPr>
              <a:t>The alert keeps on till the car passes that region keeping a constant remainder to the driver.</a:t>
            </a:r>
          </a:p>
          <a:p>
            <a:endParaRPr lang="en-IN" dirty="0">
              <a:solidFill>
                <a:schemeClr val="tx1">
                  <a:lumMod val="95000"/>
                  <a:lumOff val="5000"/>
                </a:schemeClr>
              </a:solidFill>
            </a:endParaRPr>
          </a:p>
          <a:p>
            <a:r>
              <a:rPr lang="en-IN" dirty="0">
                <a:solidFill>
                  <a:schemeClr val="tx1">
                    <a:lumMod val="95000"/>
                    <a:lumOff val="5000"/>
                  </a:schemeClr>
                </a:solidFill>
              </a:rPr>
              <a:t>Also , in case if the driver wants to stop the remainder and make himself take care of it , he can press the ok button followed by a close button in the final remainder App page</a:t>
            </a:r>
          </a:p>
        </p:txBody>
      </p:sp>
      <p:pic>
        <p:nvPicPr>
          <p:cNvPr id="7" name="Picture 6">
            <a:extLst>
              <a:ext uri="{FF2B5EF4-FFF2-40B4-BE49-F238E27FC236}">
                <a16:creationId xmlns:a16="http://schemas.microsoft.com/office/drawing/2014/main" id="{23078FF5-91F7-7615-3F59-CD9BDC78CDDB}"/>
              </a:ext>
            </a:extLst>
          </p:cNvPr>
          <p:cNvPicPr>
            <a:picLocks noChangeAspect="1"/>
          </p:cNvPicPr>
          <p:nvPr/>
        </p:nvPicPr>
        <p:blipFill>
          <a:blip r:embed="rId2"/>
          <a:stretch>
            <a:fillRect/>
          </a:stretch>
        </p:blipFill>
        <p:spPr>
          <a:xfrm>
            <a:off x="8617604" y="1113585"/>
            <a:ext cx="3206843" cy="4789441"/>
          </a:xfrm>
          <a:prstGeom prst="rect">
            <a:avLst/>
          </a:prstGeom>
        </p:spPr>
      </p:pic>
    </p:spTree>
    <p:extLst>
      <p:ext uri="{BB962C8B-B14F-4D97-AF65-F5344CB8AC3E}">
        <p14:creationId xmlns:p14="http://schemas.microsoft.com/office/powerpoint/2010/main" val="172751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22D2-66E7-6A26-2080-96CDCF1FA2BE}"/>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UML DIAGRAM : USECASE</a:t>
            </a:r>
            <a:endParaRPr lang="en-IN" sz="2400" dirty="0"/>
          </a:p>
        </p:txBody>
      </p:sp>
      <p:pic>
        <p:nvPicPr>
          <p:cNvPr id="5" name="Content Placeholder 4">
            <a:extLst>
              <a:ext uri="{FF2B5EF4-FFF2-40B4-BE49-F238E27FC236}">
                <a16:creationId xmlns:a16="http://schemas.microsoft.com/office/drawing/2014/main" id="{8A1B273B-D8C7-5320-85B7-A936E09D8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0766" y="1407459"/>
            <a:ext cx="6026661" cy="4534077"/>
          </a:xfrm>
        </p:spPr>
      </p:pic>
    </p:spTree>
    <p:extLst>
      <p:ext uri="{BB962C8B-B14F-4D97-AF65-F5344CB8AC3E}">
        <p14:creationId xmlns:p14="http://schemas.microsoft.com/office/powerpoint/2010/main" val="97993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A754-6FA7-81B5-647B-342C464F023A}"/>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UML DIAGRAM : SEQUENCE</a:t>
            </a:r>
            <a:endParaRPr lang="en-IN" sz="2400" dirty="0"/>
          </a:p>
        </p:txBody>
      </p:sp>
      <p:pic>
        <p:nvPicPr>
          <p:cNvPr id="5" name="Content Placeholder 4">
            <a:extLst>
              <a:ext uri="{FF2B5EF4-FFF2-40B4-BE49-F238E27FC236}">
                <a16:creationId xmlns:a16="http://schemas.microsoft.com/office/drawing/2014/main" id="{1159BC00-4366-3DF2-665A-5B8D38BFD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678" y="1299884"/>
            <a:ext cx="7049585" cy="4813860"/>
          </a:xfrm>
        </p:spPr>
      </p:pic>
    </p:spTree>
    <p:extLst>
      <p:ext uri="{BB962C8B-B14F-4D97-AF65-F5344CB8AC3E}">
        <p14:creationId xmlns:p14="http://schemas.microsoft.com/office/powerpoint/2010/main" val="299485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5946-DB9D-0618-6BAF-9AD87D039E96}"/>
              </a:ext>
            </a:extLst>
          </p:cNvPr>
          <p:cNvSpPr>
            <a:spLocks noGrp="1"/>
          </p:cNvSpPr>
          <p:nvPr>
            <p:ph type="title"/>
          </p:nvPr>
        </p:nvSpPr>
        <p:spPr>
          <a:xfrm>
            <a:off x="677334" y="609600"/>
            <a:ext cx="8596668" cy="510988"/>
          </a:xfrm>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UML DIAGRAM : DATA FLOW DIAGRAM</a:t>
            </a:r>
            <a:endParaRPr lang="en-IN" sz="2400" dirty="0"/>
          </a:p>
        </p:txBody>
      </p:sp>
      <p:sp>
        <p:nvSpPr>
          <p:cNvPr id="3" name="Content Placeholder 2">
            <a:extLst>
              <a:ext uri="{FF2B5EF4-FFF2-40B4-BE49-F238E27FC236}">
                <a16:creationId xmlns:a16="http://schemas.microsoft.com/office/drawing/2014/main" id="{74EE1BDF-88B1-D631-61EF-530266865111}"/>
              </a:ext>
            </a:extLst>
          </p:cNvPr>
          <p:cNvSpPr>
            <a:spLocks noGrp="1"/>
          </p:cNvSpPr>
          <p:nvPr>
            <p:ph idx="1"/>
          </p:nvPr>
        </p:nvSpPr>
        <p:spPr>
          <a:xfrm>
            <a:off x="677334" y="1237129"/>
            <a:ext cx="8596668" cy="4804233"/>
          </a:xfrm>
        </p:spPr>
        <p:txBody>
          <a:bodyPr/>
          <a:lstStyle/>
          <a:p>
            <a:r>
              <a:rPr lang="en-IN" dirty="0"/>
              <a:t>TANSMITTER END:</a:t>
            </a:r>
          </a:p>
          <a:p>
            <a:endParaRPr lang="en-IN" dirty="0"/>
          </a:p>
          <a:p>
            <a:endParaRPr lang="en-IN" dirty="0"/>
          </a:p>
          <a:p>
            <a:endParaRPr lang="en-IN" dirty="0"/>
          </a:p>
          <a:p>
            <a:endParaRPr lang="en-IN" dirty="0"/>
          </a:p>
          <a:p>
            <a:endParaRPr lang="en-IN" dirty="0"/>
          </a:p>
          <a:p>
            <a:r>
              <a:rPr lang="en-IN" dirty="0"/>
              <a:t>RECEIVER END:</a:t>
            </a:r>
          </a:p>
          <a:p>
            <a:endParaRPr lang="en-IN" dirty="0"/>
          </a:p>
          <a:p>
            <a:endParaRPr lang="en-IN" dirty="0"/>
          </a:p>
        </p:txBody>
      </p:sp>
      <p:pic>
        <p:nvPicPr>
          <p:cNvPr id="5" name="Picture 4">
            <a:extLst>
              <a:ext uri="{FF2B5EF4-FFF2-40B4-BE49-F238E27FC236}">
                <a16:creationId xmlns:a16="http://schemas.microsoft.com/office/drawing/2014/main" id="{E2CCCE69-EF20-6F56-6C38-803CF15A9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333" y="1604684"/>
            <a:ext cx="6796339" cy="1550894"/>
          </a:xfrm>
          <a:prstGeom prst="rect">
            <a:avLst/>
          </a:prstGeom>
        </p:spPr>
      </p:pic>
      <p:pic>
        <p:nvPicPr>
          <p:cNvPr id="7" name="Picture 6">
            <a:extLst>
              <a:ext uri="{FF2B5EF4-FFF2-40B4-BE49-F238E27FC236}">
                <a16:creationId xmlns:a16="http://schemas.microsoft.com/office/drawing/2014/main" id="{D71C3EB9-D97A-8558-5AF5-7C39D4068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33" y="4221719"/>
            <a:ext cx="8678486" cy="1390844"/>
          </a:xfrm>
          <a:prstGeom prst="rect">
            <a:avLst/>
          </a:prstGeom>
        </p:spPr>
      </p:pic>
    </p:spTree>
    <p:extLst>
      <p:ext uri="{BB962C8B-B14F-4D97-AF65-F5344CB8AC3E}">
        <p14:creationId xmlns:p14="http://schemas.microsoft.com/office/powerpoint/2010/main" val="227167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D7EC-C0A3-7353-8EF7-E8794F405BEF}"/>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UML DIAGRAM : ER DIAGRAM</a:t>
            </a:r>
            <a:endParaRPr lang="en-IN" sz="2400" dirty="0"/>
          </a:p>
        </p:txBody>
      </p:sp>
      <p:pic>
        <p:nvPicPr>
          <p:cNvPr id="4" name="Content Placeholder 3">
            <a:extLst>
              <a:ext uri="{FF2B5EF4-FFF2-40B4-BE49-F238E27FC236}">
                <a16:creationId xmlns:a16="http://schemas.microsoft.com/office/drawing/2014/main" id="{094E579A-4183-40B1-9DDF-DCBCCDE5D2F0}"/>
              </a:ext>
            </a:extLst>
          </p:cNvPr>
          <p:cNvPicPr>
            <a:picLocks noGrp="1" noChangeAspect="1"/>
          </p:cNvPicPr>
          <p:nvPr>
            <p:ph idx="1"/>
          </p:nvPr>
        </p:nvPicPr>
        <p:blipFill>
          <a:blip r:embed="rId2"/>
          <a:stretch>
            <a:fillRect/>
          </a:stretch>
        </p:blipFill>
        <p:spPr>
          <a:xfrm>
            <a:off x="1133740" y="1930400"/>
            <a:ext cx="7277149" cy="4111625"/>
          </a:xfrm>
          <a:prstGeom prst="rect">
            <a:avLst/>
          </a:prstGeom>
        </p:spPr>
      </p:pic>
      <p:sp>
        <p:nvSpPr>
          <p:cNvPr id="5" name="Rectangle 4">
            <a:extLst>
              <a:ext uri="{FF2B5EF4-FFF2-40B4-BE49-F238E27FC236}">
                <a16:creationId xmlns:a16="http://schemas.microsoft.com/office/drawing/2014/main" id="{2CBC276D-62ED-4362-BB68-EBBA4A67F265}"/>
              </a:ext>
            </a:extLst>
          </p:cNvPr>
          <p:cNvSpPr/>
          <p:nvPr/>
        </p:nvSpPr>
        <p:spPr>
          <a:xfrm>
            <a:off x="797636" y="1591846"/>
            <a:ext cx="3711850"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ER DIAGRAM FOR TRANSMIT FUNCTION</a:t>
            </a:r>
          </a:p>
        </p:txBody>
      </p:sp>
    </p:spTree>
    <p:extLst>
      <p:ext uri="{BB962C8B-B14F-4D97-AF65-F5344CB8AC3E}">
        <p14:creationId xmlns:p14="http://schemas.microsoft.com/office/powerpoint/2010/main" val="130538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6C174-C438-F0CE-0879-244FB8102D06}"/>
              </a:ext>
            </a:extLst>
          </p:cNvPr>
          <p:cNvSpPr>
            <a:spLocks noGrp="1"/>
          </p:cNvSpPr>
          <p:nvPr>
            <p:ph type="title"/>
          </p:nvPr>
        </p:nvSpPr>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ABSTRACT</a:t>
            </a:r>
            <a:endParaRPr lang="en-IN" sz="24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50499FB-359E-76AF-18A1-106E5069067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51016" y="1938702"/>
            <a:ext cx="4183062" cy="3216004"/>
          </a:xfrm>
        </p:spPr>
      </p:pic>
      <p:sp>
        <p:nvSpPr>
          <p:cNvPr id="8" name="Content Placeholder 7">
            <a:extLst>
              <a:ext uri="{FF2B5EF4-FFF2-40B4-BE49-F238E27FC236}">
                <a16:creationId xmlns:a16="http://schemas.microsoft.com/office/drawing/2014/main" id="{B6B51FA2-721C-7685-69EF-0CD2722E7293}"/>
              </a:ext>
            </a:extLst>
          </p:cNvPr>
          <p:cNvSpPr>
            <a:spLocks noGrp="1"/>
          </p:cNvSpPr>
          <p:nvPr>
            <p:ph sz="half" idx="2"/>
          </p:nvPr>
        </p:nvSpPr>
        <p:spPr>
          <a:xfrm>
            <a:off x="457200" y="1488141"/>
            <a:ext cx="6813176" cy="5047129"/>
          </a:xfrm>
        </p:spPr>
        <p:txBody>
          <a:bodyPr>
            <a:normAutofit/>
          </a:bodyPr>
          <a:lstStyle/>
          <a:p>
            <a:r>
              <a:rPr lang="en-US" sz="2000" dirty="0">
                <a:solidFill>
                  <a:schemeClr val="tx1">
                    <a:lumMod val="95000"/>
                    <a:lumOff val="5000"/>
                  </a:schemeClr>
                </a:solidFill>
                <a:cs typeface="Times New Roman" panose="02020603050405020304" pitchFamily="18" charset="0"/>
              </a:rPr>
              <a:t>Obstacle collision is one of the most concerning aspects of safety in vehicles.</a:t>
            </a:r>
          </a:p>
          <a:p>
            <a:endParaRPr lang="en-US" sz="2000" dirty="0">
              <a:solidFill>
                <a:schemeClr val="tx1">
                  <a:lumMod val="95000"/>
                  <a:lumOff val="5000"/>
                </a:schemeClr>
              </a:solidFill>
              <a:cs typeface="Times New Roman" panose="02020603050405020304" pitchFamily="18" charset="0"/>
            </a:endParaRPr>
          </a:p>
          <a:p>
            <a:r>
              <a:rPr lang="en-US" sz="2000" dirty="0">
                <a:solidFill>
                  <a:schemeClr val="tx1">
                    <a:lumMod val="95000"/>
                    <a:lumOff val="5000"/>
                  </a:schemeClr>
                </a:solidFill>
                <a:cs typeface="Times New Roman" panose="02020603050405020304" pitchFamily="18" charset="0"/>
              </a:rPr>
              <a:t>FOCA provides warning signals in an appropriate time to prevent accidents.</a:t>
            </a:r>
          </a:p>
          <a:p>
            <a:endParaRPr lang="en-US" sz="2000" dirty="0">
              <a:solidFill>
                <a:schemeClr val="tx1">
                  <a:lumMod val="95000"/>
                  <a:lumOff val="5000"/>
                </a:schemeClr>
              </a:solidFill>
              <a:cs typeface="Times New Roman" panose="02020603050405020304" pitchFamily="18" charset="0"/>
            </a:endParaRPr>
          </a:p>
          <a:p>
            <a:r>
              <a:rPr lang="en-US" sz="2000" dirty="0">
                <a:solidFill>
                  <a:schemeClr val="tx1">
                    <a:lumMod val="95000"/>
                    <a:lumOff val="5000"/>
                  </a:schemeClr>
                </a:solidFill>
                <a:cs typeface="Times New Roman" panose="02020603050405020304" pitchFamily="18" charset="0"/>
              </a:rPr>
              <a:t>FOCA works by using a vehicle that has involved in an accident and using the airbag sensors of the vehicle to send an emergency beacon of FM wave which in-turn alerts the oncoming and incoming traffic which is received by their antennas and alerts the drivers of those vehicles through their vehicles multimedia system.</a:t>
            </a:r>
            <a:endParaRPr lang="en-IN" sz="2000"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266310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4730-D151-E692-5325-F2CE2CC83C8F}"/>
              </a:ext>
            </a:extLst>
          </p:cNvPr>
          <p:cNvSpPr>
            <a:spLocks noGrp="1"/>
          </p:cNvSpPr>
          <p:nvPr>
            <p:ph type="title"/>
          </p:nvPr>
        </p:nvSpPr>
        <p:spPr>
          <a:xfrm>
            <a:off x="677334" y="358588"/>
            <a:ext cx="8596668" cy="726141"/>
          </a:xfrm>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RESULT</a:t>
            </a:r>
            <a:endParaRPr lang="en-IN" sz="2400" dirty="0"/>
          </a:p>
        </p:txBody>
      </p:sp>
      <p:sp>
        <p:nvSpPr>
          <p:cNvPr id="21" name="Content Placeholder 20">
            <a:extLst>
              <a:ext uri="{FF2B5EF4-FFF2-40B4-BE49-F238E27FC236}">
                <a16:creationId xmlns:a16="http://schemas.microsoft.com/office/drawing/2014/main" id="{63155ECE-8EAD-9EF5-92D0-2F60182ECBFA}"/>
              </a:ext>
            </a:extLst>
          </p:cNvPr>
          <p:cNvSpPr>
            <a:spLocks noGrp="1"/>
          </p:cNvSpPr>
          <p:nvPr>
            <p:ph idx="1"/>
          </p:nvPr>
        </p:nvSpPr>
        <p:spPr>
          <a:xfrm>
            <a:off x="448235" y="1147482"/>
            <a:ext cx="11259671" cy="5405718"/>
          </a:xfrm>
        </p:spPr>
        <p:txBody>
          <a:bodyPr/>
          <a:lstStyle/>
          <a:p>
            <a:pPr marL="0" indent="0">
              <a:buNone/>
            </a:pPr>
            <a:r>
              <a:rPr lang="en-IN" b="1" dirty="0">
                <a:solidFill>
                  <a:schemeClr val="tx1">
                    <a:lumMod val="95000"/>
                    <a:lumOff val="5000"/>
                  </a:schemeClr>
                </a:solidFill>
              </a:rPr>
              <a:t>FIG1:                             FIG2:                         FIG3:                           FIG4:                            FIG5:</a:t>
            </a: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buNone/>
            </a:pPr>
            <a:endParaRPr lang="en-IN" b="1" dirty="0">
              <a:solidFill>
                <a:schemeClr val="tx1">
                  <a:lumMod val="95000"/>
                  <a:lumOff val="5000"/>
                </a:schemeClr>
              </a:solidFill>
            </a:endParaRPr>
          </a:p>
          <a:p>
            <a:pPr marL="0" indent="0" algn="ctr">
              <a:buNone/>
            </a:pPr>
            <a:r>
              <a:rPr lang="en-US" b="1" u="sng" dirty="0">
                <a:solidFill>
                  <a:schemeClr val="tx1">
                    <a:lumMod val="95000"/>
                    <a:lumOff val="5000"/>
                  </a:schemeClr>
                </a:solidFill>
              </a:rPr>
              <a:t>FIG 1,2,3,4,5: RESULTS Sample shots of the app working under different input types</a:t>
            </a:r>
            <a:endParaRPr lang="en-IN" b="1" u="sng" dirty="0">
              <a:solidFill>
                <a:schemeClr val="tx1">
                  <a:lumMod val="95000"/>
                  <a:lumOff val="5000"/>
                </a:schemeClr>
              </a:solidFill>
            </a:endParaRPr>
          </a:p>
        </p:txBody>
      </p:sp>
      <p:pic>
        <p:nvPicPr>
          <p:cNvPr id="25" name="Picture 24">
            <a:extLst>
              <a:ext uri="{FF2B5EF4-FFF2-40B4-BE49-F238E27FC236}">
                <a16:creationId xmlns:a16="http://schemas.microsoft.com/office/drawing/2014/main" id="{506F0D27-F920-D41A-5743-EFCD8249D41F}"/>
              </a:ext>
            </a:extLst>
          </p:cNvPr>
          <p:cNvPicPr>
            <a:picLocks noChangeAspect="1"/>
          </p:cNvPicPr>
          <p:nvPr/>
        </p:nvPicPr>
        <p:blipFill>
          <a:blip r:embed="rId2"/>
          <a:stretch>
            <a:fillRect/>
          </a:stretch>
        </p:blipFill>
        <p:spPr>
          <a:xfrm>
            <a:off x="133351" y="1506630"/>
            <a:ext cx="2143684" cy="3653013"/>
          </a:xfrm>
          <a:prstGeom prst="rect">
            <a:avLst/>
          </a:prstGeom>
        </p:spPr>
      </p:pic>
      <p:pic>
        <p:nvPicPr>
          <p:cNvPr id="27" name="Picture 26">
            <a:extLst>
              <a:ext uri="{FF2B5EF4-FFF2-40B4-BE49-F238E27FC236}">
                <a16:creationId xmlns:a16="http://schemas.microsoft.com/office/drawing/2014/main" id="{84283F85-1A80-F2C3-12D8-926541A460A4}"/>
              </a:ext>
            </a:extLst>
          </p:cNvPr>
          <p:cNvPicPr>
            <a:picLocks noChangeAspect="1"/>
          </p:cNvPicPr>
          <p:nvPr/>
        </p:nvPicPr>
        <p:blipFill>
          <a:blip r:embed="rId3"/>
          <a:stretch>
            <a:fillRect/>
          </a:stretch>
        </p:blipFill>
        <p:spPr>
          <a:xfrm>
            <a:off x="2405623" y="1507751"/>
            <a:ext cx="2187825" cy="3664884"/>
          </a:xfrm>
          <a:prstGeom prst="rect">
            <a:avLst/>
          </a:prstGeom>
        </p:spPr>
      </p:pic>
      <p:pic>
        <p:nvPicPr>
          <p:cNvPr id="29" name="Picture 28">
            <a:extLst>
              <a:ext uri="{FF2B5EF4-FFF2-40B4-BE49-F238E27FC236}">
                <a16:creationId xmlns:a16="http://schemas.microsoft.com/office/drawing/2014/main" id="{C9759DFD-9D11-33C2-70D1-E92F06A00059}"/>
              </a:ext>
            </a:extLst>
          </p:cNvPr>
          <p:cNvPicPr>
            <a:picLocks noChangeAspect="1"/>
          </p:cNvPicPr>
          <p:nvPr/>
        </p:nvPicPr>
        <p:blipFill>
          <a:blip r:embed="rId4"/>
          <a:stretch>
            <a:fillRect/>
          </a:stretch>
        </p:blipFill>
        <p:spPr>
          <a:xfrm>
            <a:off x="4723559" y="1510271"/>
            <a:ext cx="2083945" cy="3644434"/>
          </a:xfrm>
          <a:prstGeom prst="rect">
            <a:avLst/>
          </a:prstGeom>
        </p:spPr>
      </p:pic>
      <p:pic>
        <p:nvPicPr>
          <p:cNvPr id="31" name="Picture 30">
            <a:extLst>
              <a:ext uri="{FF2B5EF4-FFF2-40B4-BE49-F238E27FC236}">
                <a16:creationId xmlns:a16="http://schemas.microsoft.com/office/drawing/2014/main" id="{824E2C38-21AE-E8E4-4446-95E6E541D8F6}"/>
              </a:ext>
            </a:extLst>
          </p:cNvPr>
          <p:cNvPicPr>
            <a:picLocks noChangeAspect="1"/>
          </p:cNvPicPr>
          <p:nvPr/>
        </p:nvPicPr>
        <p:blipFill>
          <a:blip r:embed="rId5"/>
          <a:stretch>
            <a:fillRect/>
          </a:stretch>
        </p:blipFill>
        <p:spPr>
          <a:xfrm>
            <a:off x="6958850" y="1487020"/>
            <a:ext cx="2114008" cy="3640791"/>
          </a:xfrm>
          <a:prstGeom prst="rect">
            <a:avLst/>
          </a:prstGeom>
        </p:spPr>
      </p:pic>
      <p:pic>
        <p:nvPicPr>
          <p:cNvPr id="33" name="Picture 32">
            <a:extLst>
              <a:ext uri="{FF2B5EF4-FFF2-40B4-BE49-F238E27FC236}">
                <a16:creationId xmlns:a16="http://schemas.microsoft.com/office/drawing/2014/main" id="{25E15E84-D8D4-A789-2DE8-05B5849C4D3F}"/>
              </a:ext>
            </a:extLst>
          </p:cNvPr>
          <p:cNvPicPr>
            <a:picLocks noChangeAspect="1"/>
          </p:cNvPicPr>
          <p:nvPr/>
        </p:nvPicPr>
        <p:blipFill>
          <a:blip r:embed="rId6"/>
          <a:stretch>
            <a:fillRect/>
          </a:stretch>
        </p:blipFill>
        <p:spPr>
          <a:xfrm>
            <a:off x="9236169" y="1499068"/>
            <a:ext cx="2435879" cy="3638001"/>
          </a:xfrm>
          <a:prstGeom prst="rect">
            <a:avLst/>
          </a:prstGeom>
        </p:spPr>
      </p:pic>
    </p:spTree>
    <p:extLst>
      <p:ext uri="{BB962C8B-B14F-4D97-AF65-F5344CB8AC3E}">
        <p14:creationId xmlns:p14="http://schemas.microsoft.com/office/powerpoint/2010/main" val="3430149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1F4-E85F-782E-0CC2-65B300496C76}"/>
              </a:ext>
            </a:extLst>
          </p:cNvPr>
          <p:cNvSpPr>
            <a:spLocks noGrp="1"/>
          </p:cNvSpPr>
          <p:nvPr>
            <p:ph type="title"/>
          </p:nvPr>
        </p:nvSpPr>
        <p:spPr>
          <a:xfrm>
            <a:off x="677334" y="609600"/>
            <a:ext cx="8596668" cy="717176"/>
          </a:xfrm>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CONCLUSION</a:t>
            </a:r>
            <a:endParaRPr lang="en-IN" sz="2400" dirty="0"/>
          </a:p>
        </p:txBody>
      </p:sp>
      <p:sp>
        <p:nvSpPr>
          <p:cNvPr id="3" name="Content Placeholder 2">
            <a:extLst>
              <a:ext uri="{FF2B5EF4-FFF2-40B4-BE49-F238E27FC236}">
                <a16:creationId xmlns:a16="http://schemas.microsoft.com/office/drawing/2014/main" id="{E9303E96-05DA-9F7C-D65F-E98C1F6250FF}"/>
              </a:ext>
            </a:extLst>
          </p:cNvPr>
          <p:cNvSpPr>
            <a:spLocks noGrp="1"/>
          </p:cNvSpPr>
          <p:nvPr>
            <p:ph idx="1"/>
          </p:nvPr>
        </p:nvSpPr>
        <p:spPr>
          <a:xfrm>
            <a:off x="677334" y="1398494"/>
            <a:ext cx="8596668" cy="5082987"/>
          </a:xfrm>
        </p:spPr>
        <p:txBody>
          <a:bodyPr>
            <a:noAutofit/>
          </a:bodyPr>
          <a:lstStyle/>
          <a:p>
            <a:r>
              <a:rPr lang="en-US" dirty="0">
                <a:solidFill>
                  <a:schemeClr val="tx1">
                    <a:lumMod val="95000"/>
                    <a:lumOff val="5000"/>
                  </a:schemeClr>
                </a:solidFill>
              </a:rPr>
              <a:t>THIS SYSTEM IS A WORK IN PROGRESS AND IT REQUIRES FURTHER DEVELOPMENT TO BE IMPLEMENTED IN FULL SCALE, HENCE ONLY A PROTOTYPE OF THE PROPOSED IDEA IS PRESENTED HERE AND FURTHER RESEARCH AND ACCURATE TUNING WILL MAKE IT IMPLEMENTABLE ON LARGE SCALE CUSTOMER BASE</a:t>
            </a:r>
          </a:p>
          <a:p>
            <a:pPr marL="0" indent="0">
              <a:buNone/>
            </a:pPr>
            <a:endParaRPr lang="en-US" sz="1800" dirty="0">
              <a:solidFill>
                <a:srgbClr val="FF0000"/>
              </a:solidFill>
              <a:effectLst/>
              <a:ea typeface="Georgia" panose="02040502050405020303" pitchFamily="18" charset="0"/>
              <a:cs typeface="Times New Roman" panose="02020603050405020304" pitchFamily="18" charset="0"/>
            </a:endParaRPr>
          </a:p>
          <a:p>
            <a:pPr marL="0" indent="0">
              <a:buNone/>
            </a:pPr>
            <a:r>
              <a:rPr lang="en-US" sz="1800" dirty="0">
                <a:solidFill>
                  <a:srgbClr val="FF0000"/>
                </a:solidFill>
                <a:effectLst/>
                <a:ea typeface="Georgia" panose="02040502050405020303" pitchFamily="18" charset="0"/>
                <a:cs typeface="Times New Roman" panose="02020603050405020304" pitchFamily="18" charset="0"/>
              </a:rPr>
              <a:t>CURRENT LIMITATIONS TO BE OVERCOME FOR FULL SCALE IMPLEMENTATION:</a:t>
            </a:r>
            <a:endParaRPr lang="en-IN" sz="1800" dirty="0">
              <a:solidFill>
                <a:srgbClr val="FF0000"/>
              </a:solidFill>
              <a:effectLst/>
              <a:ea typeface="Georgia" panose="02040502050405020303" pitchFamily="18" charset="0"/>
              <a:cs typeface="Times New Roman" panose="02020603050405020304" pitchFamily="18" charset="0"/>
            </a:endParaRPr>
          </a:p>
          <a:p>
            <a:r>
              <a:rPr lang="en-US" sz="1800" dirty="0">
                <a:solidFill>
                  <a:schemeClr val="tx1">
                    <a:lumMod val="95000"/>
                    <a:lumOff val="5000"/>
                  </a:schemeClr>
                </a:solidFill>
                <a:effectLst/>
                <a:ea typeface="Georgia" panose="02040502050405020303" pitchFamily="18" charset="0"/>
                <a:cs typeface="Times New Roman" panose="02020603050405020304" pitchFamily="18" charset="0"/>
              </a:rPr>
              <a:t>Government allotment of a specific FM BAND for emergency services. </a:t>
            </a:r>
            <a:endParaRPr lang="en-IN" sz="1800" dirty="0">
              <a:solidFill>
                <a:schemeClr val="tx1">
                  <a:lumMod val="95000"/>
                  <a:lumOff val="5000"/>
                </a:schemeClr>
              </a:solidFill>
              <a:effectLst/>
              <a:ea typeface="Georgia" panose="02040502050405020303" pitchFamily="18" charset="0"/>
              <a:cs typeface="Times New Roman" panose="02020603050405020304" pitchFamily="18" charset="0"/>
            </a:endParaRPr>
          </a:p>
          <a:p>
            <a:r>
              <a:rPr lang="en-US" sz="1800" dirty="0">
                <a:solidFill>
                  <a:schemeClr val="tx1">
                    <a:lumMod val="95000"/>
                    <a:lumOff val="5000"/>
                  </a:schemeClr>
                </a:solidFill>
                <a:effectLst/>
                <a:ea typeface="Georgia" panose="02040502050405020303" pitchFamily="18" charset="0"/>
                <a:cs typeface="Times New Roman" panose="02020603050405020304" pitchFamily="18" charset="0"/>
              </a:rPr>
              <a:t>All car manufacturers ECU binding permission with the app.</a:t>
            </a:r>
            <a:endParaRPr lang="en-IN" sz="1800" dirty="0">
              <a:solidFill>
                <a:schemeClr val="tx1">
                  <a:lumMod val="95000"/>
                  <a:lumOff val="5000"/>
                </a:schemeClr>
              </a:solidFill>
              <a:effectLst/>
              <a:ea typeface="Georgia" panose="02040502050405020303" pitchFamily="18" charset="0"/>
              <a:cs typeface="Times New Roman" panose="02020603050405020304" pitchFamily="18" charset="0"/>
            </a:endParaRPr>
          </a:p>
          <a:p>
            <a:r>
              <a:rPr lang="en-US" sz="1800" dirty="0">
                <a:solidFill>
                  <a:schemeClr val="tx1">
                    <a:lumMod val="95000"/>
                    <a:lumOff val="5000"/>
                  </a:schemeClr>
                </a:solidFill>
                <a:effectLst/>
                <a:ea typeface="Georgia" panose="02040502050405020303" pitchFamily="18" charset="0"/>
                <a:cs typeface="Times New Roman" panose="02020603050405020304" pitchFamily="18" charset="0"/>
              </a:rPr>
              <a:t>Airbag sensors information provision.</a:t>
            </a:r>
            <a:endParaRPr lang="en-IN" sz="1800" dirty="0">
              <a:solidFill>
                <a:schemeClr val="tx1">
                  <a:lumMod val="95000"/>
                  <a:lumOff val="5000"/>
                </a:schemeClr>
              </a:solidFill>
              <a:effectLst/>
              <a:ea typeface="Georgia" panose="02040502050405020303" pitchFamily="18" charset="0"/>
              <a:cs typeface="Times New Roman" panose="02020603050405020304" pitchFamily="18" charset="0"/>
            </a:endParaRPr>
          </a:p>
          <a:p>
            <a:r>
              <a:rPr lang="en-US" sz="1800" dirty="0">
                <a:solidFill>
                  <a:schemeClr val="tx1">
                    <a:lumMod val="95000"/>
                    <a:lumOff val="5000"/>
                  </a:schemeClr>
                </a:solidFill>
                <a:effectLst/>
                <a:ea typeface="Georgia" panose="02040502050405020303" pitchFamily="18" charset="0"/>
                <a:cs typeface="Times New Roman" panose="02020603050405020304" pitchFamily="18" charset="0"/>
              </a:rPr>
              <a:t>All cars with FM antenna must be made mandatory</a:t>
            </a:r>
            <a:endParaRPr lang="en-IN" sz="1800" dirty="0">
              <a:solidFill>
                <a:schemeClr val="tx1">
                  <a:lumMod val="95000"/>
                  <a:lumOff val="5000"/>
                </a:schemeClr>
              </a:solidFill>
              <a:effectLst/>
              <a:ea typeface="Georgia" panose="02040502050405020303" pitchFamily="18" charset="0"/>
              <a:cs typeface="Times New Roman" panose="02020603050405020304" pitchFamily="18" charset="0"/>
            </a:endParaRPr>
          </a:p>
          <a:p>
            <a:pPr marL="0" indent="0">
              <a:buNone/>
            </a:pPr>
            <a:endParaRPr lang="en-US" dirty="0">
              <a:solidFill>
                <a:schemeClr val="tx1">
                  <a:lumMod val="95000"/>
                  <a:lumOff val="5000"/>
                </a:schemeClr>
              </a:solidFill>
            </a:endParaRPr>
          </a:p>
        </p:txBody>
      </p:sp>
    </p:spTree>
    <p:extLst>
      <p:ext uri="{BB962C8B-B14F-4D97-AF65-F5344CB8AC3E}">
        <p14:creationId xmlns:p14="http://schemas.microsoft.com/office/powerpoint/2010/main" val="137043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6DAC-1445-23AA-B71D-1ABC346BF651}"/>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a:extLst>
              <a:ext uri="{FF2B5EF4-FFF2-40B4-BE49-F238E27FC236}">
                <a16:creationId xmlns:a16="http://schemas.microsoft.com/office/drawing/2014/main" id="{B9FAD01E-E5E0-FB17-44B8-BD5C2FB83139}"/>
              </a:ext>
            </a:extLst>
          </p:cNvPr>
          <p:cNvSpPr>
            <a:spLocks noGrp="1"/>
          </p:cNvSpPr>
          <p:nvPr>
            <p:ph idx="1"/>
          </p:nvPr>
        </p:nvSpPr>
        <p:spPr/>
        <p:txBody>
          <a:bodyPr/>
          <a:lstStyle/>
          <a:p>
            <a:r>
              <a:rPr lang="en-US" dirty="0"/>
              <a:t>FM Transmitter Circuit With 3km Range - EEE PROJECTS</a:t>
            </a:r>
          </a:p>
          <a:p>
            <a:r>
              <a:rPr lang="en-US" dirty="0"/>
              <a:t>[1] National Transportation Safety Board, Special Investigation Report - Highway Vehicle- and Infrastructure-based Technology for the Prevention of Rear-end Collisions. NTSB Number SIR01/01, May 200</a:t>
            </a:r>
          </a:p>
          <a:p>
            <a:r>
              <a:rPr lang="en-IN" dirty="0"/>
              <a:t>Single Chip FM Radio Circuit with Diagram using TDA 7000 IC (circuitstoday.com)</a:t>
            </a:r>
          </a:p>
          <a:p>
            <a:r>
              <a:rPr lang="en-IN" dirty="0">
                <a:hlinkClick r:id="rId2"/>
              </a:rPr>
              <a:t>https://www.earth.com/news/brain-learns-repeat-actions/</a:t>
            </a:r>
            <a:endParaRPr lang="en-IN" dirty="0"/>
          </a:p>
          <a:p>
            <a:r>
              <a:rPr lang="en-IN" dirty="0"/>
              <a:t>Wikipedia-airbags</a:t>
            </a:r>
          </a:p>
          <a:p>
            <a:endParaRPr lang="en-IN" dirty="0"/>
          </a:p>
        </p:txBody>
      </p:sp>
    </p:spTree>
    <p:extLst>
      <p:ext uri="{BB962C8B-B14F-4D97-AF65-F5344CB8AC3E}">
        <p14:creationId xmlns:p14="http://schemas.microsoft.com/office/powerpoint/2010/main" val="33251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2B4B-8D98-7546-F173-0706FB5C6075}"/>
              </a:ext>
            </a:extLst>
          </p:cNvPr>
          <p:cNvSpPr>
            <a:spLocks noGrp="1"/>
          </p:cNvSpPr>
          <p:nvPr>
            <p:ph type="title"/>
          </p:nvPr>
        </p:nvSpPr>
        <p:spPr>
          <a:xfrm>
            <a:off x="677334" y="609600"/>
            <a:ext cx="8596668" cy="645459"/>
          </a:xfrm>
        </p:spPr>
        <p:txBody>
          <a:bodyPr>
            <a:norm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LITERATURE SURVEY</a:t>
            </a:r>
            <a:endParaRPr lang="en-IN" sz="2400" dirty="0"/>
          </a:p>
        </p:txBody>
      </p:sp>
      <p:sp>
        <p:nvSpPr>
          <p:cNvPr id="3" name="Content Placeholder 2">
            <a:extLst>
              <a:ext uri="{FF2B5EF4-FFF2-40B4-BE49-F238E27FC236}">
                <a16:creationId xmlns:a16="http://schemas.microsoft.com/office/drawing/2014/main" id="{EFF90B3B-48AC-DB34-46E6-E3FC77D05E27}"/>
              </a:ext>
            </a:extLst>
          </p:cNvPr>
          <p:cNvSpPr>
            <a:spLocks noGrp="1"/>
          </p:cNvSpPr>
          <p:nvPr>
            <p:ph idx="1"/>
          </p:nvPr>
        </p:nvSpPr>
        <p:spPr>
          <a:xfrm>
            <a:off x="677334" y="1479177"/>
            <a:ext cx="8596668" cy="4562186"/>
          </a:xfrm>
        </p:spPr>
        <p:txBody>
          <a:bodyPr>
            <a:normAutofit/>
          </a:bodyPr>
          <a:lstStyle/>
          <a:p>
            <a:r>
              <a:rPr lang="en-US" sz="2000" dirty="0">
                <a:effectLst/>
                <a:ea typeface="Times New Roman" panose="02020603050405020304" pitchFamily="18" charset="0"/>
                <a:cs typeface="Calibri" panose="020F0502020204030204" pitchFamily="34" charset="0"/>
              </a:rPr>
              <a:t>ADAS were first being used in the 1950s with the adoption of the anti-lock braking system. Early ADAS include electronic stability control, anti-lock brakes, blind spot information systems, lane departure warning, adaptive cruise control, and traction control. </a:t>
            </a:r>
          </a:p>
          <a:p>
            <a:endParaRPr lang="en-US" sz="2000" dirty="0">
              <a:cs typeface="Calibri" panose="020F0502020204030204" pitchFamily="34" charset="0"/>
            </a:endParaRPr>
          </a:p>
          <a:p>
            <a:r>
              <a:rPr lang="en-US" sz="2000" dirty="0">
                <a:effectLst/>
                <a:ea typeface="Times New Roman" panose="02020603050405020304" pitchFamily="18" charset="0"/>
              </a:rPr>
              <a:t>A collision avoidance system (CAS), also known as a pre-crash system, forward collision warning system, or collision mitigation system, is an advanced driver-assistance system designed to prevent or reduce the severity of a collision.</a:t>
            </a:r>
            <a:endParaRPr lang="en-US" sz="2000" dirty="0">
              <a:effectLst/>
              <a:ea typeface="Times New Roman" panose="02020603050405020304" pitchFamily="18" charset="0"/>
              <a:cs typeface="Calibri" panose="020F0502020204030204" pitchFamily="34" charset="0"/>
            </a:endParaRPr>
          </a:p>
          <a:p>
            <a:endParaRPr lang="en-US" sz="2000" dirty="0">
              <a:cs typeface="Calibri" panose="020F0502020204030204" pitchFamily="34" charset="0"/>
            </a:endParaRPr>
          </a:p>
          <a:p>
            <a:r>
              <a:rPr lang="en-US" sz="2000" dirty="0">
                <a:effectLst/>
                <a:ea typeface="Times New Roman" panose="02020603050405020304" pitchFamily="18" charset="0"/>
              </a:rPr>
              <a:t>In April 2019, IIHS/HLDI considered real-world benefits of crash avoidance technologies, based on rates of police-reported crashes and insurance claims.</a:t>
            </a:r>
            <a:endParaRPr lang="en-IN" sz="2000" dirty="0"/>
          </a:p>
        </p:txBody>
      </p:sp>
    </p:spTree>
    <p:extLst>
      <p:ext uri="{BB962C8B-B14F-4D97-AF65-F5344CB8AC3E}">
        <p14:creationId xmlns:p14="http://schemas.microsoft.com/office/powerpoint/2010/main" val="344005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C11A-87F2-BD0A-D0C5-83EA4F375458}"/>
              </a:ext>
            </a:extLst>
          </p:cNvPr>
          <p:cNvSpPr>
            <a:spLocks noGrp="1"/>
          </p:cNvSpPr>
          <p:nvPr>
            <p:ph type="title"/>
          </p:nvPr>
        </p:nvSpPr>
        <p:spPr/>
        <p:txBody>
          <a:bodyPr>
            <a:normAutofit/>
          </a:bodyPr>
          <a:lstStyle/>
          <a:p>
            <a:pPr algn="ctr"/>
            <a:r>
              <a:rPr lang="en-US" sz="2400" b="1" i="0" u="none" strike="noStrike" dirty="0">
                <a:solidFill>
                  <a:srgbClr val="FF0000"/>
                </a:solidFill>
                <a:effectLst/>
                <a:latin typeface="Times New Roman" panose="02020603050405020304" pitchFamily="18" charset="0"/>
                <a:cs typeface="Times New Roman" panose="02020603050405020304" pitchFamily="18" charset="0"/>
              </a:rPr>
              <a:t>PROBLEM STATEMENT</a:t>
            </a:r>
            <a:endParaRPr lang="en-IN" sz="2400" dirty="0"/>
          </a:p>
        </p:txBody>
      </p:sp>
      <p:sp>
        <p:nvSpPr>
          <p:cNvPr id="3" name="Content Placeholder 2">
            <a:extLst>
              <a:ext uri="{FF2B5EF4-FFF2-40B4-BE49-F238E27FC236}">
                <a16:creationId xmlns:a16="http://schemas.microsoft.com/office/drawing/2014/main" id="{5395DD57-5C0B-183D-67E2-E6EA551C18F2}"/>
              </a:ext>
            </a:extLst>
          </p:cNvPr>
          <p:cNvSpPr>
            <a:spLocks noGrp="1"/>
          </p:cNvSpPr>
          <p:nvPr>
            <p:ph idx="1"/>
          </p:nvPr>
        </p:nvSpPr>
        <p:spPr/>
        <p:txBody>
          <a:bodyPr/>
          <a:lstStyle/>
          <a:p>
            <a:pPr>
              <a:lnSpc>
                <a:spcPct val="200000"/>
              </a:lnSpc>
            </a:pPr>
            <a:r>
              <a:rPr lang="en-US" dirty="0">
                <a:cs typeface="Times New Roman" panose="02020603050405020304" pitchFamily="18" charset="0"/>
              </a:rPr>
              <a:t>HOW TO AVOID A VEHICLE FROM CRASHING ONTO A BROKEN DOWN OR ACCIDENTAL VEHICLE THAT’S STRANDED ON A BUSY HIGHWAY IN TOUGH ROAD CONDITIONS</a:t>
            </a:r>
            <a:r>
              <a:rPr lang="en-US" b="1" dirty="0">
                <a:cs typeface="Times New Roman" panose="02020603050405020304" pitchFamily="18" charset="0"/>
              </a:rPr>
              <a:t>(FOG,MIST,RAIN,LOW VISIBILITY DUST STORMS, CURVED ROADS) </a:t>
            </a:r>
            <a:r>
              <a:rPr lang="en-US" dirty="0">
                <a:cs typeface="Times New Roman" panose="02020603050405020304" pitchFamily="18" charset="0"/>
              </a:rPr>
              <a:t>WITHOUT USING ANY KIND OF SPECIAL SENSORS</a:t>
            </a:r>
            <a:r>
              <a:rPr lang="en-US" b="1" dirty="0">
                <a:cs typeface="Times New Roman" panose="02020603050405020304" pitchFamily="18" charset="0"/>
              </a:rPr>
              <a:t>(SUCH AS RADAR,LIDAR,GSM,CAMERA INPUTS,ETC) </a:t>
            </a:r>
            <a:r>
              <a:rPr lang="en-US" dirty="0">
                <a:cs typeface="Times New Roman" panose="02020603050405020304" pitchFamily="18" charset="0"/>
              </a:rPr>
              <a:t>TO ALERT THE DRIVER AND WHAT WOULD BE THE MOST COST EFFECTIVE WAY IN DOING SO.</a:t>
            </a:r>
            <a:endParaRPr lang="en-IN" dirty="0">
              <a:cs typeface="Times New Roman" panose="02020603050405020304" pitchFamily="18" charset="0"/>
            </a:endParaRPr>
          </a:p>
        </p:txBody>
      </p:sp>
    </p:spTree>
    <p:extLst>
      <p:ext uri="{BB962C8B-B14F-4D97-AF65-F5344CB8AC3E}">
        <p14:creationId xmlns:p14="http://schemas.microsoft.com/office/powerpoint/2010/main" val="144900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0151-5ACF-6847-1319-3997295A9739}"/>
              </a:ext>
            </a:extLst>
          </p:cNvPr>
          <p:cNvSpPr>
            <a:spLocks noGrp="1"/>
          </p:cNvSpPr>
          <p:nvPr>
            <p:ph type="title"/>
          </p:nvPr>
        </p:nvSpPr>
        <p:spPr/>
        <p:txBody>
          <a:bodyPr>
            <a:normAutofit/>
          </a:bodyPr>
          <a:lstStyle/>
          <a:p>
            <a:pPr algn="ctr"/>
            <a:r>
              <a:rPr lang="en-US" sz="2400" b="1" i="0" u="none" strike="noStrike" dirty="0">
                <a:solidFill>
                  <a:srgbClr val="FF0000"/>
                </a:solidFill>
                <a:effectLst/>
                <a:latin typeface="Times New Roman" panose="02020603050405020304" pitchFamily="18" charset="0"/>
                <a:cs typeface="Times New Roman" panose="02020603050405020304" pitchFamily="18" charset="0"/>
              </a:rPr>
              <a:t>PROPOSED SYSTEM </a:t>
            </a:r>
            <a:endParaRPr lang="en-IN" sz="2400" dirty="0"/>
          </a:p>
        </p:txBody>
      </p:sp>
      <p:sp>
        <p:nvSpPr>
          <p:cNvPr id="5" name="Content Placeholder 4">
            <a:extLst>
              <a:ext uri="{FF2B5EF4-FFF2-40B4-BE49-F238E27FC236}">
                <a16:creationId xmlns:a16="http://schemas.microsoft.com/office/drawing/2014/main" id="{A29940DA-BF25-C439-9447-E7A0508808F3}"/>
              </a:ext>
            </a:extLst>
          </p:cNvPr>
          <p:cNvSpPr>
            <a:spLocks noGrp="1"/>
          </p:cNvSpPr>
          <p:nvPr>
            <p:ph idx="1"/>
          </p:nvPr>
        </p:nvSpPr>
        <p:spPr/>
        <p:txBody>
          <a:bodyPr>
            <a:normAutofit/>
          </a:bodyPr>
          <a:lstStyle/>
          <a:p>
            <a:r>
              <a:rPr lang="en-US" sz="2000" dirty="0">
                <a:solidFill>
                  <a:schemeClr val="tx1">
                    <a:lumMod val="95000"/>
                    <a:lumOff val="5000"/>
                  </a:schemeClr>
                </a:solidFill>
                <a:cs typeface="Times New Roman" panose="02020603050405020304" pitchFamily="18" charset="0"/>
              </a:rPr>
              <a:t>The FOCA app uses the information from the ECU of the vehicle that has crashed and ensures the airbags deployed. In the case of deployment, the background running app will transmit a FM modulated digital signal to the transmitter</a:t>
            </a:r>
          </a:p>
          <a:p>
            <a:endParaRPr lang="en-US" sz="2000" dirty="0">
              <a:solidFill>
                <a:schemeClr val="tx1">
                  <a:lumMod val="95000"/>
                  <a:lumOff val="5000"/>
                </a:schemeClr>
              </a:solidFill>
              <a:cs typeface="Times New Roman" panose="02020603050405020304" pitchFamily="18" charset="0"/>
            </a:endParaRPr>
          </a:p>
          <a:p>
            <a:r>
              <a:rPr lang="en-US" sz="2000" dirty="0">
                <a:solidFill>
                  <a:schemeClr val="tx1">
                    <a:lumMod val="95000"/>
                    <a:lumOff val="5000"/>
                  </a:schemeClr>
                </a:solidFill>
                <a:cs typeface="Times New Roman" panose="02020603050405020304" pitchFamily="18" charset="0"/>
              </a:rPr>
              <a:t>FOCA receives  the emergency signal in the receiver end , as FOCA is a background software that constantly monitors this and a trigger event occurs as and displays an alert message to the driver using an alert command</a:t>
            </a:r>
            <a:endParaRPr lang="en-IN" sz="2000"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140733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93D7-5202-3D68-4873-6150588805FF}"/>
              </a:ext>
            </a:extLst>
          </p:cNvPr>
          <p:cNvSpPr>
            <a:spLocks noGrp="1"/>
          </p:cNvSpPr>
          <p:nvPr>
            <p:ph type="title"/>
          </p:nvPr>
        </p:nvSpPr>
        <p:spPr/>
        <p:txBody>
          <a:bodyPr>
            <a:normAutofit/>
          </a:bodyPr>
          <a:lstStyle/>
          <a:p>
            <a:pPr algn="ctr"/>
            <a:r>
              <a:rPr lang="en-US" sz="2400" b="1" i="0" u="none" strike="noStrike" dirty="0">
                <a:solidFill>
                  <a:srgbClr val="FF0000"/>
                </a:solidFill>
                <a:effectLst/>
                <a:latin typeface="Times New Roman" panose="02020603050405020304" pitchFamily="18" charset="0"/>
                <a:cs typeface="Times New Roman" panose="02020603050405020304" pitchFamily="18" charset="0"/>
              </a:rPr>
              <a:t>ADVANTAGES OF PROPOSED SYSTEM </a:t>
            </a:r>
            <a:endParaRPr lang="en-IN" sz="2400" dirty="0"/>
          </a:p>
        </p:txBody>
      </p:sp>
      <p:sp>
        <p:nvSpPr>
          <p:cNvPr id="3" name="Content Placeholder 2">
            <a:extLst>
              <a:ext uri="{FF2B5EF4-FFF2-40B4-BE49-F238E27FC236}">
                <a16:creationId xmlns:a16="http://schemas.microsoft.com/office/drawing/2014/main" id="{D0D26769-7DED-51DA-1292-B0D66288BFFC}"/>
              </a:ext>
            </a:extLst>
          </p:cNvPr>
          <p:cNvSpPr>
            <a:spLocks noGrp="1"/>
          </p:cNvSpPr>
          <p:nvPr>
            <p:ph idx="1"/>
          </p:nvPr>
        </p:nvSpPr>
        <p:spPr/>
        <p:txBody>
          <a:bodyPr>
            <a:normAutofit/>
          </a:bodyPr>
          <a:lstStyle/>
          <a:p>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This will benefit large base of people as </a:t>
            </a:r>
            <a:r>
              <a:rPr lang="en-US" sz="2000" b="1" dirty="0">
                <a:solidFill>
                  <a:schemeClr val="tx1">
                    <a:lumMod val="95000"/>
                    <a:lumOff val="5000"/>
                  </a:schemeClr>
                </a:solidFill>
                <a:effectLst/>
                <a:ea typeface="Georgia" panose="02040502050405020303" pitchFamily="18" charset="0"/>
                <a:cs typeface="Times New Roman" panose="02020603050405020304" pitchFamily="18" charset="0"/>
              </a:rPr>
              <a:t>cars under the price range of 30 lakh rupees have no ADAS OR RADAR based system</a:t>
            </a:r>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 .</a:t>
            </a:r>
          </a:p>
          <a:p>
            <a:r>
              <a:rPr lang="en-US" sz="2000" b="1" dirty="0">
                <a:solidFill>
                  <a:schemeClr val="tx1">
                    <a:lumMod val="95000"/>
                    <a:lumOff val="5000"/>
                  </a:schemeClr>
                </a:solidFill>
                <a:ea typeface="Georgia" panose="02040502050405020303" pitchFamily="18" charset="0"/>
                <a:cs typeface="Times New Roman" panose="02020603050405020304" pitchFamily="18" charset="0"/>
              </a:rPr>
              <a:t>C</a:t>
            </a:r>
            <a:r>
              <a:rPr lang="en-US" sz="2000" b="1" dirty="0">
                <a:solidFill>
                  <a:schemeClr val="tx1">
                    <a:lumMod val="95000"/>
                    <a:lumOff val="5000"/>
                  </a:schemeClr>
                </a:solidFill>
                <a:effectLst/>
                <a:ea typeface="Georgia" panose="02040502050405020303" pitchFamily="18" charset="0"/>
                <a:cs typeface="Times New Roman" panose="02020603050405020304" pitchFamily="18" charset="0"/>
              </a:rPr>
              <a:t>ost effectiveness</a:t>
            </a:r>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 </a:t>
            </a:r>
            <a:endParaRPr lang="en-US" sz="2000" dirty="0">
              <a:solidFill>
                <a:schemeClr val="tx1">
                  <a:lumMod val="95000"/>
                  <a:lumOff val="5000"/>
                </a:schemeClr>
              </a:solidFill>
              <a:ea typeface="Georgia" panose="02040502050405020303" pitchFamily="18" charset="0"/>
              <a:cs typeface="Times New Roman" panose="02020603050405020304" pitchFamily="18" charset="0"/>
            </a:endParaRPr>
          </a:p>
          <a:p>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The </a:t>
            </a:r>
            <a:r>
              <a:rPr lang="en-US" sz="2000" b="1" dirty="0">
                <a:solidFill>
                  <a:schemeClr val="tx1">
                    <a:lumMod val="95000"/>
                    <a:lumOff val="5000"/>
                  </a:schemeClr>
                </a:solidFill>
                <a:effectLst/>
                <a:ea typeface="Georgia" panose="02040502050405020303" pitchFamily="18" charset="0"/>
                <a:cs typeface="Times New Roman" panose="02020603050405020304" pitchFamily="18" charset="0"/>
              </a:rPr>
              <a:t>range of 500-600 meters</a:t>
            </a:r>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 is much effective since a modern car only requires 60 or so meters to come to complete halt</a:t>
            </a:r>
          </a:p>
          <a:p>
            <a:r>
              <a:rPr lang="en-US" sz="2000" b="1" dirty="0">
                <a:solidFill>
                  <a:schemeClr val="tx1">
                    <a:lumMod val="95000"/>
                    <a:lumOff val="5000"/>
                  </a:schemeClr>
                </a:solidFill>
                <a:ea typeface="Georgia" panose="02040502050405020303" pitchFamily="18" charset="0"/>
                <a:cs typeface="Times New Roman" panose="02020603050405020304" pitchFamily="18" charset="0"/>
              </a:rPr>
              <a:t>T</a:t>
            </a:r>
            <a:r>
              <a:rPr lang="en-US" sz="2000" b="1" dirty="0">
                <a:solidFill>
                  <a:schemeClr val="tx1">
                    <a:lumMod val="95000"/>
                    <a:lumOff val="5000"/>
                  </a:schemeClr>
                </a:solidFill>
                <a:effectLst/>
                <a:ea typeface="Georgia" panose="02040502050405020303" pitchFamily="18" charset="0"/>
                <a:cs typeface="Times New Roman" panose="02020603050405020304" pitchFamily="18" charset="0"/>
              </a:rPr>
              <a:t>here is no requirement of any other special apparatu</a:t>
            </a:r>
            <a:r>
              <a:rPr lang="en-US" sz="2000" dirty="0">
                <a:solidFill>
                  <a:schemeClr val="tx1">
                    <a:lumMod val="95000"/>
                    <a:lumOff val="5000"/>
                  </a:schemeClr>
                </a:solidFill>
                <a:effectLst/>
                <a:ea typeface="Georgia" panose="02040502050405020303" pitchFamily="18" charset="0"/>
                <a:cs typeface="Times New Roman" panose="02020603050405020304" pitchFamily="18" charset="0"/>
              </a:rPr>
              <a:t>s </a:t>
            </a:r>
            <a:endParaRPr lang="en-IN" sz="2000"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236849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8E81-03FA-FACE-62F8-A931A0E777EA}"/>
              </a:ext>
            </a:extLst>
          </p:cNvPr>
          <p:cNvSpPr>
            <a:spLocks noGrp="1"/>
          </p:cNvSpPr>
          <p:nvPr>
            <p:ph type="title"/>
          </p:nvPr>
        </p:nvSpPr>
        <p:spPr/>
        <p:txBody>
          <a:bodyPr/>
          <a:lstStyle/>
          <a:p>
            <a:pPr algn="ctr"/>
            <a:r>
              <a:rPr lang="en-IN" dirty="0"/>
              <a:t>   </a:t>
            </a:r>
            <a:r>
              <a:rPr lang="en-IN" sz="2400" b="1" dirty="0">
                <a:solidFill>
                  <a:srgbClr val="FF0000"/>
                </a:solidFill>
                <a:latin typeface="Times New Roman" panose="02020603050405020304" pitchFamily="18" charset="0"/>
                <a:cs typeface="Times New Roman" panose="02020603050405020304" pitchFamily="18" charset="0"/>
              </a:rPr>
              <a:t>EXISTING SYSTEM</a:t>
            </a:r>
            <a:endParaRPr lang="en-IN" sz="2400" dirty="0"/>
          </a:p>
        </p:txBody>
      </p:sp>
      <p:sp>
        <p:nvSpPr>
          <p:cNvPr id="3" name="Content Placeholder 2">
            <a:extLst>
              <a:ext uri="{FF2B5EF4-FFF2-40B4-BE49-F238E27FC236}">
                <a16:creationId xmlns:a16="http://schemas.microsoft.com/office/drawing/2014/main" id="{DBF9A67E-7CE2-649C-7B80-642E8EB91A76}"/>
              </a:ext>
            </a:extLst>
          </p:cNvPr>
          <p:cNvSpPr>
            <a:spLocks noGrp="1"/>
          </p:cNvSpPr>
          <p:nvPr>
            <p:ph idx="1"/>
          </p:nvPr>
        </p:nvSpPr>
        <p:spPr>
          <a:xfrm>
            <a:off x="677334" y="1452283"/>
            <a:ext cx="8596668" cy="4589080"/>
          </a:xfrm>
        </p:spPr>
        <p:txBody>
          <a:bodyPr/>
          <a:lstStyle/>
          <a:p>
            <a:r>
              <a:rPr lang="en-US" dirty="0">
                <a:solidFill>
                  <a:schemeClr val="tx1">
                    <a:lumMod val="95000"/>
                    <a:lumOff val="5000"/>
                  </a:schemeClr>
                </a:solidFill>
                <a:cs typeface="Times New Roman" panose="02020603050405020304" pitchFamily="18" charset="0"/>
              </a:rPr>
              <a:t>Advanced driver-assistance systems (ADAS) are groups of electronic technologies that assist drivers in driving and parking functions. Through a safe human-machine interface, ADAS increase car and road safety. ADAS use automated technology, such as sensors and cameras, to detect nearby obstacles or driver errors, and respond accordingly. </a:t>
            </a:r>
          </a:p>
          <a:p>
            <a:endParaRPr lang="en-US" dirty="0">
              <a:solidFill>
                <a:schemeClr val="tx1">
                  <a:lumMod val="95000"/>
                  <a:lumOff val="5000"/>
                </a:schemeClr>
              </a:solidFill>
              <a:cs typeface="Times New Roman" panose="02020603050405020304" pitchFamily="18" charset="0"/>
            </a:endParaRPr>
          </a:p>
          <a:p>
            <a:r>
              <a:rPr lang="en-US" dirty="0">
                <a:solidFill>
                  <a:schemeClr val="tx1">
                    <a:lumMod val="95000"/>
                    <a:lumOff val="5000"/>
                  </a:schemeClr>
                </a:solidFill>
                <a:cs typeface="Times New Roman" panose="02020603050405020304" pitchFamily="18" charset="0"/>
              </a:rPr>
              <a:t>A collision avoidance system (CAS), also known as a pre-crash system, forward collision warning system, or collision mitigation system, is an advanced driver assistance system designed to prevent or reduce the severity of a collision.</a:t>
            </a:r>
          </a:p>
          <a:p>
            <a:endParaRPr lang="en-US" dirty="0">
              <a:solidFill>
                <a:schemeClr val="tx1">
                  <a:lumMod val="95000"/>
                  <a:lumOff val="5000"/>
                </a:schemeClr>
              </a:solidFill>
              <a:cs typeface="Times New Roman" panose="02020603050405020304" pitchFamily="18" charset="0"/>
            </a:endParaRPr>
          </a:p>
          <a:p>
            <a:r>
              <a:rPr lang="en-US" dirty="0">
                <a:solidFill>
                  <a:schemeClr val="tx1">
                    <a:lumMod val="95000"/>
                    <a:lumOff val="5000"/>
                  </a:schemeClr>
                </a:solidFill>
                <a:cs typeface="Times New Roman" panose="02020603050405020304" pitchFamily="18" charset="0"/>
              </a:rPr>
              <a:t>Various technologies and sensors that are used include radar (all-weather) and sometimes laser (LIDAR) and cameras (employing image recognition) to detect an imminent crash.</a:t>
            </a:r>
            <a:endParaRPr lang="en-IN"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19825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BB53-16BE-748A-D5AD-9A587E1F18EC}"/>
              </a:ext>
            </a:extLst>
          </p:cNvPr>
          <p:cNvSpPr>
            <a:spLocks noGrp="1"/>
          </p:cNvSpPr>
          <p:nvPr>
            <p:ph type="title"/>
          </p:nvPr>
        </p:nvSpPr>
        <p:spPr/>
        <p:txBody>
          <a:bodyPr>
            <a:normAutofit/>
          </a:bodyPr>
          <a:lstStyle/>
          <a:p>
            <a:pPr algn="ctr"/>
            <a:r>
              <a:rPr lang="en-IN" sz="2400" b="1" dirty="0">
                <a:solidFill>
                  <a:srgbClr val="FF0000"/>
                </a:solidFill>
                <a:latin typeface="Times New Roman" panose="02020603050405020304" pitchFamily="18" charset="0"/>
                <a:cs typeface="Times New Roman" panose="02020603050405020304" pitchFamily="18" charset="0"/>
              </a:rPr>
              <a:t>PROBLEMS IN EXISTING SYSTEM</a:t>
            </a:r>
            <a:endParaRPr lang="en-IN" sz="2400" dirty="0"/>
          </a:p>
        </p:txBody>
      </p:sp>
      <p:sp>
        <p:nvSpPr>
          <p:cNvPr id="3" name="Content Placeholder 2">
            <a:extLst>
              <a:ext uri="{FF2B5EF4-FFF2-40B4-BE49-F238E27FC236}">
                <a16:creationId xmlns:a16="http://schemas.microsoft.com/office/drawing/2014/main" id="{54BAA06A-A8C9-2168-3679-03F6CFBCAFF0}"/>
              </a:ext>
            </a:extLst>
          </p:cNvPr>
          <p:cNvSpPr>
            <a:spLocks noGrp="1"/>
          </p:cNvSpPr>
          <p:nvPr>
            <p:ph idx="1"/>
          </p:nvPr>
        </p:nvSpPr>
        <p:spPr/>
        <p:txBody>
          <a:bodyPr/>
          <a:lstStyle/>
          <a:p>
            <a:r>
              <a:rPr lang="en-IN" sz="2000" dirty="0">
                <a:solidFill>
                  <a:schemeClr val="tx1">
                    <a:lumMod val="95000"/>
                    <a:lumOff val="5000"/>
                  </a:schemeClr>
                </a:solidFill>
                <a:effectLst/>
                <a:ea typeface="Georgia" panose="02040502050405020303" pitchFamily="18" charset="0"/>
                <a:cs typeface="Times New Roman" panose="02020603050405020304" pitchFamily="18" charset="0"/>
              </a:rPr>
              <a:t>HIGHLY EXPENSIVE </a:t>
            </a:r>
          </a:p>
          <a:p>
            <a:r>
              <a:rPr lang="en-IN" sz="2000" dirty="0">
                <a:solidFill>
                  <a:schemeClr val="tx1">
                    <a:lumMod val="95000"/>
                    <a:lumOff val="5000"/>
                  </a:schemeClr>
                </a:solidFill>
                <a:effectLst/>
                <a:ea typeface="Georgia" panose="02040502050405020303" pitchFamily="18" charset="0"/>
                <a:cs typeface="Times New Roman" panose="02020603050405020304" pitchFamily="18" charset="0"/>
              </a:rPr>
              <a:t>IS NOT PRESENT IN ANY CARS UNDER 30LAKHS-WHICH IMPLIES MASS MARKET IN-AVAILABILITY.</a:t>
            </a:r>
          </a:p>
          <a:p>
            <a:r>
              <a:rPr lang="en-IN" sz="2000" dirty="0">
                <a:solidFill>
                  <a:schemeClr val="tx1">
                    <a:lumMod val="95000"/>
                    <a:lumOff val="5000"/>
                  </a:schemeClr>
                </a:solidFill>
                <a:effectLst/>
                <a:ea typeface="Georgia" panose="02040502050405020303" pitchFamily="18" charset="0"/>
                <a:cs typeface="Times New Roman" panose="02020603050405020304" pitchFamily="18" charset="0"/>
              </a:rPr>
              <a:t>RADAR APPARATUS PRONE TO CRASH AREA. HENCE FREQUENT REPLACEMENT.</a:t>
            </a:r>
          </a:p>
          <a:p>
            <a:r>
              <a:rPr lang="en-IN" sz="2000" dirty="0">
                <a:solidFill>
                  <a:schemeClr val="tx1">
                    <a:lumMod val="95000"/>
                    <a:lumOff val="5000"/>
                  </a:schemeClr>
                </a:solidFill>
                <a:effectLst/>
                <a:ea typeface="Georgia" panose="02040502050405020303" pitchFamily="18" charset="0"/>
                <a:cs typeface="Times New Roman" panose="02020603050405020304" pitchFamily="18" charset="0"/>
              </a:rPr>
              <a:t>RANGE IS MUCH SHORTER IN FEW CHEAP SENSORS.</a:t>
            </a:r>
            <a:endParaRPr lang="en-IN" sz="2000" dirty="0">
              <a:effectLst/>
              <a:ea typeface="Georgia" panose="0204050205040502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3637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FA78-ACFC-437F-1990-9AF314B27419}"/>
              </a:ext>
            </a:extLst>
          </p:cNvPr>
          <p:cNvSpPr>
            <a:spLocks noGrp="1"/>
          </p:cNvSpPr>
          <p:nvPr>
            <p:ph type="title"/>
          </p:nvPr>
        </p:nvSpPr>
        <p:spPr/>
        <p:txBody>
          <a:bodyPr>
            <a:normAutofit fontScale="90000"/>
          </a:bodyPr>
          <a:lstStyle/>
          <a:p>
            <a:pPr algn="ctr"/>
            <a:r>
              <a:rPr lang="en-IN" sz="2700" b="1" i="0" u="none" strike="noStrike" dirty="0">
                <a:solidFill>
                  <a:srgbClr val="FF0000"/>
                </a:solidFill>
                <a:effectLst/>
                <a:latin typeface="Times New Roman" panose="02020603050405020304" pitchFamily="18" charset="0"/>
                <a:cs typeface="Times New Roman" panose="02020603050405020304" pitchFamily="18" charset="0"/>
              </a:rPr>
              <a:t>HARDWARE</a:t>
            </a:r>
            <a:r>
              <a:rPr lang="en-IN" sz="2700" dirty="0">
                <a:solidFill>
                  <a:srgbClr val="FF0000"/>
                </a:solidFill>
              </a:rPr>
              <a:t> </a:t>
            </a:r>
            <a:r>
              <a:rPr lang="en-IN" sz="2700" b="1" dirty="0">
                <a:solidFill>
                  <a:srgbClr val="FF0000"/>
                </a:solidFill>
                <a:latin typeface="Times New Roman" panose="02020603050405020304" pitchFamily="18" charset="0"/>
                <a:cs typeface="Times New Roman" panose="02020603050405020304" pitchFamily="18" charset="0"/>
              </a:rPr>
              <a:t>SPECS:</a:t>
            </a:r>
            <a:br>
              <a:rPr lang="en-IN" sz="2700" dirty="0">
                <a:solidFill>
                  <a:srgbClr val="FF0000"/>
                </a:solidFill>
              </a:rPr>
            </a:br>
            <a:br>
              <a:rPr lang="en-US" sz="2700" b="1" i="0" u="none" strike="noStrike" dirty="0">
                <a:solidFill>
                  <a:srgbClr val="FF0000"/>
                </a:solidFill>
                <a:effectLst/>
                <a:latin typeface="Times New Roman" panose="02020603050405020304" pitchFamily="18" charset="0"/>
                <a:cs typeface="Times New Roman" panose="02020603050405020304" pitchFamily="18" charset="0"/>
              </a:rPr>
            </a:br>
            <a:br>
              <a:rPr lang="en-IN" sz="2000" b="1" i="0" u="none" strike="noStrike" dirty="0">
                <a:solidFill>
                  <a:srgbClr val="FF0000"/>
                </a:solidFill>
                <a:effectLst/>
                <a:latin typeface="Times New Roman" panose="02020603050405020304" pitchFamily="18" charset="0"/>
              </a:rPr>
            </a:br>
            <a:endParaRPr lang="en-IN" sz="2000" dirty="0">
              <a:solidFill>
                <a:srgbClr val="FF0000"/>
              </a:solidFill>
            </a:endParaRPr>
          </a:p>
        </p:txBody>
      </p:sp>
      <p:sp>
        <p:nvSpPr>
          <p:cNvPr id="4" name="Content Placeholder 3">
            <a:extLst>
              <a:ext uri="{FF2B5EF4-FFF2-40B4-BE49-F238E27FC236}">
                <a16:creationId xmlns:a16="http://schemas.microsoft.com/office/drawing/2014/main" id="{74BD1C0A-9D2D-D1E3-995A-363B59A70EBF}"/>
              </a:ext>
            </a:extLst>
          </p:cNvPr>
          <p:cNvSpPr>
            <a:spLocks noGrp="1"/>
          </p:cNvSpPr>
          <p:nvPr>
            <p:ph sz="half" idx="2"/>
          </p:nvPr>
        </p:nvSpPr>
        <p:spPr>
          <a:xfrm>
            <a:off x="591671" y="1757083"/>
            <a:ext cx="8682333" cy="4284280"/>
          </a:xfrm>
        </p:spPr>
        <p:txBody>
          <a:bodyPr>
            <a:normAutofit fontScale="85000" lnSpcReduction="20000"/>
          </a:bodyPr>
          <a:lstStyle/>
          <a:p>
            <a:r>
              <a:rPr lang="en-US" sz="2100" dirty="0">
                <a:solidFill>
                  <a:schemeClr val="tx1">
                    <a:lumMod val="95000"/>
                    <a:lumOff val="5000"/>
                  </a:schemeClr>
                </a:solidFill>
                <a:effectLst/>
                <a:ea typeface="Calibri" panose="020F0502020204030204" pitchFamily="34" charset="0"/>
                <a:cs typeface="Times New Roman" panose="02020603050405020304" pitchFamily="18" charset="0"/>
              </a:rPr>
              <a:t>A shark fin antenna of a car</a:t>
            </a:r>
          </a:p>
          <a:p>
            <a:r>
              <a:rPr lang="en-US" sz="2100" dirty="0">
                <a:solidFill>
                  <a:schemeClr val="tx1">
                    <a:lumMod val="95000"/>
                    <a:lumOff val="5000"/>
                  </a:schemeClr>
                </a:solidFill>
                <a:effectLst/>
                <a:ea typeface="Calibri" panose="020F0502020204030204" pitchFamily="34" charset="0"/>
                <a:cs typeface="Times New Roman" panose="02020603050405020304" pitchFamily="18" charset="0"/>
              </a:rPr>
              <a:t>Infotainment system of a car</a:t>
            </a:r>
          </a:p>
          <a:p>
            <a:r>
              <a:rPr lang="en-IN" sz="2100" dirty="0">
                <a:solidFill>
                  <a:schemeClr val="tx1">
                    <a:lumMod val="95000"/>
                    <a:lumOff val="5000"/>
                  </a:schemeClr>
                </a:solidFill>
                <a:effectLst/>
                <a:ea typeface="Calibri" panose="020F0502020204030204" pitchFamily="34" charset="0"/>
                <a:cs typeface="Times New Roman" panose="02020603050405020304" pitchFamily="18" charset="0"/>
              </a:rPr>
              <a:t>Airbag sensors of a car</a:t>
            </a:r>
          </a:p>
          <a:p>
            <a:r>
              <a:rPr lang="en-IN" sz="2100" dirty="0">
                <a:solidFill>
                  <a:schemeClr val="tx1">
                    <a:lumMod val="95000"/>
                    <a:lumOff val="5000"/>
                  </a:schemeClr>
                </a:solidFill>
                <a:effectLst/>
                <a:ea typeface="Calibri" panose="020F0502020204030204" pitchFamily="34" charset="0"/>
                <a:cs typeface="Times New Roman" panose="02020603050405020304" pitchFamily="18" charset="0"/>
              </a:rPr>
              <a:t>FM frequency allotted by the government to permit transmission </a:t>
            </a:r>
          </a:p>
          <a:p>
            <a:r>
              <a:rPr lang="en-IN" sz="2100" dirty="0">
                <a:solidFill>
                  <a:schemeClr val="tx1">
                    <a:lumMod val="95000"/>
                    <a:lumOff val="5000"/>
                  </a:schemeClr>
                </a:solidFill>
                <a:effectLst/>
                <a:ea typeface="Calibri" panose="020F0502020204030204" pitchFamily="34" charset="0"/>
                <a:cs typeface="Times New Roman" panose="02020603050405020304" pitchFamily="18" charset="0"/>
              </a:rPr>
              <a:t>Ecu unit of a car</a:t>
            </a:r>
          </a:p>
          <a:p>
            <a:r>
              <a:rPr lang="en-IN" sz="2100" dirty="0">
                <a:solidFill>
                  <a:schemeClr val="tx1">
                    <a:lumMod val="95000"/>
                    <a:lumOff val="5000"/>
                  </a:schemeClr>
                </a:solidFill>
                <a:cs typeface="Times New Roman" panose="02020603050405020304" pitchFamily="18" charset="0"/>
              </a:rPr>
              <a:t>Phone/tablet</a:t>
            </a:r>
          </a:p>
          <a:p>
            <a:r>
              <a:rPr lang="en-IN" sz="2100" dirty="0">
                <a:solidFill>
                  <a:schemeClr val="tx1">
                    <a:lumMod val="95000"/>
                    <a:lumOff val="5000"/>
                  </a:schemeClr>
                </a:solidFill>
                <a:cs typeface="Times New Roman" panose="02020603050405020304" pitchFamily="18" charset="0"/>
              </a:rPr>
              <a:t>Ram : 2GB (minimum)</a:t>
            </a:r>
          </a:p>
          <a:p>
            <a:r>
              <a:rPr lang="en-IN" sz="2100" dirty="0">
                <a:solidFill>
                  <a:schemeClr val="tx1">
                    <a:lumMod val="95000"/>
                    <a:lumOff val="5000"/>
                  </a:schemeClr>
                </a:solidFill>
                <a:cs typeface="Times New Roman" panose="02020603050405020304" pitchFamily="18" charset="0"/>
              </a:rPr>
              <a:t>Storage : 4GB (minimum)</a:t>
            </a:r>
          </a:p>
          <a:p>
            <a:r>
              <a:rPr lang="en-IN" sz="2100" dirty="0">
                <a:solidFill>
                  <a:schemeClr val="tx1">
                    <a:lumMod val="95000"/>
                    <a:lumOff val="5000"/>
                  </a:schemeClr>
                </a:solidFill>
                <a:cs typeface="Times New Roman" panose="02020603050405020304" pitchFamily="18" charset="0"/>
              </a:rPr>
              <a:t>FM transmitter and Receiver</a:t>
            </a:r>
          </a:p>
          <a:p>
            <a:pPr marL="0" indent="0">
              <a:buNone/>
            </a:pPr>
            <a:endParaRPr lang="en-IN" sz="1800" dirty="0">
              <a:solidFill>
                <a:schemeClr val="tx1">
                  <a:lumMod val="95000"/>
                  <a:lumOff val="5000"/>
                </a:schemeClr>
              </a:solidFill>
              <a:effectLst/>
              <a:ea typeface="Calibri" panose="020F0502020204030204" pitchFamily="34" charset="0"/>
              <a:cs typeface="Times New Roman" panose="02020603050405020304" pitchFamily="18" charset="0"/>
            </a:endParaRPr>
          </a:p>
          <a:p>
            <a:endParaRPr lang="en-IN" dirty="0">
              <a:solidFill>
                <a:schemeClr val="tx1">
                  <a:lumMod val="95000"/>
                  <a:lumOff val="5000"/>
                </a:schemeClr>
              </a:solidFill>
            </a:endParaRPr>
          </a:p>
          <a:p>
            <a:pPr marL="0" indent="0">
              <a:buNone/>
            </a:pPr>
            <a:r>
              <a:rPr lang="en-IN" dirty="0"/>
              <a:t> </a:t>
            </a:r>
          </a:p>
        </p:txBody>
      </p:sp>
      <p:pic>
        <p:nvPicPr>
          <p:cNvPr id="6" name="Picture 5">
            <a:extLst>
              <a:ext uri="{FF2B5EF4-FFF2-40B4-BE49-F238E27FC236}">
                <a16:creationId xmlns:a16="http://schemas.microsoft.com/office/drawing/2014/main" id="{B2E407D9-1E61-DF9A-8555-E924C12AA46C}"/>
              </a:ext>
            </a:extLst>
          </p:cNvPr>
          <p:cNvPicPr>
            <a:picLocks noChangeAspect="1"/>
          </p:cNvPicPr>
          <p:nvPr/>
        </p:nvPicPr>
        <p:blipFill>
          <a:blip r:embed="rId2"/>
          <a:stretch>
            <a:fillRect/>
          </a:stretch>
        </p:blipFill>
        <p:spPr>
          <a:xfrm>
            <a:off x="8265458" y="1590469"/>
            <a:ext cx="3254189" cy="3662848"/>
          </a:xfrm>
          <a:prstGeom prst="rect">
            <a:avLst/>
          </a:prstGeom>
        </p:spPr>
      </p:pic>
    </p:spTree>
    <p:extLst>
      <p:ext uri="{BB962C8B-B14F-4D97-AF65-F5344CB8AC3E}">
        <p14:creationId xmlns:p14="http://schemas.microsoft.com/office/powerpoint/2010/main" val="113693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606</TotalTime>
  <Words>1302</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Century Gothic</vt:lpstr>
      <vt:lpstr>Tahoma</vt:lpstr>
      <vt:lpstr>Times New Roman</vt:lpstr>
      <vt:lpstr>Trebuchet MS</vt:lpstr>
      <vt:lpstr>Wingdings 3</vt:lpstr>
      <vt:lpstr>Office Theme</vt:lpstr>
      <vt:lpstr>Facet</vt:lpstr>
      <vt:lpstr>PANIMALAR ENGINEERING COLLEGE  </vt:lpstr>
      <vt:lpstr> ABSTRACT</vt:lpstr>
      <vt:lpstr>LITERATURE SURVEY</vt:lpstr>
      <vt:lpstr>PROBLEM STATEMENT</vt:lpstr>
      <vt:lpstr>PROPOSED SYSTEM </vt:lpstr>
      <vt:lpstr>ADVANTAGES OF PROPOSED SYSTEM </vt:lpstr>
      <vt:lpstr>   EXISTING SYSTEM</vt:lpstr>
      <vt:lpstr>PROBLEMS IN EXISTING SYSTEM</vt:lpstr>
      <vt:lpstr>HARDWARE SPECS:   </vt:lpstr>
      <vt:lpstr>SOFTWARE SPECS:  </vt:lpstr>
      <vt:lpstr>ARCHITECTURE DIAGRAM</vt:lpstr>
      <vt:lpstr>MODULES  1) THE UNFORTUNATE ACCIDENT</vt:lpstr>
      <vt:lpstr>MODULES  2) THE ALERT SIGNAL</vt:lpstr>
      <vt:lpstr>MODULES  3) THE RECEIVING END </vt:lpstr>
      <vt:lpstr>MODULES  4) THE ALERT MESSAGE </vt:lpstr>
      <vt:lpstr>UML DIAGRAM : USECASE</vt:lpstr>
      <vt:lpstr>UML DIAGRAM : SEQUENCE</vt:lpstr>
      <vt:lpstr>UML DIAGRAM : DATA FLOW DIAGRAM</vt:lpstr>
      <vt:lpstr>UML DIAGRAM : ER DIAGRAM</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c:title>
  <dc:creator>B, Kamaleshwaran (Contractor)</dc:creator>
  <cp:lastModifiedBy>B, Kamaleshwaran (Contractor)</cp:lastModifiedBy>
  <cp:revision>31</cp:revision>
  <dcterms:created xsi:type="dcterms:W3CDTF">2022-05-13T15:30:31Z</dcterms:created>
  <dcterms:modified xsi:type="dcterms:W3CDTF">2022-05-26T05:33:18Z</dcterms:modified>
</cp:coreProperties>
</file>