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97" r:id="rId2"/>
    <p:sldId id="257" r:id="rId3"/>
    <p:sldId id="269" r:id="rId4"/>
    <p:sldId id="601" r:id="rId5"/>
    <p:sldId id="602" r:id="rId6"/>
    <p:sldId id="603" r:id="rId7"/>
    <p:sldId id="604" r:id="rId8"/>
    <p:sldId id="622" r:id="rId9"/>
    <p:sldId id="619" r:id="rId10"/>
    <p:sldId id="620" r:id="rId11"/>
    <p:sldId id="621" r:id="rId12"/>
    <p:sldId id="623" r:id="rId13"/>
    <p:sldId id="6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6A3B-C6E7-6DDF-213F-D5EB9E2B8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87718-437D-EEAC-2573-EA9980488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4E07-73B5-42B3-7442-94C58D6A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30E4-BF60-CAD0-2E0B-6C7D2FA4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24927-D07E-AB65-EF1E-501AD96E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373-DC4C-7D7F-B57C-4B2F8949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3E3ED-E797-14B8-061B-DD8114461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0B3E-B5BD-7F32-13C7-61E7A7A5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ED18-4D9C-9FDF-FA31-E60FE314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2505-8FF9-955F-3A62-717ACFBC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59DEE-4F57-48B7-6206-D64760294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13441-6D09-E247-4192-85B31143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D335-7332-AEA2-AAF7-12AA3285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98B2-93BB-487D-D6D3-59926F61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54696-BC89-31BA-37B6-2A0A498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5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EF5B-7D23-A3E0-BED1-47DCF41F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CCCC-B156-713C-3BFC-0C479551A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7940-43DF-D32E-2E3A-3804D54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CF2E6-9C55-A197-C82E-CCA8F28F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3B2C-FEA4-535D-F018-80DD9E46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9AF-E53A-005D-65ED-30E7E5BF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7EFFF-98B8-53C1-781A-241A710A2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6B17-C9CA-1200-D75D-47F71EB5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C5D9-697B-C492-270C-FDD2C465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1A54-3C36-0614-ECE9-B65A6FC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CF02-FDE3-A9DE-9634-06FC466A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96CC-F437-DF83-28D8-5206299B5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796A-C0E5-3FE9-6DDD-D07A7BC9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81588-01EA-FA54-0823-C861596C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4923-CD91-7922-37CC-9324B5C5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41D4E-2FE6-D656-7727-D1C15ECB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07DC-CF85-B266-BA5C-8719359C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D11C-5B95-9F8B-4B14-C575F7AF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11E15-512D-1EED-3A08-4AEE08BF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B2606-2364-67CA-5686-A4F1FC38D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9B146-25E7-D8AB-B3AE-252446EFF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DFF07-5B6B-6D15-C2FE-018D27A9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5A861-BE38-E250-372D-41148824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9F106-D4C0-0FD7-3362-66B69D8B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AC8F-0928-FA38-71B8-185EC087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0D935-C36A-832E-9578-E7DD3F66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9F737-07FD-8537-D0D2-D45E5E0A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F2CAC-91C2-26A3-811E-ECB6DD7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EDB9F-7C9E-30ED-F9C6-D3E8635D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0BD07-842D-0A65-C395-63A78D9F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9C316-CC96-CCCE-3310-4C671EBC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3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B6CB-5FB9-32B0-C093-3B8B6B07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598E-CED6-E8A9-C6F8-FDD1E3DE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DC941-51AF-17BD-A620-B7368D0C5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1699-3C45-F735-3D85-BD84D17A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23E0-52F5-AE4E-6A24-47E2658A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44D-035C-ABB6-0B85-03253E0B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D5BA-3EE8-8A98-C97C-60305973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CFCB1-F2FD-B630-1D61-9D81D4A47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2C54-CB37-BA3B-A074-825DFBBD8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259CF-D17A-6A1C-FD04-97B5ADDB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45FC-B536-4102-872D-4BA41D90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FFFB-F6B1-DB93-3BE5-90692568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66B87-0A89-990C-0B1E-AF4731FF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473E4-8954-D6B0-AF01-5DAD8B69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5D12D-B371-C936-B761-68D6A88A1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CDF09-EF32-5A4C-BC39-BB9781900140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6311-D951-6367-A1F6-D31017D86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228BC-1551-9E0C-3D4A-A117E4065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6D548-19CB-7942-91ED-4856C8308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5E65-16F3-4FC9-A7C1-29082D86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85" y="2315223"/>
            <a:ext cx="9808029" cy="25740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Analyzing S/F Ratio as an Additional Biomarker to characterize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(a) RBC Transfusion Efficacy/responsiveness</a:t>
            </a:r>
            <a:br>
              <a:rPr lang="en-US" sz="3600" dirty="0"/>
            </a:br>
            <a:r>
              <a:rPr lang="en-US" sz="3600" dirty="0"/>
              <a:t>(b) Need for RBC Transfusion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71A51-7A54-41CF-8D3E-D0C8A3FB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F649-7CC7-4727-8619-023BBF22C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02" y="632854"/>
            <a:ext cx="4402323" cy="766212"/>
          </a:xfrm>
        </p:spPr>
        <p:txBody>
          <a:bodyPr>
            <a:normAutofit fontScale="90000"/>
          </a:bodyPr>
          <a:lstStyle/>
          <a:p>
            <a:r>
              <a:rPr lang="el-GR" dirty="0"/>
              <a:t>Δ</a:t>
            </a:r>
            <a:r>
              <a:rPr lang="en-US" dirty="0"/>
              <a:t>SF vs Baseline Hb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82E14-A0DF-40AE-B6E4-E8DC3CBC495C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EBE8C-3134-44F7-81E9-DCC71C8E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98" y="2132109"/>
            <a:ext cx="6090798" cy="4766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FE8C7-91AE-4078-B329-2612F686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441"/>
            <a:ext cx="6090798" cy="47705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BA7E62-2285-4A60-8FCF-BAA5AA61EB02}"/>
              </a:ext>
            </a:extLst>
          </p:cNvPr>
          <p:cNvSpPr txBox="1">
            <a:spLocks/>
          </p:cNvSpPr>
          <p:nvPr/>
        </p:nvSpPr>
        <p:spPr>
          <a:xfrm>
            <a:off x="2034246" y="1461764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 data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06FA15-70C4-475E-9329-2FA17DB34A09}"/>
              </a:ext>
            </a:extLst>
          </p:cNvPr>
          <p:cNvSpPr txBox="1">
            <a:spLocks/>
          </p:cNvSpPr>
          <p:nvPr/>
        </p:nvSpPr>
        <p:spPr>
          <a:xfrm>
            <a:off x="8391503" y="1461764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Grady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CD0CD-B0B7-4278-9EFC-C2FA1BDE73FA}"/>
              </a:ext>
            </a:extLst>
          </p:cNvPr>
          <p:cNvSpPr/>
          <p:nvPr/>
        </p:nvSpPr>
        <p:spPr>
          <a:xfrm>
            <a:off x="0" y="1632857"/>
            <a:ext cx="6090798" cy="522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AD0B3-D4DB-4CFF-BBA2-AD5A1AA6B3C7}"/>
              </a:ext>
            </a:extLst>
          </p:cNvPr>
          <p:cNvSpPr/>
          <p:nvPr/>
        </p:nvSpPr>
        <p:spPr>
          <a:xfrm>
            <a:off x="6090798" y="1632856"/>
            <a:ext cx="6090798" cy="52251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9" y="327802"/>
            <a:ext cx="4753851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SF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54CEA-C69B-4659-BC73-DC4F9702C4C8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0EA00-FE22-443C-8A97-82B436D5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49" y="108491"/>
            <a:ext cx="6231764" cy="64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63" y="930971"/>
            <a:ext cx="3074545" cy="720055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Transfusion efficacy TE: 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SF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BSF: Baseline SF ratio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D03E97-671A-466D-B1AD-5AB940370BB7}"/>
              </a:ext>
            </a:extLst>
          </p:cNvPr>
          <p:cNvSpPr txBox="1">
            <a:spLocks/>
          </p:cNvSpPr>
          <p:nvPr/>
        </p:nvSpPr>
        <p:spPr>
          <a:xfrm>
            <a:off x="540180" y="152401"/>
            <a:ext cx="11621883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/>
              <a:t>Δ</a:t>
            </a:r>
            <a:r>
              <a:rPr lang="en-US"/>
              <a:t>SF vs BSF: Modeling using Polynomial Curve Fitting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13373B-C86F-4812-88AA-F01458F4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0539" y="1129948"/>
            <a:ext cx="204340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var(--jp-code-font-family)"/>
              </a:rPr>
              <a:t>R_squared</a:t>
            </a:r>
            <a:r>
              <a:rPr lang="en-US" altLang="en-US" dirty="0">
                <a:latin typeface="var(--jp-code-font-family)"/>
              </a:rPr>
              <a:t> = 0.19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D02A5-9B53-48F0-997E-3E0EE9ED44F8}"/>
              </a:ext>
            </a:extLst>
          </p:cNvPr>
          <p:cNvSpPr/>
          <p:nvPr/>
        </p:nvSpPr>
        <p:spPr>
          <a:xfrm>
            <a:off x="3018555" y="3980572"/>
            <a:ext cx="2458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var(--jp-code-font-family)"/>
              </a:rPr>
              <a:t>R_squared</a:t>
            </a:r>
            <a:r>
              <a:rPr lang="en-US" altLang="en-US" dirty="0">
                <a:latin typeface="var(--jp-code-font-family)"/>
              </a:rPr>
              <a:t> =  0.203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16A48F5-8216-4BD6-8667-5E9DF67F05CA}"/>
              </a:ext>
            </a:extLst>
          </p:cNvPr>
          <p:cNvSpPr txBox="1">
            <a:spLocks/>
          </p:cNvSpPr>
          <p:nvPr/>
        </p:nvSpPr>
        <p:spPr>
          <a:xfrm>
            <a:off x="1171452" y="864863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 data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48A30F8-928A-4240-8644-237381AD3727}"/>
              </a:ext>
            </a:extLst>
          </p:cNvPr>
          <p:cNvSpPr txBox="1">
            <a:spLocks/>
          </p:cNvSpPr>
          <p:nvPr/>
        </p:nvSpPr>
        <p:spPr>
          <a:xfrm>
            <a:off x="1171452" y="3795456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Grady data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942F9A1-BAF8-4352-BCDB-1250A9DE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E338-3847-471F-9661-88F2E734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63" y="4430546"/>
            <a:ext cx="7247248" cy="2225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84647-BD19-4894-AEF6-926A3F8B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352" y="1624678"/>
            <a:ext cx="725486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0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81" y="1"/>
            <a:ext cx="9139941" cy="1028700"/>
          </a:xfrm>
        </p:spPr>
        <p:txBody>
          <a:bodyPr>
            <a:normAutofit/>
          </a:bodyPr>
          <a:lstStyle/>
          <a:p>
            <a:r>
              <a:rPr lang="el-GR" dirty="0"/>
              <a:t>Δ</a:t>
            </a:r>
            <a:r>
              <a:rPr lang="en-US" dirty="0"/>
              <a:t>SF vs </a:t>
            </a:r>
            <a:r>
              <a:rPr lang="el-GR" dirty="0"/>
              <a:t>Δ</a:t>
            </a:r>
            <a:r>
              <a:rPr lang="en-US" dirty="0"/>
              <a:t>SpO2: Bland Altman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17475-5BB1-4044-B579-BE98066A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0" y="906655"/>
            <a:ext cx="7171041" cy="2872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E47BB3-8182-4BD8-BFD1-2338CA22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750" y="3877615"/>
            <a:ext cx="7178662" cy="28958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8C2581-3CBA-470F-B92D-DBCED6151E7B}"/>
              </a:ext>
            </a:extLst>
          </p:cNvPr>
          <p:cNvSpPr txBox="1">
            <a:spLocks/>
          </p:cNvSpPr>
          <p:nvPr/>
        </p:nvSpPr>
        <p:spPr>
          <a:xfrm>
            <a:off x="646317" y="1686946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Emory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BF67FF-FD4D-4BD4-9C25-5BEAB5BE7B86}"/>
              </a:ext>
            </a:extLst>
          </p:cNvPr>
          <p:cNvSpPr txBox="1">
            <a:spLocks/>
          </p:cNvSpPr>
          <p:nvPr/>
        </p:nvSpPr>
        <p:spPr>
          <a:xfrm>
            <a:off x="646317" y="4787948"/>
            <a:ext cx="2170362" cy="76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Grady data</a:t>
            </a:r>
          </a:p>
        </p:txBody>
      </p:sp>
    </p:spTree>
    <p:extLst>
      <p:ext uri="{BB962C8B-B14F-4D97-AF65-F5344CB8AC3E}">
        <p14:creationId xmlns:p14="http://schemas.microsoft.com/office/powerpoint/2010/main" val="37860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on Red Cell Transfusion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D564-E645-40B4-A75A-0422F1D7B9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1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investigating median SpO2 (%), Hb, S/F under red cells transfusion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Transfusion time bar can be divided into two major categories: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BeforeT (24 hrs before T time), (ii) AfterT (𝜏 hrs after 4 hrs of T time), where 𝜏 = 3, 6, 9, 12, 24, and “T” is transfusion start time.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4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duration of transfusion time, the regions are divided for vital signs data as: (a) BeforeT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T-24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(b) AfterT1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T+4+𝜏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(c) AfterT2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T+4+ 𝜏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T+4+2𝜏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(d) AfterT3 (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T+4+2𝜏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T+4+3𝜏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2B7E13-0CDA-4A1E-9DFD-B90EF317DDB5}"/>
              </a:ext>
            </a:extLst>
          </p:cNvPr>
          <p:cNvSpPr txBox="1"/>
          <p:nvPr/>
        </p:nvSpPr>
        <p:spPr>
          <a:xfrm>
            <a:off x="1668914" y="5669661"/>
            <a:ext cx="3360189" cy="270627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SpO2 : Median SpO2 before and after transfusion time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B3565-730A-4FB9-AEA4-E02996A14493}"/>
              </a:ext>
            </a:extLst>
          </p:cNvPr>
          <p:cNvSpPr/>
          <p:nvPr/>
        </p:nvSpPr>
        <p:spPr>
          <a:xfrm>
            <a:off x="2466967" y="4395670"/>
            <a:ext cx="7467600" cy="390352"/>
          </a:xfrm>
          <a:prstGeom prst="rect">
            <a:avLst/>
          </a:prstGeom>
          <a:gradFill rotWithShape="1">
            <a:gsLst>
              <a:gs pos="0">
                <a:srgbClr val="6892A0">
                  <a:tint val="54000"/>
                  <a:alpha val="100000"/>
                  <a:satMod val="105000"/>
                  <a:lumMod val="110000"/>
                </a:srgbClr>
              </a:gs>
              <a:gs pos="100000">
                <a:srgbClr val="6892A0">
                  <a:tint val="78000"/>
                  <a:alpha val="92000"/>
                  <a:satMod val="109000"/>
                  <a:lumMod val="100000"/>
                </a:srgbClr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399BA-1C88-4F96-A5F7-73FC7B423B58}"/>
              </a:ext>
            </a:extLst>
          </p:cNvPr>
          <p:cNvSpPr txBox="1"/>
          <p:nvPr/>
        </p:nvSpPr>
        <p:spPr>
          <a:xfrm>
            <a:off x="1158348" y="4384419"/>
            <a:ext cx="117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</a:t>
            </a:r>
          </a:p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 signs data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13A24-AEF7-4746-93F5-E68E1322736E}"/>
              </a:ext>
            </a:extLst>
          </p:cNvPr>
          <p:cNvSpPr/>
          <p:nvPr/>
        </p:nvSpPr>
        <p:spPr>
          <a:xfrm>
            <a:off x="2647202" y="4395356"/>
            <a:ext cx="2383738" cy="390352"/>
          </a:xfrm>
          <a:prstGeom prst="rect">
            <a:avLst/>
          </a:prstGeom>
          <a:solidFill>
            <a:srgbClr val="B71E42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BeforeT (24 hrs)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D8EA01-CA27-4D34-8697-8662411180D8}"/>
              </a:ext>
            </a:extLst>
          </p:cNvPr>
          <p:cNvSpPr/>
          <p:nvPr/>
        </p:nvSpPr>
        <p:spPr>
          <a:xfrm>
            <a:off x="5697689" y="4404687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AfterT1 (𝜏 hrs)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B6A7B4-F176-42D2-8200-9D5121159DD2}"/>
              </a:ext>
            </a:extLst>
          </p:cNvPr>
          <p:cNvCxnSpPr>
            <a:cxnSpLocks/>
          </p:cNvCxnSpPr>
          <p:nvPr/>
        </p:nvCxnSpPr>
        <p:spPr>
          <a:xfrm>
            <a:off x="2647202" y="4727418"/>
            <a:ext cx="238373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7F8D67-F188-4503-8326-E9CD154F7D9A}"/>
              </a:ext>
            </a:extLst>
          </p:cNvPr>
          <p:cNvCxnSpPr>
            <a:cxnSpLocks/>
          </p:cNvCxnSpPr>
          <p:nvPr/>
        </p:nvCxnSpPr>
        <p:spPr>
          <a:xfrm>
            <a:off x="5675772" y="4727418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0CB36D9-1173-460B-9615-818149FDD73B}"/>
              </a:ext>
            </a:extLst>
          </p:cNvPr>
          <p:cNvSpPr/>
          <p:nvPr/>
        </p:nvSpPr>
        <p:spPr>
          <a:xfrm>
            <a:off x="2171378" y="4512480"/>
            <a:ext cx="197684" cy="123042"/>
          </a:xfrm>
          <a:prstGeom prst="rightArrow">
            <a:avLst/>
          </a:prstGeom>
          <a:solidFill>
            <a:sysClr val="windowText" lastClr="000000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8D09BE6-9F29-4B89-A324-AC26A2F84894}"/>
              </a:ext>
            </a:extLst>
          </p:cNvPr>
          <p:cNvSpPr/>
          <p:nvPr/>
        </p:nvSpPr>
        <p:spPr>
          <a:xfrm>
            <a:off x="4990531" y="4404686"/>
            <a:ext cx="77144" cy="808230"/>
          </a:xfrm>
          <a:prstGeom prst="downArrow">
            <a:avLst/>
          </a:prstGeom>
          <a:solidFill>
            <a:srgbClr val="1C0FC7"/>
          </a:solidFill>
          <a:ln w="15875" cap="flat" cmpd="sng" algn="ctr">
            <a:solidFill>
              <a:srgbClr val="1C0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81A082-CA57-40E9-B272-FF031B8414EE}"/>
              </a:ext>
            </a:extLst>
          </p:cNvPr>
          <p:cNvSpPr txBox="1"/>
          <p:nvPr/>
        </p:nvSpPr>
        <p:spPr>
          <a:xfrm>
            <a:off x="2610467" y="4784150"/>
            <a:ext cx="222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BeforeT measures: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MedianSpO2,</a:t>
            </a:r>
          </a:p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MedianHb, MedianSF, MedianPF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B39864-4C7A-46B4-A57F-76D0A02108C7}"/>
              </a:ext>
            </a:extLst>
          </p:cNvPr>
          <p:cNvSpPr txBox="1"/>
          <p:nvPr/>
        </p:nvSpPr>
        <p:spPr>
          <a:xfrm>
            <a:off x="4293721" y="5203899"/>
            <a:ext cx="1443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T: Transfusion time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ABDFF0-5066-4B08-8472-964D07252805}"/>
              </a:ext>
            </a:extLst>
          </p:cNvPr>
          <p:cNvCxnSpPr>
            <a:cxnSpLocks/>
          </p:cNvCxnSpPr>
          <p:nvPr/>
        </p:nvCxnSpPr>
        <p:spPr>
          <a:xfrm>
            <a:off x="5030939" y="4635522"/>
            <a:ext cx="66675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EA598-4C56-45D4-AA7F-6A3CF63D21B3}"/>
              </a:ext>
            </a:extLst>
          </p:cNvPr>
          <p:cNvSpPr txBox="1"/>
          <p:nvPr/>
        </p:nvSpPr>
        <p:spPr>
          <a:xfrm>
            <a:off x="5136984" y="4394679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Gill Sans MT" panose="020B0502020104020203"/>
              </a:rPr>
              <a:t>4 hrs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212CBE-9016-462D-A18E-B387DC17CE94}"/>
              </a:ext>
            </a:extLst>
          </p:cNvPr>
          <p:cNvSpPr txBox="1"/>
          <p:nvPr/>
        </p:nvSpPr>
        <p:spPr>
          <a:xfrm>
            <a:off x="5548709" y="4824747"/>
            <a:ext cx="222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AfterT measures: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MedianSpO2,</a:t>
            </a:r>
          </a:p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MedianHb, MedianSF, MedianPF 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718209-5D5B-4C15-AA3B-5B56971258B7}"/>
              </a:ext>
            </a:extLst>
          </p:cNvPr>
          <p:cNvSpPr/>
          <p:nvPr/>
        </p:nvSpPr>
        <p:spPr>
          <a:xfrm>
            <a:off x="7074495" y="4404687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AfterT2 (𝜏 hrs)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C2E838-DEE7-4BD7-ACFF-6B2B88800DE8}"/>
              </a:ext>
            </a:extLst>
          </p:cNvPr>
          <p:cNvCxnSpPr>
            <a:cxnSpLocks/>
          </p:cNvCxnSpPr>
          <p:nvPr/>
        </p:nvCxnSpPr>
        <p:spPr>
          <a:xfrm>
            <a:off x="7052578" y="4727418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9366A-8B88-4B7D-856A-C864F46979D6}"/>
              </a:ext>
            </a:extLst>
          </p:cNvPr>
          <p:cNvSpPr/>
          <p:nvPr/>
        </p:nvSpPr>
        <p:spPr>
          <a:xfrm>
            <a:off x="8440080" y="4400775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AfterT3 (𝜏 hrs)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10B26E-BAC8-4EF2-9804-F44E029AFBA3}"/>
              </a:ext>
            </a:extLst>
          </p:cNvPr>
          <p:cNvCxnSpPr>
            <a:cxnSpLocks/>
          </p:cNvCxnSpPr>
          <p:nvPr/>
        </p:nvCxnSpPr>
        <p:spPr>
          <a:xfrm>
            <a:off x="8418163" y="4732837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040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7C4176-5EAE-4298-A9E5-B287C272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1" y="3671711"/>
            <a:ext cx="3124200" cy="26860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9D564-E645-40B4-A75A-0422F1D7B9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53571" y="2277955"/>
            <a:ext cx="641254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SF ratio for assessing efficacy of red blood cells transfusion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2B7E13-0CDA-4A1E-9DFD-B90EF317DDB5}"/>
              </a:ext>
            </a:extLst>
          </p:cNvPr>
          <p:cNvSpPr txBox="1"/>
          <p:nvPr/>
        </p:nvSpPr>
        <p:spPr>
          <a:xfrm>
            <a:off x="4556188" y="4480789"/>
            <a:ext cx="1985041" cy="430887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comparison on pre- and post- transfusion SF ratios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B3565-730A-4FB9-AEA4-E02996A14493}"/>
              </a:ext>
            </a:extLst>
          </p:cNvPr>
          <p:cNvSpPr/>
          <p:nvPr/>
        </p:nvSpPr>
        <p:spPr>
          <a:xfrm>
            <a:off x="2466967" y="3126705"/>
            <a:ext cx="7467600" cy="390352"/>
          </a:xfrm>
          <a:prstGeom prst="rect">
            <a:avLst/>
          </a:prstGeom>
          <a:gradFill rotWithShape="1">
            <a:gsLst>
              <a:gs pos="0">
                <a:srgbClr val="6892A0">
                  <a:tint val="54000"/>
                  <a:alpha val="100000"/>
                  <a:satMod val="105000"/>
                  <a:lumMod val="110000"/>
                </a:srgbClr>
              </a:gs>
              <a:gs pos="100000">
                <a:srgbClr val="6892A0">
                  <a:tint val="78000"/>
                  <a:alpha val="92000"/>
                  <a:satMod val="109000"/>
                  <a:lumMod val="100000"/>
                </a:srgbClr>
              </a:gs>
            </a:gsLst>
            <a:lin ang="5400000" scaled="0"/>
          </a:gra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9399BA-1C88-4F96-A5F7-73FC7B423B58}"/>
              </a:ext>
            </a:extLst>
          </p:cNvPr>
          <p:cNvSpPr txBox="1"/>
          <p:nvPr/>
        </p:nvSpPr>
        <p:spPr>
          <a:xfrm>
            <a:off x="1158348" y="3115454"/>
            <a:ext cx="11738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</a:t>
            </a:r>
          </a:p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vital signs data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B13A24-AEF7-4746-93F5-E68E1322736E}"/>
              </a:ext>
            </a:extLst>
          </p:cNvPr>
          <p:cNvSpPr/>
          <p:nvPr/>
        </p:nvSpPr>
        <p:spPr>
          <a:xfrm>
            <a:off x="2647202" y="3126391"/>
            <a:ext cx="2383738" cy="390352"/>
          </a:xfrm>
          <a:prstGeom prst="rect">
            <a:avLst/>
          </a:prstGeom>
          <a:solidFill>
            <a:srgbClr val="B71E42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Before T (24 hrs)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D8EA01-CA27-4D34-8697-8662411180D8}"/>
              </a:ext>
            </a:extLst>
          </p:cNvPr>
          <p:cNvSpPr/>
          <p:nvPr/>
        </p:nvSpPr>
        <p:spPr>
          <a:xfrm>
            <a:off x="5697689" y="3135722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T1 (𝜏 hrs)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B6A7B4-F176-42D2-8200-9D5121159DD2}"/>
              </a:ext>
            </a:extLst>
          </p:cNvPr>
          <p:cNvCxnSpPr>
            <a:cxnSpLocks/>
          </p:cNvCxnSpPr>
          <p:nvPr/>
        </p:nvCxnSpPr>
        <p:spPr>
          <a:xfrm>
            <a:off x="2647202" y="3458453"/>
            <a:ext cx="2383737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7F8D67-F188-4503-8326-E9CD154F7D9A}"/>
              </a:ext>
            </a:extLst>
          </p:cNvPr>
          <p:cNvCxnSpPr>
            <a:cxnSpLocks/>
          </p:cNvCxnSpPr>
          <p:nvPr/>
        </p:nvCxnSpPr>
        <p:spPr>
          <a:xfrm>
            <a:off x="5675772" y="3458453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0CB36D9-1173-460B-9615-818149FDD73B}"/>
              </a:ext>
            </a:extLst>
          </p:cNvPr>
          <p:cNvSpPr/>
          <p:nvPr/>
        </p:nvSpPr>
        <p:spPr>
          <a:xfrm>
            <a:off x="2171378" y="3243515"/>
            <a:ext cx="197684" cy="123042"/>
          </a:xfrm>
          <a:prstGeom prst="rightArrow">
            <a:avLst/>
          </a:prstGeom>
          <a:solidFill>
            <a:sysClr val="windowText" lastClr="000000"/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98D09BE6-9F29-4B89-A324-AC26A2F84894}"/>
              </a:ext>
            </a:extLst>
          </p:cNvPr>
          <p:cNvSpPr/>
          <p:nvPr/>
        </p:nvSpPr>
        <p:spPr>
          <a:xfrm>
            <a:off x="4990531" y="3135721"/>
            <a:ext cx="77144" cy="808230"/>
          </a:xfrm>
          <a:prstGeom prst="downArrow">
            <a:avLst/>
          </a:prstGeom>
          <a:solidFill>
            <a:srgbClr val="1C0FC7"/>
          </a:solidFill>
          <a:ln w="15875" cap="flat" cmpd="sng" algn="ctr">
            <a:solidFill>
              <a:srgbClr val="1C0FC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81A082-CA57-40E9-B272-FF031B8414EE}"/>
              </a:ext>
            </a:extLst>
          </p:cNvPr>
          <p:cNvSpPr txBox="1"/>
          <p:nvPr/>
        </p:nvSpPr>
        <p:spPr>
          <a:xfrm>
            <a:off x="2610467" y="3515185"/>
            <a:ext cx="2228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Measures: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SF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B39864-4C7A-46B4-A57F-76D0A02108C7}"/>
              </a:ext>
            </a:extLst>
          </p:cNvPr>
          <p:cNvSpPr txBox="1"/>
          <p:nvPr/>
        </p:nvSpPr>
        <p:spPr>
          <a:xfrm>
            <a:off x="4280058" y="3932077"/>
            <a:ext cx="1575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T: Transfusion start time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ABDFF0-5066-4B08-8472-964D07252805}"/>
              </a:ext>
            </a:extLst>
          </p:cNvPr>
          <p:cNvCxnSpPr>
            <a:cxnSpLocks/>
          </p:cNvCxnSpPr>
          <p:nvPr/>
        </p:nvCxnSpPr>
        <p:spPr>
          <a:xfrm>
            <a:off x="5030939" y="3366557"/>
            <a:ext cx="66675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EA598-4C56-45D4-AA7F-6A3CF63D21B3}"/>
              </a:ext>
            </a:extLst>
          </p:cNvPr>
          <p:cNvSpPr txBox="1"/>
          <p:nvPr/>
        </p:nvSpPr>
        <p:spPr>
          <a:xfrm>
            <a:off x="5136984" y="3125714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hrs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212CBE-9016-462D-A18E-B387DC17CE94}"/>
              </a:ext>
            </a:extLst>
          </p:cNvPr>
          <p:cNvSpPr txBox="1"/>
          <p:nvPr/>
        </p:nvSpPr>
        <p:spPr>
          <a:xfrm>
            <a:off x="5548709" y="3555782"/>
            <a:ext cx="4155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Measures: </a:t>
            </a: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SF T1, Median SF T2, Median SF T3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718209-5D5B-4C15-AA3B-5B56971258B7}"/>
              </a:ext>
            </a:extLst>
          </p:cNvPr>
          <p:cNvSpPr/>
          <p:nvPr/>
        </p:nvSpPr>
        <p:spPr>
          <a:xfrm>
            <a:off x="7074495" y="3135722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T2 (𝜏 hrs)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C2E838-DEE7-4BD7-ACFF-6B2B88800DE8}"/>
              </a:ext>
            </a:extLst>
          </p:cNvPr>
          <p:cNvCxnSpPr>
            <a:cxnSpLocks/>
          </p:cNvCxnSpPr>
          <p:nvPr/>
        </p:nvCxnSpPr>
        <p:spPr>
          <a:xfrm>
            <a:off x="7052578" y="3458453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709366A-8B88-4B7D-856A-C864F46979D6}"/>
              </a:ext>
            </a:extLst>
          </p:cNvPr>
          <p:cNvSpPr/>
          <p:nvPr/>
        </p:nvSpPr>
        <p:spPr>
          <a:xfrm>
            <a:off x="8440080" y="3131810"/>
            <a:ext cx="1365585" cy="390352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T3 (𝜏 hrs)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10B26E-BAC8-4EF2-9804-F44E029AFBA3}"/>
              </a:ext>
            </a:extLst>
          </p:cNvPr>
          <p:cNvCxnSpPr>
            <a:cxnSpLocks/>
          </p:cNvCxnSpPr>
          <p:nvPr/>
        </p:nvCxnSpPr>
        <p:spPr>
          <a:xfrm>
            <a:off x="8418163" y="3463872"/>
            <a:ext cx="1387502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A71102-DDF5-469B-B75A-6E557DA0251E}"/>
              </a:ext>
            </a:extLst>
          </p:cNvPr>
          <p:cNvSpPr txBox="1"/>
          <p:nvPr/>
        </p:nvSpPr>
        <p:spPr>
          <a:xfrm>
            <a:off x="6417628" y="2857958"/>
            <a:ext cx="2228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Post-transfusion regions</a:t>
            </a:r>
            <a:endParaRPr lang="en-US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39CFA-5490-40F1-9085-BF20C867775F}"/>
              </a:ext>
            </a:extLst>
          </p:cNvPr>
          <p:cNvSpPr txBox="1"/>
          <p:nvPr/>
        </p:nvSpPr>
        <p:spPr>
          <a:xfrm>
            <a:off x="2897870" y="2861939"/>
            <a:ext cx="2228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Pre-transfusion region</a:t>
            </a:r>
            <a:endParaRPr lang="en-US" sz="1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84552-2041-4D0D-8AB1-5B332550239B}"/>
              </a:ext>
            </a:extLst>
          </p:cNvPr>
          <p:cNvSpPr txBox="1"/>
          <p:nvPr/>
        </p:nvSpPr>
        <p:spPr>
          <a:xfrm>
            <a:off x="1107185" y="2641706"/>
            <a:ext cx="157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Transfusion Bar: 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6B69911-6485-4234-9F9B-13E72195092A}"/>
              </a:ext>
            </a:extLst>
          </p:cNvPr>
          <p:cNvCxnSpPr>
            <a:stCxn id="50" idx="2"/>
            <a:endCxn id="41" idx="1"/>
          </p:cNvCxnSpPr>
          <p:nvPr/>
        </p:nvCxnSpPr>
        <p:spPr>
          <a:xfrm rot="16200000" flipH="1">
            <a:off x="3680647" y="3820692"/>
            <a:ext cx="919438" cy="8316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CFAEDF3-C833-4BFB-8BD3-32F87F6C7FF4}"/>
              </a:ext>
            </a:extLst>
          </p:cNvPr>
          <p:cNvCxnSpPr>
            <a:stCxn id="54" idx="2"/>
            <a:endCxn id="41" idx="3"/>
          </p:cNvCxnSpPr>
          <p:nvPr/>
        </p:nvCxnSpPr>
        <p:spPr>
          <a:xfrm rot="5400000">
            <a:off x="6644331" y="3714290"/>
            <a:ext cx="878841" cy="108504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0E86EA-D281-4D21-91DF-E0CBC7A70684}"/>
              </a:ext>
            </a:extLst>
          </p:cNvPr>
          <p:cNvSpPr txBox="1"/>
          <p:nvPr/>
        </p:nvSpPr>
        <p:spPr>
          <a:xfrm>
            <a:off x="4818211" y="5203475"/>
            <a:ext cx="1460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Transfusion response decision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0C1109-92AC-4544-A790-249787DCD1CA}"/>
              </a:ext>
            </a:extLst>
          </p:cNvPr>
          <p:cNvCxnSpPr>
            <a:stCxn id="41" idx="2"/>
            <a:endCxn id="29" idx="0"/>
          </p:cNvCxnSpPr>
          <p:nvPr/>
        </p:nvCxnSpPr>
        <p:spPr>
          <a:xfrm flipH="1">
            <a:off x="5548708" y="4911676"/>
            <a:ext cx="1" cy="291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ncel Symbol Images | Free Vectors, Stock Photos &amp; PSD | Page 16">
            <a:extLst>
              <a:ext uri="{FF2B5EF4-FFF2-40B4-BE49-F238E27FC236}">
                <a16:creationId xmlns:a16="http://schemas.microsoft.com/office/drawing/2014/main" id="{C74E86C7-9329-4013-B5C4-9EF1A4947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t="19334" r="46110" b="19994"/>
          <a:stretch/>
        </p:blipFill>
        <p:spPr bwMode="auto">
          <a:xfrm>
            <a:off x="5036641" y="5659062"/>
            <a:ext cx="512068" cy="4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ancel Symbol Images | Free Vectors, Stock Photos &amp; PSD | Page 16">
            <a:extLst>
              <a:ext uri="{FF2B5EF4-FFF2-40B4-BE49-F238E27FC236}">
                <a16:creationId xmlns:a16="http://schemas.microsoft.com/office/drawing/2014/main" id="{4A41CF66-CDA1-46E0-8023-A1B017B1D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44" t="22713" r="12849" b="19994"/>
          <a:stretch/>
        </p:blipFill>
        <p:spPr bwMode="auto">
          <a:xfrm>
            <a:off x="5675772" y="5683762"/>
            <a:ext cx="434007" cy="41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D58C3-D567-4B78-AE78-026ADF8B980D}"/>
              </a:ext>
            </a:extLst>
          </p:cNvPr>
          <p:cNvCxnSpPr/>
          <p:nvPr/>
        </p:nvCxnSpPr>
        <p:spPr>
          <a:xfrm flipH="1">
            <a:off x="5477069" y="5683762"/>
            <a:ext cx="198703" cy="4187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7B69CF7-9371-44D7-95DD-0B356CEA5DA6}"/>
              </a:ext>
            </a:extLst>
          </p:cNvPr>
          <p:cNvSpPr/>
          <p:nvPr/>
        </p:nvSpPr>
        <p:spPr>
          <a:xfrm>
            <a:off x="6994104" y="5266345"/>
            <a:ext cx="187735" cy="193560"/>
          </a:xfrm>
          <a:prstGeom prst="rect">
            <a:avLst/>
          </a:prstGeom>
          <a:solidFill>
            <a:srgbClr val="B71E42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209009-E821-489D-AB6C-46207701246F}"/>
              </a:ext>
            </a:extLst>
          </p:cNvPr>
          <p:cNvSpPr/>
          <p:nvPr/>
        </p:nvSpPr>
        <p:spPr>
          <a:xfrm>
            <a:off x="6994104" y="5686078"/>
            <a:ext cx="187744" cy="193560"/>
          </a:xfrm>
          <a:prstGeom prst="rect">
            <a:avLst/>
          </a:prstGeom>
          <a:solidFill>
            <a:srgbClr val="00B050"/>
          </a:solidFill>
          <a:ln>
            <a:solidFill>
              <a:sysClr val="windowText" lastClr="00000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B9C5CA-B5E3-464E-9670-7462813E62AD}"/>
              </a:ext>
            </a:extLst>
          </p:cNvPr>
          <p:cNvSpPr txBox="1"/>
          <p:nvPr/>
        </p:nvSpPr>
        <p:spPr>
          <a:xfrm>
            <a:off x="7181850" y="5234457"/>
            <a:ext cx="2854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Pre-transfusion region considered for the study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1F9CB7-A274-448F-B59B-202A79D480D3}"/>
              </a:ext>
            </a:extLst>
          </p:cNvPr>
          <p:cNvSpPr txBox="1"/>
          <p:nvPr/>
        </p:nvSpPr>
        <p:spPr>
          <a:xfrm>
            <a:off x="7218318" y="5618028"/>
            <a:ext cx="28546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Post-transfusion region considered for the study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4BBDED80-D9C6-4B5F-95FA-D1CE5CAF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Study on Red Cell Transfusion</a:t>
            </a:r>
          </a:p>
        </p:txBody>
      </p:sp>
    </p:spTree>
    <p:extLst>
      <p:ext uri="{BB962C8B-B14F-4D97-AF65-F5344CB8AC3E}">
        <p14:creationId xmlns:p14="http://schemas.microsoft.com/office/powerpoint/2010/main" val="3731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9" y="327802"/>
            <a:ext cx="4703678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Hb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CF104CE-81FA-4866-9F76-03D64B3AF9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563" y="1690688"/>
            <a:ext cx="4703678" cy="505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study on patients having different range of baseline SF ratios for 𝜏 = 9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[1, 100]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[101, 200]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[201, 300]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&gt;300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always increases after transfusion for lower range of baseline SF [1-100]. This effect can be seen more as we move further after transfusion time.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lower baseline Hb, delta SF spread is more.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baseline SF &gt;300, we do not see improvement in post-transfusion SF. They are having either zero or negative difference with the baseline. Mostly no difference is seen.</a:t>
            </a:r>
          </a:p>
          <a:p>
            <a:pPr marL="285750" indent="-285750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8854-C170-48AE-AD61-0DD70299BA1F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DA0-F334-46BE-BE06-60825D1C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90" y="22135"/>
            <a:ext cx="6495996" cy="6671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C8E41-61F6-42B3-9998-E3B37427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77103"/>
            <a:ext cx="601490" cy="57917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C10E41-5384-4685-B320-D8EBD937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82" y="6637259"/>
            <a:ext cx="6349356" cy="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4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9" y="327802"/>
            <a:ext cx="4682241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Hb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CF104CE-81FA-4866-9F76-03D64B3AF9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563" y="1690688"/>
            <a:ext cx="4703678" cy="505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study on patients having different range of baseline SF ratios for 𝜏 = 9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[1, 100]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[101, 200]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[201, 300]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&gt;300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always increases after transfusion for lower range of baseline SF [1-100]. This effect can be seen more as we move further after transfusion time.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lower baseline Hb, delta SF spread is more.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baseline SF &gt;300, we do not see improvement in post-transfusion SF. They are having either zero or negative difference with the baseline. Mostly no difference is seen.</a:t>
            </a:r>
          </a:p>
          <a:p>
            <a:pPr marL="285750" indent="-285750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8854-C170-48AE-AD61-0DD70299BA1F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31DA0-F334-46BE-BE06-60825D1C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690" y="22135"/>
            <a:ext cx="6495996" cy="66713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C8E41-61F6-42B3-9998-E3B37427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77103"/>
            <a:ext cx="601490" cy="57917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993D8-2269-44D0-9B7E-71DFE5F686A7}"/>
              </a:ext>
            </a:extLst>
          </p:cNvPr>
          <p:cNvCxnSpPr>
            <a:cxnSpLocks/>
          </p:cNvCxnSpPr>
          <p:nvPr/>
        </p:nvCxnSpPr>
        <p:spPr>
          <a:xfrm flipV="1">
            <a:off x="1838131" y="1390262"/>
            <a:ext cx="3792559" cy="37042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5E39A-44BC-44C0-994E-34F022A5077E}"/>
              </a:ext>
            </a:extLst>
          </p:cNvPr>
          <p:cNvCxnSpPr>
            <a:cxnSpLocks/>
          </p:cNvCxnSpPr>
          <p:nvPr/>
        </p:nvCxnSpPr>
        <p:spPr>
          <a:xfrm flipV="1">
            <a:off x="2519265" y="1091682"/>
            <a:ext cx="6036906" cy="4226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E40A2-DEC9-4FA4-9C0F-67352A1672FF}"/>
              </a:ext>
            </a:extLst>
          </p:cNvPr>
          <p:cNvCxnSpPr>
            <a:cxnSpLocks/>
          </p:cNvCxnSpPr>
          <p:nvPr/>
        </p:nvCxnSpPr>
        <p:spPr>
          <a:xfrm flipV="1">
            <a:off x="2519265" y="1166328"/>
            <a:ext cx="7987004" cy="41521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AC28F3-DCAF-4D40-A731-4C37D47427CF}"/>
              </a:ext>
            </a:extLst>
          </p:cNvPr>
          <p:cNvCxnSpPr>
            <a:cxnSpLocks/>
          </p:cNvCxnSpPr>
          <p:nvPr/>
        </p:nvCxnSpPr>
        <p:spPr>
          <a:xfrm>
            <a:off x="4385388" y="6260842"/>
            <a:ext cx="1245302" cy="74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7CEDC-0BEC-4668-A1C1-40E1CDB1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82" y="6637259"/>
            <a:ext cx="6349356" cy="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9" y="327802"/>
            <a:ext cx="4730577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Hb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8854-C170-48AE-AD61-0DD70299BA1F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EF0EE-5CDB-4BF5-8D90-15A9EC70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89" y="1261811"/>
            <a:ext cx="6820491" cy="534208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0CAEE9-0095-4036-85B3-EBB40538FAD1}"/>
              </a:ext>
            </a:extLst>
          </p:cNvPr>
          <p:cNvGraphicFramePr>
            <a:graphicFrameLocks noGrp="1"/>
          </p:cNvGraphicFramePr>
          <p:nvPr/>
        </p:nvGraphicFramePr>
        <p:xfrm>
          <a:off x="5077536" y="254106"/>
          <a:ext cx="6024244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656">
                  <a:extLst>
                    <a:ext uri="{9D8B030D-6E8A-4147-A177-3AD203B41FA5}">
                      <a16:colId xmlns:a16="http://schemas.microsoft.com/office/drawing/2014/main" val="160774743"/>
                    </a:ext>
                  </a:extLst>
                </a:gridCol>
                <a:gridCol w="791034">
                  <a:extLst>
                    <a:ext uri="{9D8B030D-6E8A-4147-A177-3AD203B41FA5}">
                      <a16:colId xmlns:a16="http://schemas.microsoft.com/office/drawing/2014/main" val="2521982411"/>
                    </a:ext>
                  </a:extLst>
                </a:gridCol>
                <a:gridCol w="774337">
                  <a:extLst>
                    <a:ext uri="{9D8B030D-6E8A-4147-A177-3AD203B41FA5}">
                      <a16:colId xmlns:a16="http://schemas.microsoft.com/office/drawing/2014/main" val="3060598896"/>
                    </a:ext>
                  </a:extLst>
                </a:gridCol>
                <a:gridCol w="751378">
                  <a:extLst>
                    <a:ext uri="{9D8B030D-6E8A-4147-A177-3AD203B41FA5}">
                      <a16:colId xmlns:a16="http://schemas.microsoft.com/office/drawing/2014/main" val="2373444475"/>
                    </a:ext>
                  </a:extLst>
                </a:gridCol>
                <a:gridCol w="751378">
                  <a:extLst>
                    <a:ext uri="{9D8B030D-6E8A-4147-A177-3AD203B41FA5}">
                      <a16:colId xmlns:a16="http://schemas.microsoft.com/office/drawing/2014/main" val="2768272509"/>
                    </a:ext>
                  </a:extLst>
                </a:gridCol>
                <a:gridCol w="705461">
                  <a:extLst>
                    <a:ext uri="{9D8B030D-6E8A-4147-A177-3AD203B41FA5}">
                      <a16:colId xmlns:a16="http://schemas.microsoft.com/office/drawing/2014/main" val="10317419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Transfusions, 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18716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3552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47772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encounters, 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13274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2763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8098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9715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patients, 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11828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1250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2312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2672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7254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188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24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59" y="327802"/>
            <a:ext cx="4643682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SF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8854-C170-48AE-AD61-0DD70299BA1F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37825-EEEC-4036-A167-5319659C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82" y="163901"/>
            <a:ext cx="6337853" cy="65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DD06-0280-4466-BB95-0026531C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260" y="1847527"/>
            <a:ext cx="6991350" cy="1325563"/>
          </a:xfrm>
        </p:spPr>
        <p:txBody>
          <a:bodyPr/>
          <a:lstStyle/>
          <a:p>
            <a:r>
              <a:rPr lang="en-US" dirty="0"/>
              <a:t>Validation on Grady Hospital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8D4B-CF8E-45D9-B1E6-D76991EE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DF649-7CC7-4727-8619-023BBF22C54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C2B202-CAD5-4E13-90C3-84149CE9FC27}"/>
              </a:ext>
            </a:extLst>
          </p:cNvPr>
          <p:cNvGraphicFramePr>
            <a:graphicFrameLocks noGrp="1"/>
          </p:cNvGraphicFramePr>
          <p:nvPr/>
        </p:nvGraphicFramePr>
        <p:xfrm>
          <a:off x="3118803" y="3818414"/>
          <a:ext cx="5954394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6529">
                  <a:extLst>
                    <a:ext uri="{9D8B030D-6E8A-4147-A177-3AD203B41FA5}">
                      <a16:colId xmlns:a16="http://schemas.microsoft.com/office/drawing/2014/main" val="3113776118"/>
                    </a:ext>
                  </a:extLst>
                </a:gridCol>
                <a:gridCol w="732172">
                  <a:extLst>
                    <a:ext uri="{9D8B030D-6E8A-4147-A177-3AD203B41FA5}">
                      <a16:colId xmlns:a16="http://schemas.microsoft.com/office/drawing/2014/main" val="707977955"/>
                    </a:ext>
                  </a:extLst>
                </a:gridCol>
                <a:gridCol w="732172">
                  <a:extLst>
                    <a:ext uri="{9D8B030D-6E8A-4147-A177-3AD203B41FA5}">
                      <a16:colId xmlns:a16="http://schemas.microsoft.com/office/drawing/2014/main" val="1543831470"/>
                    </a:ext>
                  </a:extLst>
                </a:gridCol>
                <a:gridCol w="732172">
                  <a:extLst>
                    <a:ext uri="{9D8B030D-6E8A-4147-A177-3AD203B41FA5}">
                      <a16:colId xmlns:a16="http://schemas.microsoft.com/office/drawing/2014/main" val="3156191062"/>
                    </a:ext>
                  </a:extLst>
                </a:gridCol>
                <a:gridCol w="732172">
                  <a:extLst>
                    <a:ext uri="{9D8B030D-6E8A-4147-A177-3AD203B41FA5}">
                      <a16:colId xmlns:a16="http://schemas.microsoft.com/office/drawing/2014/main" val="3013480938"/>
                    </a:ext>
                  </a:extLst>
                </a:gridCol>
                <a:gridCol w="799177">
                  <a:extLst>
                    <a:ext uri="{9D8B030D-6E8A-4147-A177-3AD203B41FA5}">
                      <a16:colId xmlns:a16="http://schemas.microsoft.com/office/drawing/2014/main" val="9791276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Transfusions, 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6375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2852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2171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92911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encounters, 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3757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434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1836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1621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587895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Unique patients, n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3552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1785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1553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5909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17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E8B8AE-2BF1-46AD-80E9-7CAC59DC8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07" y="168605"/>
            <a:ext cx="6349357" cy="652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BF8A4-9A66-482A-966C-CED247E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2" y="413960"/>
            <a:ext cx="4558109" cy="1325563"/>
          </a:xfrm>
        </p:spPr>
        <p:txBody>
          <a:bodyPr/>
          <a:lstStyle/>
          <a:p>
            <a:r>
              <a:rPr lang="el-GR" dirty="0"/>
              <a:t>Δ</a:t>
            </a:r>
            <a:r>
              <a:rPr lang="en-US" dirty="0"/>
              <a:t>SF vs Baseline Hb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CF104CE-81FA-4866-9F76-03D64B3AF9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563" y="1690688"/>
            <a:ext cx="4703678" cy="505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Localized study on patients having different range of baseline SF ratios for 𝜏 = 9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[1, 100]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[101, 200]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range [201, 300]</a:t>
            </a:r>
          </a:p>
          <a:p>
            <a:pPr marL="285750" indent="-285750"/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3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Row: </a:t>
            </a:r>
            <a:r>
              <a:rPr lang="el-G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vs baseline Hb for three post-transfusion regions with baseline SF &gt;300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 always increases after transfusion for lower range of baseline SF [1-100]. This effect can be seen more as we move further after transfusion time.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lower baseline Hb, delta SF spread is more.</a:t>
            </a:r>
          </a:p>
          <a:p>
            <a:pPr marL="285750" indent="-285750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baseline SF &gt;300, we do not see improvement in post-transfusion SF. They are having either zero or negative difference with the baseline. Mostly no difference is seen.</a:t>
            </a:r>
          </a:p>
          <a:p>
            <a:pPr marL="285750" indent="-285750"/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C8854-C170-48AE-AD61-0DD70299BA1F}"/>
              </a:ext>
            </a:extLst>
          </p:cNvPr>
          <p:cNvSpPr txBox="1"/>
          <p:nvPr/>
        </p:nvSpPr>
        <p:spPr>
          <a:xfrm>
            <a:off x="139958" y="108491"/>
            <a:ext cx="32377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2016-2020 </a:t>
            </a:r>
            <a:r>
              <a:rPr lang="en-US" sz="12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ICU patients, RBC transfused, no MTP, no overlapping segments included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6C8E41-61F6-42B3-9998-E3B37427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77103"/>
            <a:ext cx="601490" cy="57917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993D8-2269-44D0-9B7E-71DFE5F686A7}"/>
              </a:ext>
            </a:extLst>
          </p:cNvPr>
          <p:cNvCxnSpPr>
            <a:cxnSpLocks/>
          </p:cNvCxnSpPr>
          <p:nvPr/>
        </p:nvCxnSpPr>
        <p:spPr>
          <a:xfrm flipV="1">
            <a:off x="1838131" y="1390262"/>
            <a:ext cx="3792559" cy="37042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05E39A-44BC-44C0-994E-34F022A5077E}"/>
              </a:ext>
            </a:extLst>
          </p:cNvPr>
          <p:cNvCxnSpPr>
            <a:cxnSpLocks/>
          </p:cNvCxnSpPr>
          <p:nvPr/>
        </p:nvCxnSpPr>
        <p:spPr>
          <a:xfrm flipV="1">
            <a:off x="2519265" y="1091682"/>
            <a:ext cx="6036906" cy="42267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2E40A2-DEC9-4FA4-9C0F-67352A1672FF}"/>
              </a:ext>
            </a:extLst>
          </p:cNvPr>
          <p:cNvCxnSpPr>
            <a:cxnSpLocks/>
          </p:cNvCxnSpPr>
          <p:nvPr/>
        </p:nvCxnSpPr>
        <p:spPr>
          <a:xfrm flipV="1">
            <a:off x="2519265" y="1166328"/>
            <a:ext cx="7987004" cy="41521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AC28F3-DCAF-4D40-A731-4C37D47427CF}"/>
              </a:ext>
            </a:extLst>
          </p:cNvPr>
          <p:cNvCxnSpPr>
            <a:cxnSpLocks/>
          </p:cNvCxnSpPr>
          <p:nvPr/>
        </p:nvCxnSpPr>
        <p:spPr>
          <a:xfrm>
            <a:off x="4385388" y="6260842"/>
            <a:ext cx="1245302" cy="746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A7CEDC-0BEC-4668-A1C1-40E1CDB12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82" y="6637259"/>
            <a:ext cx="6349356" cy="21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7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1112</Words>
  <Application>Microsoft Macintosh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Gill Sans MT</vt:lpstr>
      <vt:lpstr>Times New Roman</vt:lpstr>
      <vt:lpstr>var(--jp-code-font-family)</vt:lpstr>
      <vt:lpstr>Office Theme</vt:lpstr>
      <vt:lpstr>Analyzing S/F Ratio as an Additional Biomarker to characterize   (a) RBC Transfusion Efficacy/responsiveness (b) Need for RBC Transfusion</vt:lpstr>
      <vt:lpstr>Study on Red Cell Transfusion</vt:lpstr>
      <vt:lpstr>Study on Red Cell Transfusion</vt:lpstr>
      <vt:lpstr>ΔSF vs Baseline Hb</vt:lpstr>
      <vt:lpstr>ΔSF vs Baseline Hb</vt:lpstr>
      <vt:lpstr>ΔSF vs Baseline Hb</vt:lpstr>
      <vt:lpstr>ΔSF vs Baseline SF</vt:lpstr>
      <vt:lpstr>Validation on Grady Hospital</vt:lpstr>
      <vt:lpstr>ΔSF vs Baseline Hb</vt:lpstr>
      <vt:lpstr>ΔSF vs Baseline Hb</vt:lpstr>
      <vt:lpstr>ΔSF vs Baseline SF</vt:lpstr>
      <vt:lpstr>Transfusion efficacy TE: ΔSF  BSF: Baseline SF ratio</vt:lpstr>
      <vt:lpstr>ΔSF vs ΔSpO2: Bland Altman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Tilendra CHOUDHARY, Ph.D.</dc:creator>
  <cp:lastModifiedBy>Tilendra CHOUDHARY, Ph.D.</cp:lastModifiedBy>
  <cp:revision>2</cp:revision>
  <dcterms:created xsi:type="dcterms:W3CDTF">2024-09-14T15:38:48Z</dcterms:created>
  <dcterms:modified xsi:type="dcterms:W3CDTF">2024-09-14T15:41:57Z</dcterms:modified>
</cp:coreProperties>
</file>