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.L\Downloads\Employee%20Satisfaction%20Index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Satisfaction Index.csv]Sheet5!PivotTable3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Sheet5!$B$5:$B$10</c:f>
              <c:numCache>
                <c:formatCode>General</c:formatCode>
                <c:ptCount val="5"/>
                <c:pt idx="0">
                  <c:v>0.97289599999999987</c:v>
                </c:pt>
                <c:pt idx="1">
                  <c:v>0.96412999999999982</c:v>
                </c:pt>
                <c:pt idx="2">
                  <c:v>0.76079799999999986</c:v>
                </c:pt>
                <c:pt idx="3">
                  <c:v>0.92054799999999981</c:v>
                </c:pt>
                <c:pt idx="4">
                  <c:v>0.92321299999999973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81-4F6C-9B49-1DA74AC6FCEE}"/>
            </c:ext>
          </c:extLst>
        </c:ser>
        <c:ser>
          <c:idx val="1"/>
          <c:order val="1"/>
          <c:tx>
            <c:strRef>
              <c:f>Sheet5!$C$3:$C$4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Sheet5!$C$5:$C$10</c:f>
              <c:numCache>
                <c:formatCode>General</c:formatCode>
                <c:ptCount val="5"/>
                <c:pt idx="0">
                  <c:v>1.17967</c:v>
                </c:pt>
                <c:pt idx="1">
                  <c:v>0.87431599999999987</c:v>
                </c:pt>
                <c:pt idx="2">
                  <c:v>1.3236899999999998</c:v>
                </c:pt>
                <c:pt idx="3">
                  <c:v>0.6744429999999999</c:v>
                </c:pt>
                <c:pt idx="4">
                  <c:v>0.84450699999999979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81-4F6C-9B49-1DA74AC6FCEE}"/>
            </c:ext>
          </c:extLst>
        </c:ser>
        <c:ser>
          <c:idx val="2"/>
          <c:order val="2"/>
          <c:tx>
            <c:strRef>
              <c:f>Sheet5!$D$3:$D$4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Sheet5!$D$5:$D$10</c:f>
              <c:numCache>
                <c:formatCode>General</c:formatCode>
                <c:ptCount val="5"/>
                <c:pt idx="0">
                  <c:v>0.67328399999999988</c:v>
                </c:pt>
                <c:pt idx="1">
                  <c:v>0.84297099999999991</c:v>
                </c:pt>
                <c:pt idx="2">
                  <c:v>1.3247869999999997</c:v>
                </c:pt>
                <c:pt idx="3">
                  <c:v>0.84181499999999987</c:v>
                </c:pt>
                <c:pt idx="4">
                  <c:v>0.60303099999999987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81-4F6C-9B49-1DA74AC6FCEE}"/>
            </c:ext>
          </c:extLst>
        </c:ser>
        <c:ser>
          <c:idx val="3"/>
          <c:order val="3"/>
          <c:tx>
            <c:strRef>
              <c:f>Sheet5!$E$3:$E$4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Sheet5!$E$5:$E$10</c:f>
              <c:numCache>
                <c:formatCode>General</c:formatCode>
                <c:ptCount val="5"/>
                <c:pt idx="0">
                  <c:v>1.3355509999999997</c:v>
                </c:pt>
                <c:pt idx="1">
                  <c:v>1.1773299999999995</c:v>
                </c:pt>
                <c:pt idx="2">
                  <c:v>0.85286899999999977</c:v>
                </c:pt>
                <c:pt idx="3">
                  <c:v>1.1914249999999997</c:v>
                </c:pt>
                <c:pt idx="4">
                  <c:v>1.2518509999999998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81-4F6C-9B49-1DA74AC6FCEE}"/>
            </c:ext>
          </c:extLst>
        </c:ser>
        <c:ser>
          <c:idx val="4"/>
          <c:order val="4"/>
          <c:tx>
            <c:strRef>
              <c:f>Sheet5!$F$3:$F$4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Sheet5!$A$5:$A$10</c:f>
              <c:strCache>
                <c:ptCount val="5"/>
                <c:pt idx="0">
                  <c:v>HR</c:v>
                </c:pt>
                <c:pt idx="1">
                  <c:v>Marketing</c:v>
                </c:pt>
                <c:pt idx="2">
                  <c:v>Purchasing</c:v>
                </c:pt>
                <c:pt idx="3">
                  <c:v>Sales</c:v>
                </c:pt>
                <c:pt idx="4">
                  <c:v>Technology</c:v>
                </c:pt>
              </c:strCache>
            </c:strRef>
          </c:cat>
          <c:val>
            <c:numRef>
              <c:f>Sheet5!$F$5:$F$10</c:f>
              <c:numCache>
                <c:formatCode>General</c:formatCode>
                <c:ptCount val="5"/>
                <c:pt idx="0">
                  <c:v>1.0993539999999999</c:v>
                </c:pt>
                <c:pt idx="1">
                  <c:v>0.90290599999999976</c:v>
                </c:pt>
                <c:pt idx="2">
                  <c:v>1.6844320000000002</c:v>
                </c:pt>
                <c:pt idx="3">
                  <c:v>1.2931319999999999</c:v>
                </c:pt>
                <c:pt idx="4">
                  <c:v>0.695079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81-4F6C-9B49-1DA74AC6F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6149696"/>
        <c:axId val="1366146336"/>
      </c:barChart>
      <c:catAx>
        <c:axId val="136614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146336"/>
        <c:crosses val="autoZero"/>
        <c:auto val="1"/>
        <c:lblAlgn val="ctr"/>
        <c:lblOffset val="100"/>
        <c:noMultiLvlLbl val="0"/>
      </c:catAx>
      <c:valAx>
        <c:axId val="136614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14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 err="1"/>
              <a:t>L.Kamali</a:t>
            </a:r>
            <a:endParaRPr lang="en-US" sz="2400" b="1" dirty="0"/>
          </a:p>
          <a:p>
            <a:r>
              <a:rPr lang="en-US" sz="2400" dirty="0"/>
              <a:t>REGISTER NO: 312206364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/>
              <a:t> “General”</a:t>
            </a:r>
            <a:endParaRPr lang="en-US" sz="2400" dirty="0"/>
          </a:p>
          <a:p>
            <a:r>
              <a:rPr lang="en-US" sz="2400" dirty="0"/>
              <a:t>COLLEGE: SSKV College of Arts &amp; Science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10766043" cy="60330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dirty="0">
                <a:latin typeface="Aptos Narrow" panose="020B0004020202020204" pitchFamily="34" charset="0"/>
                <a:cs typeface="Trebuchet MS"/>
              </a:rPr>
              <a:t>Simulation Modeling Purpose: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200" b="1" dirty="0">
              <a:latin typeface="Aptos Narrow" panose="020B00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dirty="0">
                <a:latin typeface="Aptos Narrow" panose="020B0004020202020204" pitchFamily="34" charset="0"/>
                <a:cs typeface="Trebuchet MS"/>
              </a:rPr>
              <a:t>To simulate the effects of different compensation strategies and scenarios.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200" dirty="0">
              <a:latin typeface="Aptos Narrow" panose="020B00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dirty="0">
                <a:latin typeface="Aptos Narrow" panose="020B0004020202020204" pitchFamily="34" charset="0"/>
                <a:cs typeface="Trebuchet MS"/>
              </a:rPr>
              <a:t>Techniques: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dirty="0">
                <a:latin typeface="Aptos Narrow" panose="020B0004020202020204" pitchFamily="34" charset="0"/>
                <a:cs typeface="Trebuchet MS"/>
              </a:rPr>
              <a:t>Monte Carlo Simulation: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dirty="0">
                <a:latin typeface="Aptos Narrow" panose="020B0004020202020204" pitchFamily="34" charset="0"/>
                <a:cs typeface="Trebuchet MS"/>
              </a:rPr>
              <a:t>Use random sampling and simulations to assess the impact of variability and uncertainty in salary adjustments and budgeting.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dirty="0">
                <a:latin typeface="Aptos Narrow" panose="020B0004020202020204" pitchFamily="34" charset="0"/>
                <a:cs typeface="Trebuchet MS"/>
              </a:rPr>
              <a:t>What-If Analysis: Test different scenarios and their potential outcomes to evaluate the robustness of compensation strategies under various conditions.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200" dirty="0">
              <a:latin typeface="Aptos Narrow" panose="020B0004020202020204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dirty="0">
                <a:latin typeface="Aptos Narrow" panose="020B0004020202020204" pitchFamily="34" charset="0"/>
                <a:cs typeface="Trebuchet MS"/>
              </a:rPr>
              <a:t>Outcome:</a:t>
            </a:r>
            <a:r>
              <a:rPr lang="en-US" sz="2200" dirty="0">
                <a:latin typeface="Aptos Narrow" panose="020B0004020202020204" pitchFamily="34" charset="0"/>
                <a:cs typeface="Trebuchet MS"/>
              </a:rPr>
              <a:t> Provides insights into potential risks and outcomes of different compensation strategies, allowing for better decision-making.</a:t>
            </a:r>
            <a:endParaRPr sz="2200" dirty="0">
              <a:latin typeface="Aptos Narrow" panose="020B0004020202020204" pitchFamily="34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083868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US" dirty="0"/>
              <a:t> </a:t>
            </a:r>
            <a:br>
              <a:rPr lang="en-US" dirty="0"/>
            </a:br>
            <a:r>
              <a:rPr lang="en-US" sz="2200" dirty="0">
                <a:latin typeface="Aptos Narrow" panose="020B0004020202020204" pitchFamily="34" charset="0"/>
              </a:rPr>
              <a:t>Salary in Million by Department wise with grade</a:t>
            </a:r>
            <a:br>
              <a:rPr lang="en-US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7AC78D8-C2C1-D64F-608D-4C6AEA0DB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001391"/>
              </p:ext>
            </p:extLst>
          </p:nvPr>
        </p:nvGraphicFramePr>
        <p:xfrm>
          <a:off x="914400" y="1695450"/>
          <a:ext cx="9677400" cy="447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247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dirty="0"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r>
              <a:rPr lang="en-US" sz="3500" dirty="0">
                <a:latin typeface="Aptos Narrow" panose="020B0004020202020204" pitchFamily="34" charset="0"/>
                <a:cs typeface="Times New Roman" panose="02020603050405020304" pitchFamily="18" charset="0"/>
              </a:rPr>
              <a:t>The salary analysis has provided a comprehensive evaluation of our current compensation practices, revealing critical insights into internal equity, market competitiveness, and overall compensation strategy.</a:t>
            </a:r>
            <a:br>
              <a:rPr lang="en-US" sz="3500" dirty="0"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br>
              <a:rPr lang="en-US" sz="3500" dirty="0"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r>
              <a:rPr lang="en-US" sz="3500" dirty="0">
                <a:latin typeface="Aptos Narrow" panose="020B0004020202020204" pitchFamily="34" charset="0"/>
                <a:cs typeface="Times New Roman" panose="02020603050405020304" pitchFamily="18" charset="0"/>
              </a:rPr>
              <a:t>Through detailed data examination, benchmarking, and predictive modeling, we have achieved a clearer understanding of our salary structure and its alignment with both industry standards and organizational goals.</a:t>
            </a:r>
            <a:endParaRPr lang="en-IN" sz="3500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421167"/>
            <a:ext cx="5636895" cy="567206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2000" spc="10" dirty="0">
                <a:latin typeface="Aptos Narrow" panose="020B0004020202020204" pitchFamily="34" charset="0"/>
              </a:rPr>
            </a:br>
            <a:r>
              <a:rPr lang="en-IN" sz="2000" spc="10" dirty="0">
                <a:latin typeface="Aptos Narrow" panose="020B0004020202020204" pitchFamily="34" charset="0"/>
              </a:rPr>
              <a:t>&gt; </a:t>
            </a:r>
            <a:r>
              <a:rPr lang="en-US" sz="2000" dirty="0">
                <a:latin typeface="Aptos Narrow" panose="020B0004020202020204" pitchFamily="34" charset="0"/>
              </a:rPr>
              <a:t>Potentially leading to discrepancies in compensation</a:t>
            </a:r>
            <a:br>
              <a:rPr lang="en-IN" sz="2000" spc="10" dirty="0">
                <a:latin typeface="Aptos Narrow" panose="020B0004020202020204" pitchFamily="34" charset="0"/>
              </a:rPr>
            </a:br>
            <a:br>
              <a:rPr lang="en-IN" sz="2000" spc="10" dirty="0">
                <a:latin typeface="Aptos Narrow" panose="020B0004020202020204" pitchFamily="34" charset="0"/>
              </a:rPr>
            </a:br>
            <a:r>
              <a:rPr lang="en-IN" sz="2000" spc="10" dirty="0">
                <a:latin typeface="Aptos Narrow" panose="020B0004020202020204" pitchFamily="34" charset="0"/>
              </a:rPr>
              <a:t>&gt; </a:t>
            </a:r>
            <a:r>
              <a:rPr lang="en-US" sz="2000" dirty="0">
                <a:latin typeface="Aptos Narrow" panose="020B0004020202020204" pitchFamily="34" charset="0"/>
              </a:rPr>
              <a:t>This can result in employee dissatisfaction, decreased motivation, and challenges in retaining top talent</a:t>
            </a:r>
            <a:br>
              <a:rPr lang="en-IN" sz="2000" spc="10" dirty="0">
                <a:latin typeface="Aptos Narrow" panose="020B0004020202020204" pitchFamily="34" charset="0"/>
              </a:rPr>
            </a:br>
            <a:br>
              <a:rPr lang="en-IN" sz="2000" spc="10" dirty="0">
                <a:latin typeface="Aptos Narrow" panose="020B0004020202020204" pitchFamily="34" charset="0"/>
              </a:rPr>
            </a:br>
            <a:r>
              <a:rPr lang="en-IN" sz="2000" spc="10" dirty="0">
                <a:latin typeface="Aptos Narrow" panose="020B0004020202020204" pitchFamily="34" charset="0"/>
              </a:rPr>
              <a:t>&gt; </a:t>
            </a:r>
            <a:r>
              <a:rPr lang="en-US" sz="2000" dirty="0">
                <a:latin typeface="Aptos Narrow" panose="020B0004020202020204" pitchFamily="34" charset="0"/>
              </a:rPr>
              <a:t>Additionally, there is a concern that the organization may be paying above or below market rates for various positions, impacting overall financial efficiency and competitiveness</a:t>
            </a:r>
            <a:br>
              <a:rPr lang="en-IN" sz="2500" spc="10" dirty="0">
                <a:latin typeface="Aptos Narrow" panose="020B0004020202020204" pitchFamily="34" charset="0"/>
              </a:rPr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/>
              <a:t> To conduct a detailed analysis of the organization's current salary structure to ensure competitive, equitable, and efficient compensation practices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These discrepancies may impact employee morale, retention rates, and financial efficiency.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A systematic salary analysis will help address these issues by benchmarking against industry standards and evaluating internal compensation practices.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853748" cy="44640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IN" sz="2500" spc="5" dirty="0">
                <a:latin typeface="Aptos Narrow" panose="020B0004020202020204" pitchFamily="34" charset="0"/>
              </a:rPr>
            </a:br>
            <a:r>
              <a:rPr lang="en-IN" sz="2500" spc="5" dirty="0">
                <a:latin typeface="Aptos Narrow" panose="020B0004020202020204" pitchFamily="34" charset="0"/>
              </a:rPr>
              <a:t>&gt; </a:t>
            </a:r>
            <a:r>
              <a:rPr lang="en-IN" sz="2500" dirty="0">
                <a:latin typeface="Aptos Narrow" panose="020B0004020202020204" pitchFamily="34" charset="0"/>
              </a:rPr>
              <a:t>Human Resources (HR) Department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&gt; Finance Team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&gt; Department Heads and Managers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&gt; Executive Leadership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&gt; Employees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&gt; </a:t>
            </a:r>
            <a:r>
              <a:rPr lang="en-IN" sz="2500" b="1" dirty="0">
                <a:latin typeface="Aptos Narrow" panose="020B0004020202020204" pitchFamily="34" charset="0"/>
              </a:rPr>
              <a:t>Compensation and Benefits Specialists</a:t>
            </a:r>
            <a:br>
              <a:rPr lang="en-IN" sz="2500" b="1" dirty="0">
                <a:latin typeface="Aptos Narrow" panose="020B0004020202020204" pitchFamily="34" charset="0"/>
              </a:rPr>
            </a:br>
            <a:r>
              <a:rPr lang="en-IN" sz="2500" b="1" dirty="0">
                <a:latin typeface="Aptos Narrow" panose="020B0004020202020204" pitchFamily="34" charset="0"/>
              </a:rPr>
              <a:t>&gt; </a:t>
            </a:r>
            <a:r>
              <a:rPr lang="en-US" sz="2500" b="1" dirty="0">
                <a:latin typeface="Aptos Narrow" panose="020B0004020202020204" pitchFamily="34" charset="0"/>
              </a:rPr>
              <a:t>Recruitment and Talent Acquisition Teams</a:t>
            </a:r>
            <a:br>
              <a:rPr lang="en-US" sz="2500" b="1" dirty="0">
                <a:latin typeface="Aptos Narrow" panose="020B0004020202020204" pitchFamily="34" charset="0"/>
              </a:rPr>
            </a:br>
            <a:r>
              <a:rPr lang="en-US" sz="2500" b="1" dirty="0">
                <a:latin typeface="Aptos Narrow" panose="020B0004020202020204" pitchFamily="34" charset="0"/>
              </a:rPr>
              <a:t>&gt; Internal Auditors and Compliance Officers</a:t>
            </a:r>
            <a:br>
              <a:rPr lang="en-IN" sz="11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D3573-1F4F-8DC1-A5EB-972DF94BC05A}"/>
              </a:ext>
            </a:extLst>
          </p:cNvPr>
          <p:cNvSpPr txBox="1"/>
          <p:nvPr/>
        </p:nvSpPr>
        <p:spPr>
          <a:xfrm>
            <a:off x="2667000" y="1418272"/>
            <a:ext cx="88375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 detailed salary data, job descriptions, performance evaluations, and industry benchmarks.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data from various sources to create a cohesive view of compensation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salary data to evaluate alignment with job roles, responsibilities, and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address any internal salary disparities.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current salaries with industry standards and regional averages.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 the organization’s competitiveness in the job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any unjustified salary differences among employees in similar roles or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insights into the causes of these discrepancies.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678478"/>
          </a:xfrm>
        </p:spPr>
        <p:txBody>
          <a:bodyPr/>
          <a:lstStyle/>
          <a:p>
            <a:pPr algn="ctr"/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US" sz="2500" b="1" dirty="0">
                <a:latin typeface="Aptos Narrow" panose="020B0004020202020204" pitchFamily="34" charset="0"/>
              </a:rPr>
              <a:t>Name of the employees</a:t>
            </a:r>
            <a:br>
              <a:rPr lang="en-US" sz="2500" b="1" dirty="0">
                <a:latin typeface="Aptos Narrow" panose="020B0004020202020204" pitchFamily="34" charset="0"/>
              </a:rPr>
            </a:br>
            <a:r>
              <a:rPr lang="en-US" sz="2500" b="1" dirty="0">
                <a:latin typeface="Aptos Narrow" panose="020B0004020202020204" pitchFamily="34" charset="0"/>
              </a:rPr>
              <a:t>Purpose:</a:t>
            </a:r>
            <a:r>
              <a:rPr lang="en-US" sz="2500" dirty="0">
                <a:latin typeface="Aptos Narrow" panose="020B0004020202020204" pitchFamily="34" charset="0"/>
              </a:rPr>
              <a:t> To analyze salary structures, assess internal equity, benchmark against industry standards, and identify areas for adjustment and optimization.</a:t>
            </a:r>
            <a:br>
              <a:rPr lang="en-US" sz="2500" dirty="0">
                <a:latin typeface="Aptos Narrow" panose="020B0004020202020204" pitchFamily="34" charset="0"/>
              </a:rPr>
            </a:br>
            <a:br>
              <a:rPr lang="en-IN" dirty="0"/>
            </a:br>
            <a:r>
              <a:rPr lang="en-IN" sz="2500" dirty="0">
                <a:latin typeface="Aptos Narrow" panose="020B0004020202020204" pitchFamily="34" charset="0"/>
              </a:rPr>
              <a:t>Data Sources:</a:t>
            </a: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Internal Sources: HR databases, payroll systems, performance management systems, employee records.</a:t>
            </a:r>
            <a:br>
              <a:rPr lang="en-IN" sz="2500" dirty="0">
                <a:latin typeface="Aptos Narrow" panose="020B0004020202020204" pitchFamily="34" charset="0"/>
              </a:rPr>
            </a:br>
            <a:br>
              <a:rPr lang="en-IN" sz="2500" dirty="0">
                <a:latin typeface="Aptos Narrow" panose="020B0004020202020204" pitchFamily="34" charset="0"/>
              </a:rPr>
            </a:br>
            <a:r>
              <a:rPr lang="en-IN" sz="2500" dirty="0">
                <a:latin typeface="Aptos Narrow" panose="020B0004020202020204" pitchFamily="34" charset="0"/>
              </a:rPr>
              <a:t>External Sources: Industry salary surveys, regional salary benchmarks, job market reports.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654938"/>
            <a:ext cx="9067800" cy="53719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THE </a:t>
            </a:r>
            <a:r>
              <a:rPr lang="en-US" dirty="0"/>
              <a:t>"</a:t>
            </a:r>
            <a:r>
              <a:rPr dirty="0"/>
              <a:t>WOW</a:t>
            </a:r>
            <a:r>
              <a:rPr lang="en-US" dirty="0"/>
              <a:t>"</a:t>
            </a:r>
            <a:r>
              <a:rPr dirty="0"/>
              <a:t> IN OUR SOLUTION</a:t>
            </a:r>
            <a:br>
              <a:rPr lang="en-US" sz="2500" spc="20" dirty="0">
                <a:latin typeface="Aptos Narrow" panose="020B0004020202020204" pitchFamily="34" charset="0"/>
              </a:rPr>
            </a:br>
            <a:r>
              <a:rPr lang="en-US" sz="2500" spc="20" dirty="0">
                <a:latin typeface="Aptos Narrow" panose="020B0004020202020204" pitchFamily="34" charset="0"/>
              </a:rPr>
              <a:t>1. Advanced Predictive </a:t>
            </a:r>
            <a:r>
              <a:rPr lang="en-US" sz="2500" spc="20" dirty="0" err="1">
                <a:latin typeface="Aptos Narrow" panose="020B0004020202020204" pitchFamily="34" charset="0"/>
              </a:rPr>
              <a:t>Analytics:Feature</a:t>
            </a:r>
            <a:r>
              <a:rPr lang="en-US" sz="2500" spc="20" dirty="0">
                <a:latin typeface="Aptos Narrow" panose="020B0004020202020204" pitchFamily="34" charset="0"/>
              </a:rPr>
              <a:t>: Utilizes sophisticated predictive analytics to forecast future salary trends and impacts of compensation </a:t>
            </a:r>
            <a:r>
              <a:rPr lang="en-US" sz="2500" spc="20" dirty="0" err="1">
                <a:latin typeface="Aptos Narrow" panose="020B0004020202020204" pitchFamily="34" charset="0"/>
              </a:rPr>
              <a:t>adjustments.WOW</a:t>
            </a:r>
            <a:r>
              <a:rPr lang="en-US" sz="2500" spc="20" dirty="0">
                <a:latin typeface="Aptos Narrow" panose="020B0004020202020204" pitchFamily="34" charset="0"/>
              </a:rPr>
              <a:t> Factor: Provides data-driven projections that help you plan and adapt to future market conditions, ensuring long-term strategic alignment.</a:t>
            </a:r>
            <a:br>
              <a:rPr lang="en-US" sz="2500" spc="20" dirty="0">
                <a:latin typeface="Aptos Narrow" panose="020B0004020202020204" pitchFamily="34" charset="0"/>
              </a:rPr>
            </a:br>
            <a:br>
              <a:rPr lang="en-US" sz="2500" spc="20" dirty="0">
                <a:latin typeface="Aptos Narrow" panose="020B0004020202020204" pitchFamily="34" charset="0"/>
              </a:rPr>
            </a:br>
            <a:r>
              <a:rPr lang="en-US" sz="2500" spc="20" dirty="0">
                <a:latin typeface="Aptos Narrow" panose="020B0004020202020204" pitchFamily="34" charset="0"/>
              </a:rPr>
              <a:t>2. Real-Time Market </a:t>
            </a:r>
            <a:r>
              <a:rPr lang="en-US" sz="2500" spc="20" dirty="0" err="1">
                <a:latin typeface="Aptos Narrow" panose="020B0004020202020204" pitchFamily="34" charset="0"/>
              </a:rPr>
              <a:t>Benchmarking:Feature</a:t>
            </a:r>
            <a:r>
              <a:rPr lang="en-US" sz="2500" spc="20" dirty="0">
                <a:latin typeface="Aptos Narrow" panose="020B0004020202020204" pitchFamily="34" charset="0"/>
              </a:rPr>
              <a:t>: Offers real-time access to industry salary benchmarks and market trends through dynamic data feeds and </a:t>
            </a:r>
            <a:r>
              <a:rPr lang="en-US" sz="2500" spc="20" dirty="0" err="1">
                <a:latin typeface="Aptos Narrow" panose="020B0004020202020204" pitchFamily="34" charset="0"/>
              </a:rPr>
              <a:t>integrations.WOW</a:t>
            </a:r>
            <a:r>
              <a:rPr lang="en-US" sz="2500" spc="20" dirty="0">
                <a:latin typeface="Aptos Narrow" panose="020B0004020202020204" pitchFamily="34" charset="0"/>
              </a:rPr>
              <a:t> Factor: Ensures your compensation strategy remains current and competitive with up-to-date market insights, giving you a strategic edge in talent acquisition.</a:t>
            </a:r>
            <a:endParaRPr sz="2500" dirty="0">
              <a:latin typeface="Aptos Narrow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685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Narrow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&gt; Potentially leading to discrepancies in compensation  &gt; This can result in employee dissatisfaction, decreased motivation, and challenges in retaining top talent  &gt; Additionally, there is a concern that the organization may be paying above or below market rates for various positions, impacting overall financial efficiency and competitiveness  </vt:lpstr>
      <vt:lpstr>PROJECT OVERVIEW</vt:lpstr>
      <vt:lpstr>WHO ARE THE END USERS?  &gt; Human Resources (HR) Department &gt; Finance Team &gt; Department Heads and Managers &gt; Executive Leadership &gt; Employees &gt; Compensation and Benefits Specialists &gt; Recruitment and Talent Acquisition Teams &gt; Internal Auditors and Compliance Officers </vt:lpstr>
      <vt:lpstr>OUR SOLUTION AND ITS VALUE PROPOSITION</vt:lpstr>
      <vt:lpstr>Dataset Description  Name of the employees Purpose: To analyze salary structures, assess internal equity, benchmark against industry standards, and identify areas for adjustment and optimization.  Data Sources: Internal Sources: HR databases, payroll systems, performance management systems, employee records.  External Sources: Industry salary surveys, regional salary benchmarks, job market reports.</vt:lpstr>
      <vt:lpstr>THE "WOW" IN OUR SOLUTION 1. Advanced Predictive Analytics:Feature: Utilizes sophisticated predictive analytics to forecast future salary trends and impacts of compensation adjustments.WOW Factor: Provides data-driven projections that help you plan and adapt to future market conditions, ensuring long-term strategic alignment.  2. Real-Time Market Benchmarking:Feature: Offers real-time access to industry salary benchmarks and market trends through dynamic data feeds and integrations.WOW Factor: Ensures your compensation strategy remains current and competitive with up-to-date market insights, giving you a strategic edge in talent acquisition.</vt:lpstr>
      <vt:lpstr>PowerPoint Presentation</vt:lpstr>
      <vt:lpstr>RESULTS  Salary in Million by Department wise with grade  </vt:lpstr>
      <vt:lpstr>Conclusion  The salary analysis has provided a comprehensive evaluation of our current compensation practices, revealing critical insights into internal equity, market competitiveness, and overall compensation strategy.  Through detailed data examination, benchmarking, and predictive modeling, we have achieved a clearer understanding of our salary structure and its alignment with both industry standards and organizational goals.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Rahul L</cp:lastModifiedBy>
  <cp:revision>18</cp:revision>
  <dcterms:created xsi:type="dcterms:W3CDTF">2024-03-29T15:07:22Z</dcterms:created>
  <dcterms:modified xsi:type="dcterms:W3CDTF">2024-08-31T11:05:49Z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