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8" r:id="rId9"/>
    <p:sldId id="269" r:id="rId10"/>
    <p:sldId id="262" r:id="rId11"/>
    <p:sldId id="270" r:id="rId12"/>
    <p:sldId id="263"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475C-69AF-4398-A379-9342B8846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F5556-9333-413B-B194-007C249AD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557044-015D-4FF3-AC9E-2ACB21EB2C62}"/>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DB711FEF-053D-43D2-9080-383E5AF07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E71AC-35CB-4A15-AE23-82530CEC6950}"/>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242539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6F0D-50C6-4131-BE93-851D058385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55C8EF-D432-4137-800D-381076EAEE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897FB-CE15-4BFC-81BC-43689B8A187F}"/>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0A0E75C1-23F9-453F-8C10-2FA7E16DF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3C4C8-5606-4A28-8264-714F987EE159}"/>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48412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47120-D584-428D-9613-105128ED7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9448E-3B34-459C-8551-8529318AD1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6C0B5-9171-4F20-8236-3816FAA4F506}"/>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3A12D89B-24E5-4390-9FAA-3BC84032C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92D46-1B0B-4C0B-9A60-D05AD58C1CF0}"/>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76119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F254-285A-486F-88FF-969A84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92E68-E748-4872-9ED9-50DBFFA07A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F63C6-0DED-43B1-AC9C-A82767842F1C}"/>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BFF73A49-F53F-482D-A738-EBBC3D330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61858-0B0C-496B-96BD-AD9D13BC5146}"/>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186539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BCBA-ABB0-43B5-A415-BC8E6002F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8C2670-7605-4BF0-8AD0-D546190E5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EE5833-E76F-4491-B8AD-F8D12658658A}"/>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4A1F8A8D-2A29-40CC-ABEE-C18A602CE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834DE-5466-40C5-96F0-966F1C113AF0}"/>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65321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E57B-5836-4D28-9A4D-6FC61D725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C591B-AAC6-407E-8217-BA0DB9E835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06609-AD6E-49B3-AE83-B1682EF94A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9EF7F0-0684-4E0F-B229-F4A723DAB896}"/>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6" name="Footer Placeholder 5">
            <a:extLst>
              <a:ext uri="{FF2B5EF4-FFF2-40B4-BE49-F238E27FC236}">
                <a16:creationId xmlns:a16="http://schemas.microsoft.com/office/drawing/2014/main" id="{B0A9FBC1-A115-4F97-BD21-801BDA893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CA9EE-EE59-4862-A7F3-CD1A7E23C0E3}"/>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101493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ECE7-5CD9-427C-8BBE-BE2FD6DBD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9B818-5324-4A47-8B90-30DCB91A2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553011-E8A8-4634-8510-1D8FCD8C0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15981-2A68-4C7F-8439-C3800DDB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B80B452-260C-4272-8890-4C4AF2195A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BF2369-B59A-4A90-AE1B-1865BABDB173}"/>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8" name="Footer Placeholder 7">
            <a:extLst>
              <a:ext uri="{FF2B5EF4-FFF2-40B4-BE49-F238E27FC236}">
                <a16:creationId xmlns:a16="http://schemas.microsoft.com/office/drawing/2014/main" id="{BB90D333-CD2C-4602-AF4D-FDD12B7AF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C1136-76C2-446F-AE53-C11A0049295C}"/>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9934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19C1-5D8B-4D41-9F14-3060ADF9A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5461EE-976F-4A49-87B4-31C79B3CCA57}"/>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4" name="Footer Placeholder 3">
            <a:extLst>
              <a:ext uri="{FF2B5EF4-FFF2-40B4-BE49-F238E27FC236}">
                <a16:creationId xmlns:a16="http://schemas.microsoft.com/office/drawing/2014/main" id="{73748097-C343-4926-ADCC-38EE3882D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CE6AA8-85B0-4CAF-8167-5B11C68B9782}"/>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14741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4816B-0B07-4D42-8C12-EE931BB3F71F}"/>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3" name="Footer Placeholder 2">
            <a:extLst>
              <a:ext uri="{FF2B5EF4-FFF2-40B4-BE49-F238E27FC236}">
                <a16:creationId xmlns:a16="http://schemas.microsoft.com/office/drawing/2014/main" id="{25046D8A-E82E-4A56-9E39-ACC7CA2A19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CB40BD-96D1-4EC8-96C4-6D44A4B9AACB}"/>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121675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83BD-78E0-47B9-A5F0-5472544C7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36D2AD-856C-43B9-900C-E50B74CA6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B32566-1523-4697-A738-5C3831CA1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09D956-EC40-4B65-B871-849445BAAAD0}"/>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6" name="Footer Placeholder 5">
            <a:extLst>
              <a:ext uri="{FF2B5EF4-FFF2-40B4-BE49-F238E27FC236}">
                <a16:creationId xmlns:a16="http://schemas.microsoft.com/office/drawing/2014/main" id="{F494425A-C727-4346-9FF2-5B5A23572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48D2B-8162-4C2B-AA08-9A0157FE7BA3}"/>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3890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0FD2-4016-4A1D-8BD3-DB9B593B2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7C4BC7-2936-4ACD-848B-0BCCF4307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14132-864E-496E-9DFC-33B31794B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794EC4-3B5B-4591-BCBD-E75FDD324470}"/>
              </a:ext>
            </a:extLst>
          </p:cNvPr>
          <p:cNvSpPr>
            <a:spLocks noGrp="1"/>
          </p:cNvSpPr>
          <p:nvPr>
            <p:ph type="dt" sz="half" idx="10"/>
          </p:nvPr>
        </p:nvSpPr>
        <p:spPr/>
        <p:txBody>
          <a:bodyPr/>
          <a:lstStyle/>
          <a:p>
            <a:fld id="{453FB19F-0F55-4B58-BCA5-538CFA119E2D}" type="datetimeFigureOut">
              <a:rPr lang="en-US" smtClean="0"/>
              <a:t>8/8/2024</a:t>
            </a:fld>
            <a:endParaRPr lang="en-US"/>
          </a:p>
        </p:txBody>
      </p:sp>
      <p:sp>
        <p:nvSpPr>
          <p:cNvPr id="6" name="Footer Placeholder 5">
            <a:extLst>
              <a:ext uri="{FF2B5EF4-FFF2-40B4-BE49-F238E27FC236}">
                <a16:creationId xmlns:a16="http://schemas.microsoft.com/office/drawing/2014/main" id="{B9C5E8EA-6ADB-4BA0-89BE-72879EDED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01F1C-B587-4059-ABD8-0CB5F69C6A4B}"/>
              </a:ext>
            </a:extLst>
          </p:cNvPr>
          <p:cNvSpPr>
            <a:spLocks noGrp="1"/>
          </p:cNvSpPr>
          <p:nvPr>
            <p:ph type="sldNum" sz="quarter" idx="12"/>
          </p:nvPr>
        </p:nvSpPr>
        <p:spPr/>
        <p:txBody>
          <a:bodyPr/>
          <a:lstStyle/>
          <a:p>
            <a:fld id="{12E68360-B4D9-4D53-BA12-F1D1DC162B56}" type="slidenum">
              <a:rPr lang="en-US" smtClean="0"/>
              <a:t>‹#›</a:t>
            </a:fld>
            <a:endParaRPr lang="en-US"/>
          </a:p>
        </p:txBody>
      </p:sp>
    </p:spTree>
    <p:extLst>
      <p:ext uri="{BB962C8B-B14F-4D97-AF65-F5344CB8AC3E}">
        <p14:creationId xmlns:p14="http://schemas.microsoft.com/office/powerpoint/2010/main" val="343000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D8959-3FBB-440A-B2D7-AD06D631C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B45889-17FA-4B3E-8E99-70974ADE4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D9C19-F86B-467C-A8FD-3247CF329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FB19F-0F55-4B58-BCA5-538CFA119E2D}" type="datetimeFigureOut">
              <a:rPr lang="en-US" smtClean="0"/>
              <a:t>8/8/2024</a:t>
            </a:fld>
            <a:endParaRPr lang="en-US"/>
          </a:p>
        </p:txBody>
      </p:sp>
      <p:sp>
        <p:nvSpPr>
          <p:cNvPr id="5" name="Footer Placeholder 4">
            <a:extLst>
              <a:ext uri="{FF2B5EF4-FFF2-40B4-BE49-F238E27FC236}">
                <a16:creationId xmlns:a16="http://schemas.microsoft.com/office/drawing/2014/main" id="{C403E5B0-BB7A-48DC-8710-79AD487A3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D7656-EC19-4312-8C81-CAB194E01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68360-B4D9-4D53-BA12-F1D1DC162B56}" type="slidenum">
              <a:rPr lang="en-US" smtClean="0"/>
              <a:t>‹#›</a:t>
            </a:fld>
            <a:endParaRPr lang="en-US"/>
          </a:p>
        </p:txBody>
      </p:sp>
    </p:spTree>
    <p:extLst>
      <p:ext uri="{BB962C8B-B14F-4D97-AF65-F5344CB8AC3E}">
        <p14:creationId xmlns:p14="http://schemas.microsoft.com/office/powerpoint/2010/main" val="3193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D498-DB23-4FDD-8C3F-87FC28EA4865}"/>
              </a:ext>
            </a:extLst>
          </p:cNvPr>
          <p:cNvSpPr>
            <a:spLocks noGrp="1"/>
          </p:cNvSpPr>
          <p:nvPr>
            <p:ph type="ctrTitle"/>
          </p:nvPr>
        </p:nvSpPr>
        <p:spPr>
          <a:xfrm>
            <a:off x="1524000" y="1122362"/>
            <a:ext cx="9144000" cy="3189993"/>
          </a:xfrm>
        </p:spPr>
        <p:txBody>
          <a:bodyPr>
            <a:normAutofit/>
          </a:bodyPr>
          <a:lstStyle/>
          <a:p>
            <a:r>
              <a:rPr lang="en-US" b="1" dirty="0"/>
              <a:t>The Significance of African Traditional Music: A Cultural Lens on Gender Awareness</a:t>
            </a:r>
          </a:p>
        </p:txBody>
      </p:sp>
      <p:sp>
        <p:nvSpPr>
          <p:cNvPr id="3" name="TextBox 2">
            <a:extLst>
              <a:ext uri="{FF2B5EF4-FFF2-40B4-BE49-F238E27FC236}">
                <a16:creationId xmlns:a16="http://schemas.microsoft.com/office/drawing/2014/main" id="{4E811C03-03FE-425D-99C4-84928D70FCD2}"/>
              </a:ext>
            </a:extLst>
          </p:cNvPr>
          <p:cNvSpPr txBox="1"/>
          <p:nvPr/>
        </p:nvSpPr>
        <p:spPr>
          <a:xfrm>
            <a:off x="4945487" y="4855335"/>
            <a:ext cx="5331854" cy="646331"/>
          </a:xfrm>
          <a:prstGeom prst="rect">
            <a:avLst/>
          </a:prstGeom>
          <a:noFill/>
        </p:spPr>
        <p:txBody>
          <a:bodyPr wrap="square" rtlCol="0">
            <a:spAutoFit/>
          </a:bodyPr>
          <a:lstStyle/>
          <a:p>
            <a:r>
              <a:rPr lang="en-US" dirty="0"/>
              <a:t>KAMALI KINUTHIA</a:t>
            </a:r>
          </a:p>
          <a:p>
            <a:r>
              <a:rPr lang="en-US" dirty="0"/>
              <a:t>C025-01-0639/2020</a:t>
            </a:r>
          </a:p>
        </p:txBody>
      </p:sp>
    </p:spTree>
    <p:extLst>
      <p:ext uri="{BB962C8B-B14F-4D97-AF65-F5344CB8AC3E}">
        <p14:creationId xmlns:p14="http://schemas.microsoft.com/office/powerpoint/2010/main" val="4155078102"/>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bomb.wav"/>
          </p:stSnd>
        </p:sndAc>
      </p:transition>
    </mc:Choice>
    <mc:Fallback xmlns="">
      <p:transition spd="slow">
        <p:sndAc>
          <p:stSnd>
            <p:snd r:embed="rId3"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6208-7A49-4FBB-894A-9265F4F7F2FF}"/>
              </a:ext>
            </a:extLst>
          </p:cNvPr>
          <p:cNvSpPr>
            <a:spLocks noGrp="1"/>
          </p:cNvSpPr>
          <p:nvPr>
            <p:ph type="title"/>
          </p:nvPr>
        </p:nvSpPr>
        <p:spPr/>
        <p:txBody>
          <a:bodyPr/>
          <a:lstStyle/>
          <a:p>
            <a:pPr algn="ctr"/>
            <a:r>
              <a:rPr lang="en-US" dirty="0"/>
              <a:t>MUSIC AS A REFLECTION OF CULTURE</a:t>
            </a:r>
          </a:p>
        </p:txBody>
      </p:sp>
      <p:sp>
        <p:nvSpPr>
          <p:cNvPr id="3" name="Content Placeholder 2">
            <a:extLst>
              <a:ext uri="{FF2B5EF4-FFF2-40B4-BE49-F238E27FC236}">
                <a16:creationId xmlns:a16="http://schemas.microsoft.com/office/drawing/2014/main" id="{D3B8C3DD-73BF-4619-87E4-47EFB4CFFB0B}"/>
              </a:ext>
            </a:extLst>
          </p:cNvPr>
          <p:cNvSpPr>
            <a:spLocks noGrp="1"/>
          </p:cNvSpPr>
          <p:nvPr>
            <p:ph idx="1"/>
          </p:nvPr>
        </p:nvSpPr>
        <p:spPr/>
        <p:txBody>
          <a:bodyPr/>
          <a:lstStyle/>
          <a:p>
            <a:pPr marL="0" indent="0">
              <a:buNone/>
            </a:pPr>
            <a:r>
              <a:rPr lang="en-US" dirty="0"/>
              <a:t>Africa is incredibly diverse, with over 3,000 ethnic groups and hundreds of languages, each contributing to a unique musical landscape. Here are some examples of musical styles from different regions</a:t>
            </a:r>
          </a:p>
          <a:p>
            <a:endParaRPr lang="en-US" dirty="0"/>
          </a:p>
          <a:p>
            <a:r>
              <a:rPr lang="en-US" dirty="0"/>
              <a:t>1. West Africa: Known for its rich rhythmic patterns and polyrhythmic structures, genres like Highlife, Afrobeat, and traditional drumming ensembles (e.g., djembe) are prevalent. The griot tradition emphasizes storytelling through music.</a:t>
            </a:r>
          </a:p>
        </p:txBody>
      </p:sp>
    </p:spTree>
    <p:extLst>
      <p:ext uri="{BB962C8B-B14F-4D97-AF65-F5344CB8AC3E}">
        <p14:creationId xmlns:p14="http://schemas.microsoft.com/office/powerpoint/2010/main" val="317246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E6A79-354B-4590-93C8-68196FC2393D}"/>
              </a:ext>
            </a:extLst>
          </p:cNvPr>
          <p:cNvSpPr>
            <a:spLocks noGrp="1"/>
          </p:cNvSpPr>
          <p:nvPr>
            <p:ph idx="1"/>
          </p:nvPr>
        </p:nvSpPr>
        <p:spPr>
          <a:xfrm>
            <a:off x="838200" y="800100"/>
            <a:ext cx="10515600" cy="5376863"/>
          </a:xfrm>
        </p:spPr>
        <p:txBody>
          <a:bodyPr>
            <a:normAutofit fontScale="92500" lnSpcReduction="20000"/>
          </a:bodyPr>
          <a:lstStyle/>
          <a:p>
            <a:r>
              <a:rPr lang="en-US" dirty="0"/>
              <a:t>2. East Africa: Styles such as Taarab (popular in coastal regions like Zanzibar) blend Arabic influences with local traditions. The use of the thumb piano (kalimba) and various percussion instruments is common.</a:t>
            </a:r>
          </a:p>
          <a:p>
            <a:endParaRPr lang="en-US" dirty="0"/>
          </a:p>
          <a:p>
            <a:r>
              <a:rPr lang="en-US" dirty="0"/>
              <a:t>3. Southern Africa: Genres like Mbube (popularized by the song "The Lion Sleeps Tonight") and traditional Zulu music utilize vocal harmonies and intricate rhythms. Instruments like the marimba are also prominent.</a:t>
            </a:r>
          </a:p>
          <a:p>
            <a:endParaRPr lang="en-US" dirty="0"/>
          </a:p>
          <a:p>
            <a:r>
              <a:rPr lang="en-US" dirty="0"/>
              <a:t>4. North Africa: Music here often incorporates Arabic influences, with styles like Rai and Chaabi being popular. Instruments such as the oud (lute) and various percussion instruments are commonly used.</a:t>
            </a:r>
          </a:p>
          <a:p>
            <a:endParaRPr lang="en-US" dirty="0"/>
          </a:p>
          <a:p>
            <a:r>
              <a:rPr lang="en-US" dirty="0"/>
              <a:t>5. Central Africa: The use of polyphonic singing and instruments like the </a:t>
            </a:r>
            <a:r>
              <a:rPr lang="en-US" dirty="0" err="1"/>
              <a:t>likembe</a:t>
            </a:r>
            <a:r>
              <a:rPr lang="en-US" dirty="0"/>
              <a:t> (thumb piano) is prevalent. The music often reflects the deep connection to nature and spirituality.</a:t>
            </a:r>
          </a:p>
        </p:txBody>
      </p:sp>
    </p:spTree>
    <p:extLst>
      <p:ext uri="{BB962C8B-B14F-4D97-AF65-F5344CB8AC3E}">
        <p14:creationId xmlns:p14="http://schemas.microsoft.com/office/powerpoint/2010/main" val="406160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51B2-F5D9-4694-B841-E1FDFF4E9334}"/>
              </a:ext>
            </a:extLst>
          </p:cNvPr>
          <p:cNvSpPr>
            <a:spLocks noGrp="1"/>
          </p:cNvSpPr>
          <p:nvPr>
            <p:ph type="title"/>
          </p:nvPr>
        </p:nvSpPr>
        <p:spPr/>
        <p:txBody>
          <a:bodyPr/>
          <a:lstStyle/>
          <a:p>
            <a:pPr algn="ctr"/>
            <a:r>
              <a:rPr lang="en-US" dirty="0"/>
              <a:t>GENDER ROLES IN TRADITIONAL MUSIC</a:t>
            </a:r>
          </a:p>
        </p:txBody>
      </p:sp>
      <p:sp>
        <p:nvSpPr>
          <p:cNvPr id="3" name="Content Placeholder 2">
            <a:extLst>
              <a:ext uri="{FF2B5EF4-FFF2-40B4-BE49-F238E27FC236}">
                <a16:creationId xmlns:a16="http://schemas.microsoft.com/office/drawing/2014/main" id="{D1C034DE-9501-4CC4-8938-26B9C700DCFC}"/>
              </a:ext>
            </a:extLst>
          </p:cNvPr>
          <p:cNvSpPr>
            <a:spLocks noGrp="1"/>
          </p:cNvSpPr>
          <p:nvPr>
            <p:ph idx="1"/>
          </p:nvPr>
        </p:nvSpPr>
        <p:spPr/>
        <p:txBody>
          <a:bodyPr>
            <a:normAutofit fontScale="77500" lnSpcReduction="20000"/>
          </a:bodyPr>
          <a:lstStyle/>
          <a:p>
            <a:pPr algn="ctr"/>
            <a:r>
              <a:rPr lang="en-US" dirty="0"/>
              <a:t>Roles of Men</a:t>
            </a:r>
          </a:p>
          <a:p>
            <a:endParaRPr lang="en-US" dirty="0"/>
          </a:p>
          <a:p>
            <a:r>
              <a:rPr lang="en-US" dirty="0"/>
              <a:t>1. Instrumentalists and Leaders: Men are often seen as primary instrumentalists and leaders in musical ensembles. They typically play more prominent roles in the performance of complex instruments, such as drums, string instruments (like the kora or </a:t>
            </a:r>
            <a:r>
              <a:rPr lang="en-US" dirty="0" err="1"/>
              <a:t>ngoni</a:t>
            </a:r>
            <a:r>
              <a:rPr lang="en-US" dirty="0"/>
              <a:t>), and wind instruments.</a:t>
            </a:r>
          </a:p>
          <a:p>
            <a:endParaRPr lang="en-US" dirty="0"/>
          </a:p>
          <a:p>
            <a:r>
              <a:rPr lang="en-US" dirty="0"/>
              <a:t>2. Cultural Storytellers: In many societies, men serve as griots or oral historians, using music as a means to convey stories, history, and cultural values. Their role as storytellers is often linked to their status within the community.</a:t>
            </a:r>
          </a:p>
          <a:p>
            <a:endParaRPr lang="en-US" dirty="0"/>
          </a:p>
          <a:p>
            <a:r>
              <a:rPr lang="en-US" dirty="0"/>
              <a:t>3. Ritual Leaders: Men frequently take on leadership roles in religious or ceremonial contexts, where they may direct musical performances that accompany rituals and rites of passage.</a:t>
            </a:r>
          </a:p>
          <a:p>
            <a:endParaRPr lang="en-US" dirty="0"/>
          </a:p>
        </p:txBody>
      </p:sp>
    </p:spTree>
    <p:extLst>
      <p:ext uri="{BB962C8B-B14F-4D97-AF65-F5344CB8AC3E}">
        <p14:creationId xmlns:p14="http://schemas.microsoft.com/office/powerpoint/2010/main" val="145890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054BD-4D4C-416E-B582-31F131ECC15D}"/>
              </a:ext>
            </a:extLst>
          </p:cNvPr>
          <p:cNvSpPr>
            <a:spLocks noGrp="1"/>
          </p:cNvSpPr>
          <p:nvPr>
            <p:ph idx="1"/>
          </p:nvPr>
        </p:nvSpPr>
        <p:spPr>
          <a:xfrm>
            <a:off x="838200" y="457200"/>
            <a:ext cx="10515600" cy="5719763"/>
          </a:xfrm>
        </p:spPr>
        <p:txBody>
          <a:bodyPr>
            <a:normAutofit fontScale="92500" lnSpcReduction="20000"/>
          </a:bodyPr>
          <a:lstStyle/>
          <a:p>
            <a:pPr marL="0" indent="0" algn="ctr">
              <a:buNone/>
            </a:pPr>
            <a:r>
              <a:rPr lang="en-US" dirty="0"/>
              <a:t>Roles of Women</a:t>
            </a:r>
          </a:p>
          <a:p>
            <a:endParaRPr lang="en-US" dirty="0"/>
          </a:p>
          <a:p>
            <a:r>
              <a:rPr lang="en-US" dirty="0"/>
              <a:t>1. Vocalists and Supporters: Women often take on roles as vocalists, particularly in communal singing settings. Their voices are central to call-and-response patterns and harmonization, which are common in many African musical traditions.</a:t>
            </a:r>
          </a:p>
          <a:p>
            <a:endParaRPr lang="en-US" dirty="0"/>
          </a:p>
          <a:p>
            <a:r>
              <a:rPr lang="en-US" dirty="0"/>
              <a:t>2. Cultural Keepers: Women are often responsible for passing down traditional songs and dances to younger generations, ensuring the continuity of cultural practices. They may also play key roles in ceremonies related to childbirth, marriage, and other significant life events.</a:t>
            </a:r>
          </a:p>
          <a:p>
            <a:endParaRPr lang="en-US" dirty="0"/>
          </a:p>
          <a:p>
            <a:r>
              <a:rPr lang="en-US" dirty="0"/>
              <a:t>3. Dance: Women frequently participate in dance as a form of expression that accompanies music. Dance is often seen as an integral part of musical performance, with women’s movements conveying emotions and cultural narratives.</a:t>
            </a:r>
          </a:p>
        </p:txBody>
      </p:sp>
    </p:spTree>
    <p:extLst>
      <p:ext uri="{BB962C8B-B14F-4D97-AF65-F5344CB8AC3E}">
        <p14:creationId xmlns:p14="http://schemas.microsoft.com/office/powerpoint/2010/main" val="427881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EBFA-4290-4ADC-B7CE-E7D54D069653}"/>
              </a:ext>
            </a:extLst>
          </p:cNvPr>
          <p:cNvSpPr>
            <a:spLocks noGrp="1"/>
          </p:cNvSpPr>
          <p:nvPr>
            <p:ph type="title"/>
          </p:nvPr>
        </p:nvSpPr>
        <p:spPr/>
        <p:txBody>
          <a:bodyPr/>
          <a:lstStyle/>
          <a:p>
            <a:pPr algn="ctr"/>
            <a:r>
              <a:rPr lang="en-US" dirty="0"/>
              <a:t>Gender Dynamics Influencing Musical Expression and Participation</a:t>
            </a:r>
          </a:p>
        </p:txBody>
      </p:sp>
      <p:sp>
        <p:nvSpPr>
          <p:cNvPr id="3" name="Content Placeholder 2">
            <a:extLst>
              <a:ext uri="{FF2B5EF4-FFF2-40B4-BE49-F238E27FC236}">
                <a16:creationId xmlns:a16="http://schemas.microsoft.com/office/drawing/2014/main" id="{3F73020D-E395-402B-B39F-362D5EB341E8}"/>
              </a:ext>
            </a:extLst>
          </p:cNvPr>
          <p:cNvSpPr>
            <a:spLocks noGrp="1"/>
          </p:cNvSpPr>
          <p:nvPr>
            <p:ph idx="1"/>
          </p:nvPr>
        </p:nvSpPr>
        <p:spPr/>
        <p:txBody>
          <a:bodyPr>
            <a:normAutofit fontScale="85000" lnSpcReduction="20000"/>
          </a:bodyPr>
          <a:lstStyle/>
          <a:p>
            <a:pPr marL="0" indent="0">
              <a:buNone/>
            </a:pPr>
            <a:r>
              <a:rPr lang="en-US" dirty="0"/>
              <a:t>1. Access to Training and Resources: In some cultures, men have greater access to formal training in music and instruments, while women may be limited to vocal traditions or informal learning environments. This disparity can affect the development of musical skills and opportunities for women.</a:t>
            </a:r>
          </a:p>
          <a:p>
            <a:pPr marL="0" indent="0">
              <a:buNone/>
            </a:pPr>
            <a:endParaRPr lang="en-US" dirty="0"/>
          </a:p>
          <a:p>
            <a:pPr marL="0" indent="0">
              <a:buNone/>
            </a:pPr>
            <a:r>
              <a:rPr lang="en-US" dirty="0"/>
              <a:t>2. Performance Spaces: Societal norms may dictate where men and women can perform. For instance, men may dominate public performances while women may be confined to private or domestic settings. This can limit women’s visibility and recognition in the broader musical landscape.</a:t>
            </a:r>
          </a:p>
          <a:p>
            <a:pPr marL="0" indent="0">
              <a:buNone/>
            </a:pPr>
            <a:endParaRPr lang="en-US" dirty="0"/>
          </a:p>
          <a:p>
            <a:pPr marL="0" indent="0">
              <a:buNone/>
            </a:pPr>
            <a:r>
              <a:rPr lang="en-US" dirty="0"/>
              <a:t>3. Perceptions of Authority: Men are often viewed as authoritative figures in music, which can lead to a lack of recognition for women's contributions. This perception can discourage women from taking on leadership roles within musical groups or ensembles.</a:t>
            </a:r>
          </a:p>
        </p:txBody>
      </p:sp>
    </p:spTree>
    <p:extLst>
      <p:ext uri="{BB962C8B-B14F-4D97-AF65-F5344CB8AC3E}">
        <p14:creationId xmlns:p14="http://schemas.microsoft.com/office/powerpoint/2010/main" val="38030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F0FA-523B-411B-AE2E-EA7605C872DC}"/>
              </a:ext>
            </a:extLst>
          </p:cNvPr>
          <p:cNvSpPr>
            <a:spLocks noGrp="1"/>
          </p:cNvSpPr>
          <p:nvPr>
            <p:ph type="title"/>
          </p:nvPr>
        </p:nvSpPr>
        <p:spPr/>
        <p:txBody>
          <a:bodyPr/>
          <a:lstStyle/>
          <a:p>
            <a:pPr algn="ctr"/>
            <a:r>
              <a:rPr lang="en-US" dirty="0"/>
              <a:t>Examples of Marginalization and Crucial Roles Played by Women</a:t>
            </a:r>
          </a:p>
        </p:txBody>
      </p:sp>
      <p:sp>
        <p:nvSpPr>
          <p:cNvPr id="3" name="Content Placeholder 2">
            <a:extLst>
              <a:ext uri="{FF2B5EF4-FFF2-40B4-BE49-F238E27FC236}">
                <a16:creationId xmlns:a16="http://schemas.microsoft.com/office/drawing/2014/main" id="{8BDA52B5-4193-4A0B-BAFD-88F33E2C75F8}"/>
              </a:ext>
            </a:extLst>
          </p:cNvPr>
          <p:cNvSpPr>
            <a:spLocks noGrp="1"/>
          </p:cNvSpPr>
          <p:nvPr>
            <p:ph idx="1"/>
          </p:nvPr>
        </p:nvSpPr>
        <p:spPr/>
        <p:txBody>
          <a:bodyPr>
            <a:normAutofit fontScale="77500" lnSpcReduction="20000"/>
          </a:bodyPr>
          <a:lstStyle/>
          <a:p>
            <a:pPr marL="0" indent="0">
              <a:buNone/>
            </a:pPr>
            <a:r>
              <a:rPr lang="en-US" dirty="0"/>
              <a:t>1. Griot Tradition: While griots (traditional storytellers) are predominantly male, many female griots have made significant contributions to oral history and music. Women like Ami </a:t>
            </a:r>
            <a:r>
              <a:rPr lang="en-US" dirty="0" err="1"/>
              <a:t>Koita</a:t>
            </a:r>
            <a:r>
              <a:rPr lang="en-US" dirty="0"/>
              <a:t> from Mali have gained recognition for their powerful voices and storytelling abilities, challenging gender norms in their communities.</a:t>
            </a:r>
          </a:p>
          <a:p>
            <a:pPr marL="0" indent="0">
              <a:buNone/>
            </a:pPr>
            <a:endParaRPr lang="en-US" dirty="0"/>
          </a:p>
          <a:p>
            <a:pPr marL="0" indent="0">
              <a:buNone/>
            </a:pPr>
            <a:r>
              <a:rPr lang="en-US" dirty="0"/>
              <a:t>2. Women in Traditional Ceremonies: In many cultures, women have been essential to the performance of music during rituals and ceremonies despite being less visible in public performances. For example, in the Yoruba culture of Nigeria, women’s songs are vital during childbirth ceremonies and other rites.</a:t>
            </a:r>
          </a:p>
          <a:p>
            <a:pPr marL="0" indent="0">
              <a:buNone/>
            </a:pPr>
            <a:endParaRPr lang="en-US" dirty="0"/>
          </a:p>
          <a:p>
            <a:pPr marL="0" indent="0">
              <a:buNone/>
            </a:pPr>
            <a:r>
              <a:rPr lang="en-US" dirty="0"/>
              <a:t>3. Contemporary Figures: In modern times, female artists such as Angelique </a:t>
            </a:r>
            <a:r>
              <a:rPr lang="en-US" dirty="0" err="1"/>
              <a:t>Kidjo</a:t>
            </a:r>
            <a:r>
              <a:rPr lang="en-US" dirty="0"/>
              <a:t> from Benin and Miriam </a:t>
            </a:r>
            <a:r>
              <a:rPr lang="en-US" dirty="0" err="1"/>
              <a:t>Makeba</a:t>
            </a:r>
            <a:r>
              <a:rPr lang="en-US" dirty="0"/>
              <a:t> from South Africa have gained international acclaim while drawing on traditional musical elements. These artists have not only highlighted the importance of women's voices in music but also addressed social issues through their work</a:t>
            </a:r>
          </a:p>
        </p:txBody>
      </p:sp>
    </p:spTree>
    <p:extLst>
      <p:ext uri="{BB962C8B-B14F-4D97-AF65-F5344CB8AC3E}">
        <p14:creationId xmlns:p14="http://schemas.microsoft.com/office/powerpoint/2010/main" val="25299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34A1-D652-483E-949B-4C024906208A}"/>
              </a:ext>
            </a:extLst>
          </p:cNvPr>
          <p:cNvSpPr>
            <a:spLocks noGrp="1"/>
          </p:cNvSpPr>
          <p:nvPr>
            <p:ph type="title"/>
          </p:nvPr>
        </p:nvSpPr>
        <p:spPr/>
        <p:txBody>
          <a:bodyPr/>
          <a:lstStyle/>
          <a:p>
            <a:pPr algn="ctr"/>
            <a:r>
              <a:rPr lang="en-US" b="1" u="sng" dirty="0"/>
              <a:t>ABSTRACT</a:t>
            </a:r>
          </a:p>
        </p:txBody>
      </p:sp>
      <p:sp>
        <p:nvSpPr>
          <p:cNvPr id="3" name="Content Placeholder 2">
            <a:extLst>
              <a:ext uri="{FF2B5EF4-FFF2-40B4-BE49-F238E27FC236}">
                <a16:creationId xmlns:a16="http://schemas.microsoft.com/office/drawing/2014/main" id="{A20BDF9E-2AD1-4778-930F-2EFA124E36C4}"/>
              </a:ext>
            </a:extLst>
          </p:cNvPr>
          <p:cNvSpPr>
            <a:spLocks noGrp="1"/>
          </p:cNvSpPr>
          <p:nvPr>
            <p:ph idx="1"/>
          </p:nvPr>
        </p:nvSpPr>
        <p:spPr/>
        <p:txBody>
          <a:bodyPr/>
          <a:lstStyle/>
          <a:p>
            <a:pPr marL="0" indent="0" algn="ctr">
              <a:buNone/>
            </a:pPr>
            <a:r>
              <a:rPr lang="en-US" dirty="0"/>
              <a:t>In this presentation, we will explore the importance of traditional African music as a vital component of African culture. We will discuss how music is intertwined with customs and traditions, while also highlighting the role of gender in the production and consumption of music in African societies. Gender awareness is crucial in enhancing the position of women in arts and culture, and we will provide examples of how women can effect change through traditional music</a:t>
            </a:r>
          </a:p>
        </p:txBody>
      </p:sp>
    </p:spTree>
    <p:extLst>
      <p:ext uri="{BB962C8B-B14F-4D97-AF65-F5344CB8AC3E}">
        <p14:creationId xmlns:p14="http://schemas.microsoft.com/office/powerpoint/2010/main" val="952589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028C-4907-4ECB-911F-15E48B6B8669}"/>
              </a:ext>
            </a:extLst>
          </p:cNvPr>
          <p:cNvSpPr>
            <a:spLocks noGrp="1"/>
          </p:cNvSpPr>
          <p:nvPr>
            <p:ph type="title"/>
          </p:nvPr>
        </p:nvSpPr>
        <p:spPr/>
        <p:txBody>
          <a:bodyPr/>
          <a:lstStyle/>
          <a:p>
            <a:pPr algn="ctr"/>
            <a:r>
              <a:rPr lang="en-US" dirty="0"/>
              <a:t>MUHTASARI</a:t>
            </a:r>
          </a:p>
        </p:txBody>
      </p:sp>
      <p:sp>
        <p:nvSpPr>
          <p:cNvPr id="3" name="Content Placeholder 2">
            <a:extLst>
              <a:ext uri="{FF2B5EF4-FFF2-40B4-BE49-F238E27FC236}">
                <a16:creationId xmlns:a16="http://schemas.microsoft.com/office/drawing/2014/main" id="{D56923DF-F08A-4F64-98D0-156DF3EFF24E}"/>
              </a:ext>
            </a:extLst>
          </p:cNvPr>
          <p:cNvSpPr>
            <a:spLocks noGrp="1"/>
          </p:cNvSpPr>
          <p:nvPr>
            <p:ph idx="1"/>
          </p:nvPr>
        </p:nvSpPr>
        <p:spPr/>
        <p:txBody>
          <a:bodyPr/>
          <a:lstStyle/>
          <a:p>
            <a:pPr marL="0" indent="0" algn="just">
              <a:buNone/>
            </a:pPr>
            <a:r>
              <a:rPr lang="en-US" dirty="0" err="1"/>
              <a:t>Katika</a:t>
            </a:r>
            <a:r>
              <a:rPr lang="en-US" dirty="0"/>
              <a:t> </a:t>
            </a:r>
            <a:r>
              <a:rPr lang="en-US" dirty="0" err="1"/>
              <a:t>uwasilishaji</a:t>
            </a:r>
            <a:r>
              <a:rPr lang="en-US" dirty="0"/>
              <a:t> </a:t>
            </a:r>
            <a:r>
              <a:rPr lang="en-US" dirty="0" err="1"/>
              <a:t>huu</a:t>
            </a:r>
            <a:r>
              <a:rPr lang="en-US" dirty="0"/>
              <a:t>, </a:t>
            </a:r>
            <a:r>
              <a:rPr lang="en-US" dirty="0" err="1"/>
              <a:t>tutachunguza</a:t>
            </a:r>
            <a:r>
              <a:rPr lang="en-US" dirty="0"/>
              <a:t> </a:t>
            </a:r>
            <a:r>
              <a:rPr lang="en-US" dirty="0" err="1"/>
              <a:t>umuhimu</a:t>
            </a:r>
            <a:r>
              <a:rPr lang="en-US" dirty="0"/>
              <a:t> </a:t>
            </a:r>
            <a:r>
              <a:rPr lang="en-US" dirty="0" err="1"/>
              <a:t>wa</a:t>
            </a:r>
            <a:r>
              <a:rPr lang="en-US" dirty="0"/>
              <a:t> </a:t>
            </a:r>
            <a:r>
              <a:rPr lang="en-US" dirty="0" err="1"/>
              <a:t>muziki</a:t>
            </a:r>
            <a:r>
              <a:rPr lang="en-US" dirty="0"/>
              <a:t> </a:t>
            </a:r>
            <a:r>
              <a:rPr lang="en-US" dirty="0" err="1"/>
              <a:t>wa</a:t>
            </a:r>
            <a:r>
              <a:rPr lang="en-US" dirty="0"/>
              <a:t> </a:t>
            </a:r>
            <a:r>
              <a:rPr lang="en-US" dirty="0" err="1"/>
              <a:t>jadi</a:t>
            </a:r>
            <a:r>
              <a:rPr lang="en-US" dirty="0"/>
              <a:t> </a:t>
            </a:r>
            <a:r>
              <a:rPr lang="en-US" dirty="0" err="1"/>
              <a:t>wa</a:t>
            </a:r>
            <a:r>
              <a:rPr lang="en-US" dirty="0"/>
              <a:t> </a:t>
            </a:r>
            <a:r>
              <a:rPr lang="en-US" dirty="0" err="1"/>
              <a:t>Kiafrika</a:t>
            </a:r>
            <a:r>
              <a:rPr lang="en-US" dirty="0"/>
              <a:t> </a:t>
            </a:r>
            <a:r>
              <a:rPr lang="en-US" dirty="0" err="1"/>
              <a:t>kama</a:t>
            </a:r>
            <a:r>
              <a:rPr lang="en-US" dirty="0"/>
              <a:t> </a:t>
            </a:r>
            <a:r>
              <a:rPr lang="en-US" dirty="0" err="1"/>
              <a:t>kipande</a:t>
            </a:r>
            <a:r>
              <a:rPr lang="en-US" dirty="0"/>
              <a:t> </a:t>
            </a:r>
            <a:r>
              <a:rPr lang="en-US" dirty="0" err="1"/>
              <a:t>muhimu</a:t>
            </a:r>
            <a:r>
              <a:rPr lang="en-US" dirty="0"/>
              <a:t> cha </a:t>
            </a:r>
            <a:r>
              <a:rPr lang="en-US" dirty="0" err="1"/>
              <a:t>utamaduni</a:t>
            </a:r>
            <a:r>
              <a:rPr lang="en-US" dirty="0"/>
              <a:t> </a:t>
            </a:r>
            <a:r>
              <a:rPr lang="en-US" dirty="0" err="1"/>
              <a:t>wa</a:t>
            </a:r>
            <a:r>
              <a:rPr lang="en-US" dirty="0"/>
              <a:t> Afrika. </a:t>
            </a:r>
            <a:r>
              <a:rPr lang="en-US" dirty="0" err="1"/>
              <a:t>Tutajadili</a:t>
            </a:r>
            <a:r>
              <a:rPr lang="en-US" dirty="0"/>
              <a:t> </a:t>
            </a:r>
            <a:r>
              <a:rPr lang="en-US" dirty="0" err="1"/>
              <a:t>jinsi</a:t>
            </a:r>
            <a:r>
              <a:rPr lang="en-US" dirty="0"/>
              <a:t> </a:t>
            </a:r>
            <a:r>
              <a:rPr lang="en-US" dirty="0" err="1"/>
              <a:t>muziki</a:t>
            </a:r>
            <a:r>
              <a:rPr lang="en-US" dirty="0"/>
              <a:t> </a:t>
            </a:r>
            <a:r>
              <a:rPr lang="en-US" dirty="0" err="1"/>
              <a:t>unavyohusiana</a:t>
            </a:r>
            <a:r>
              <a:rPr lang="en-US" dirty="0"/>
              <a:t> </a:t>
            </a:r>
            <a:r>
              <a:rPr lang="en-US" dirty="0" err="1"/>
              <a:t>na</a:t>
            </a:r>
            <a:r>
              <a:rPr lang="en-US" dirty="0"/>
              <a:t> </a:t>
            </a:r>
            <a:r>
              <a:rPr lang="en-US" dirty="0" err="1"/>
              <a:t>mila</a:t>
            </a:r>
            <a:r>
              <a:rPr lang="en-US" dirty="0"/>
              <a:t> </a:t>
            </a:r>
            <a:r>
              <a:rPr lang="en-US" dirty="0" err="1"/>
              <a:t>na</a:t>
            </a:r>
            <a:r>
              <a:rPr lang="en-US" dirty="0"/>
              <a:t> </a:t>
            </a:r>
            <a:r>
              <a:rPr lang="en-US" dirty="0" err="1"/>
              <a:t>desturi</a:t>
            </a:r>
            <a:r>
              <a:rPr lang="en-US" dirty="0"/>
              <a:t>, </a:t>
            </a:r>
            <a:r>
              <a:rPr lang="en-US" dirty="0" err="1"/>
              <a:t>na</a:t>
            </a:r>
            <a:r>
              <a:rPr lang="en-US" dirty="0"/>
              <a:t> pia </a:t>
            </a:r>
            <a:r>
              <a:rPr lang="en-US" dirty="0" err="1"/>
              <a:t>kuangazia</a:t>
            </a:r>
            <a:r>
              <a:rPr lang="en-US" dirty="0"/>
              <a:t> </a:t>
            </a:r>
            <a:r>
              <a:rPr lang="en-US" dirty="0" err="1"/>
              <a:t>jukumu</a:t>
            </a:r>
            <a:r>
              <a:rPr lang="en-US" dirty="0"/>
              <a:t> la </a:t>
            </a:r>
            <a:r>
              <a:rPr lang="en-US" dirty="0" err="1"/>
              <a:t>jinsia</a:t>
            </a:r>
            <a:r>
              <a:rPr lang="en-US" dirty="0"/>
              <a:t> </a:t>
            </a:r>
            <a:r>
              <a:rPr lang="en-US" dirty="0" err="1"/>
              <a:t>katika</a:t>
            </a:r>
            <a:r>
              <a:rPr lang="en-US" dirty="0"/>
              <a:t> </a:t>
            </a:r>
            <a:r>
              <a:rPr lang="en-US" dirty="0" err="1"/>
              <a:t>uzalishaji</a:t>
            </a:r>
            <a:r>
              <a:rPr lang="en-US" dirty="0"/>
              <a:t> </a:t>
            </a:r>
            <a:r>
              <a:rPr lang="en-US" dirty="0" err="1"/>
              <a:t>na</a:t>
            </a:r>
            <a:r>
              <a:rPr lang="en-US" dirty="0"/>
              <a:t> </a:t>
            </a:r>
            <a:r>
              <a:rPr lang="en-US" dirty="0" err="1"/>
              <a:t>matumizi</a:t>
            </a:r>
            <a:r>
              <a:rPr lang="en-US" dirty="0"/>
              <a:t> </a:t>
            </a:r>
            <a:r>
              <a:rPr lang="en-US" dirty="0" err="1"/>
              <a:t>ya</a:t>
            </a:r>
            <a:r>
              <a:rPr lang="en-US" dirty="0"/>
              <a:t> </a:t>
            </a:r>
            <a:r>
              <a:rPr lang="en-US" dirty="0" err="1"/>
              <a:t>muziki</a:t>
            </a:r>
            <a:r>
              <a:rPr lang="en-US" dirty="0"/>
              <a:t> </a:t>
            </a:r>
            <a:r>
              <a:rPr lang="en-US" dirty="0" err="1"/>
              <a:t>katika</a:t>
            </a:r>
            <a:r>
              <a:rPr lang="en-US" dirty="0"/>
              <a:t> </a:t>
            </a:r>
            <a:r>
              <a:rPr lang="en-US" dirty="0" err="1"/>
              <a:t>jamii</a:t>
            </a:r>
            <a:r>
              <a:rPr lang="en-US" dirty="0"/>
              <a:t> za </a:t>
            </a:r>
            <a:r>
              <a:rPr lang="en-US" dirty="0" err="1"/>
              <a:t>Kiafrika</a:t>
            </a:r>
            <a:r>
              <a:rPr lang="en-US" dirty="0"/>
              <a:t>. </a:t>
            </a:r>
            <a:r>
              <a:rPr lang="en-US" dirty="0" err="1"/>
              <a:t>Uelewa</a:t>
            </a:r>
            <a:r>
              <a:rPr lang="en-US" dirty="0"/>
              <a:t> </a:t>
            </a:r>
            <a:r>
              <a:rPr lang="en-US" dirty="0" err="1"/>
              <a:t>wa</a:t>
            </a:r>
            <a:r>
              <a:rPr lang="en-US" dirty="0"/>
              <a:t> </a:t>
            </a:r>
            <a:r>
              <a:rPr lang="en-US" dirty="0" err="1"/>
              <a:t>jinsia</a:t>
            </a:r>
            <a:r>
              <a:rPr lang="en-US" dirty="0"/>
              <a:t> </a:t>
            </a:r>
            <a:r>
              <a:rPr lang="en-US" dirty="0" err="1"/>
              <a:t>ni</a:t>
            </a:r>
            <a:r>
              <a:rPr lang="en-US" dirty="0"/>
              <a:t> </a:t>
            </a:r>
            <a:r>
              <a:rPr lang="en-US" dirty="0" err="1"/>
              <a:t>muhimu</a:t>
            </a:r>
            <a:r>
              <a:rPr lang="en-US" dirty="0"/>
              <a:t> </a:t>
            </a:r>
            <a:r>
              <a:rPr lang="en-US" dirty="0" err="1"/>
              <a:t>katika</a:t>
            </a:r>
            <a:r>
              <a:rPr lang="en-US" dirty="0"/>
              <a:t> </a:t>
            </a:r>
            <a:r>
              <a:rPr lang="en-US" dirty="0" err="1"/>
              <a:t>kuimarisha</a:t>
            </a:r>
            <a:r>
              <a:rPr lang="en-US" dirty="0"/>
              <a:t> </a:t>
            </a:r>
            <a:r>
              <a:rPr lang="en-US" dirty="0" err="1"/>
              <a:t>nafasi</a:t>
            </a:r>
            <a:r>
              <a:rPr lang="en-US" dirty="0"/>
              <a:t> </a:t>
            </a:r>
            <a:r>
              <a:rPr lang="en-US" dirty="0" err="1"/>
              <a:t>ya</a:t>
            </a:r>
            <a:r>
              <a:rPr lang="en-US" dirty="0"/>
              <a:t> </a:t>
            </a:r>
            <a:r>
              <a:rPr lang="en-US" dirty="0" err="1"/>
              <a:t>wanawake</a:t>
            </a:r>
            <a:r>
              <a:rPr lang="en-US" dirty="0"/>
              <a:t> </a:t>
            </a:r>
            <a:r>
              <a:rPr lang="en-US" dirty="0" err="1"/>
              <a:t>katika</a:t>
            </a:r>
            <a:r>
              <a:rPr lang="en-US" dirty="0"/>
              <a:t> </a:t>
            </a:r>
            <a:r>
              <a:rPr lang="en-US" dirty="0" err="1"/>
              <a:t>sanaa</a:t>
            </a:r>
            <a:r>
              <a:rPr lang="en-US" dirty="0"/>
              <a:t> </a:t>
            </a:r>
            <a:r>
              <a:rPr lang="en-US" dirty="0" err="1"/>
              <a:t>na</a:t>
            </a:r>
            <a:r>
              <a:rPr lang="en-US" dirty="0"/>
              <a:t> </a:t>
            </a:r>
            <a:r>
              <a:rPr lang="en-US" dirty="0" err="1"/>
              <a:t>utamaduni</a:t>
            </a:r>
            <a:r>
              <a:rPr lang="en-US" dirty="0"/>
              <a:t>, </a:t>
            </a:r>
            <a:r>
              <a:rPr lang="en-US" dirty="0" err="1"/>
              <a:t>na</a:t>
            </a:r>
            <a:r>
              <a:rPr lang="en-US" dirty="0"/>
              <a:t> </a:t>
            </a:r>
            <a:r>
              <a:rPr lang="en-US" dirty="0" err="1"/>
              <a:t>tutatoa</a:t>
            </a:r>
            <a:r>
              <a:rPr lang="en-US" dirty="0"/>
              <a:t> </a:t>
            </a:r>
            <a:r>
              <a:rPr lang="en-US" dirty="0" err="1"/>
              <a:t>mifano</a:t>
            </a:r>
            <a:r>
              <a:rPr lang="en-US" dirty="0"/>
              <a:t> </a:t>
            </a:r>
            <a:r>
              <a:rPr lang="en-US" dirty="0" err="1"/>
              <a:t>ya</a:t>
            </a:r>
            <a:r>
              <a:rPr lang="en-US" dirty="0"/>
              <a:t> </a:t>
            </a:r>
            <a:r>
              <a:rPr lang="en-US" dirty="0" err="1"/>
              <a:t>jinsi</a:t>
            </a:r>
            <a:r>
              <a:rPr lang="en-US" dirty="0"/>
              <a:t> </a:t>
            </a:r>
            <a:r>
              <a:rPr lang="en-US" dirty="0" err="1"/>
              <a:t>wanawake</a:t>
            </a:r>
            <a:r>
              <a:rPr lang="en-US" dirty="0"/>
              <a:t> </a:t>
            </a:r>
            <a:r>
              <a:rPr lang="en-US" dirty="0" err="1"/>
              <a:t>wanavyoweza</a:t>
            </a:r>
            <a:r>
              <a:rPr lang="en-US" dirty="0"/>
              <a:t> </a:t>
            </a:r>
            <a:r>
              <a:rPr lang="en-US" dirty="0" err="1"/>
              <a:t>kuleta</a:t>
            </a:r>
            <a:r>
              <a:rPr lang="en-US" dirty="0"/>
              <a:t> </a:t>
            </a:r>
            <a:r>
              <a:rPr lang="en-US" dirty="0" err="1"/>
              <a:t>mabadiliko</a:t>
            </a:r>
            <a:r>
              <a:rPr lang="en-US" dirty="0"/>
              <a:t> </a:t>
            </a:r>
            <a:r>
              <a:rPr lang="en-US" dirty="0" err="1"/>
              <a:t>kupitia</a:t>
            </a:r>
            <a:r>
              <a:rPr lang="en-US" dirty="0"/>
              <a:t> </a:t>
            </a:r>
            <a:r>
              <a:rPr lang="en-US" dirty="0" err="1"/>
              <a:t>muziki</a:t>
            </a:r>
            <a:r>
              <a:rPr lang="en-US" dirty="0"/>
              <a:t> </a:t>
            </a:r>
            <a:r>
              <a:rPr lang="en-US" dirty="0" err="1"/>
              <a:t>wa</a:t>
            </a:r>
            <a:r>
              <a:rPr lang="en-US" dirty="0"/>
              <a:t> </a:t>
            </a:r>
            <a:r>
              <a:rPr lang="en-US" dirty="0" err="1"/>
              <a:t>jadi</a:t>
            </a:r>
            <a:r>
              <a:rPr lang="en-US" dirty="0"/>
              <a:t>.</a:t>
            </a:r>
          </a:p>
        </p:txBody>
      </p:sp>
    </p:spTree>
    <p:extLst>
      <p:ext uri="{BB962C8B-B14F-4D97-AF65-F5344CB8AC3E}">
        <p14:creationId xmlns:p14="http://schemas.microsoft.com/office/powerpoint/2010/main" val="246086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422A-D20D-4065-B64C-7501C6BB16C8}"/>
              </a:ext>
            </a:extLst>
          </p:cNvPr>
          <p:cNvSpPr>
            <a:spLocks noGrp="1"/>
          </p:cNvSpPr>
          <p:nvPr>
            <p:ph type="title"/>
          </p:nvPr>
        </p:nvSpPr>
        <p:spPr/>
        <p:txBody>
          <a:bodyPr/>
          <a:lstStyle/>
          <a:p>
            <a:pPr algn="ctr"/>
            <a:r>
              <a:rPr lang="en-US" dirty="0"/>
              <a:t>SAMMARY YA MAUNDU</a:t>
            </a:r>
          </a:p>
        </p:txBody>
      </p:sp>
      <p:sp>
        <p:nvSpPr>
          <p:cNvPr id="3" name="Content Placeholder 2">
            <a:extLst>
              <a:ext uri="{FF2B5EF4-FFF2-40B4-BE49-F238E27FC236}">
                <a16:creationId xmlns:a16="http://schemas.microsoft.com/office/drawing/2014/main" id="{9761DD6E-FD8F-406D-BDE8-3C0610F19EA1}"/>
              </a:ext>
            </a:extLst>
          </p:cNvPr>
          <p:cNvSpPr>
            <a:spLocks noGrp="1"/>
          </p:cNvSpPr>
          <p:nvPr>
            <p:ph idx="1"/>
          </p:nvPr>
        </p:nvSpPr>
        <p:spPr/>
        <p:txBody>
          <a:bodyPr/>
          <a:lstStyle/>
          <a:p>
            <a:pPr marL="0" indent="0">
              <a:buNone/>
            </a:pPr>
            <a:r>
              <a:rPr lang="en-US" dirty="0"/>
              <a:t>Hari presentation </a:t>
            </a:r>
            <a:r>
              <a:rPr lang="en-US" dirty="0" err="1"/>
              <a:t>ino</a:t>
            </a:r>
            <a:r>
              <a:rPr lang="en-US" dirty="0"/>
              <a:t>, </a:t>
            </a:r>
            <a:r>
              <a:rPr lang="en-US" dirty="0" err="1"/>
              <a:t>tugukurwo</a:t>
            </a:r>
            <a:r>
              <a:rPr lang="en-US" dirty="0"/>
              <a:t> </a:t>
            </a:r>
            <a:r>
              <a:rPr lang="en-US" dirty="0" err="1"/>
              <a:t>tukirora</a:t>
            </a:r>
            <a:r>
              <a:rPr lang="en-US" dirty="0"/>
              <a:t> </a:t>
            </a:r>
            <a:r>
              <a:rPr lang="en-US" dirty="0" err="1"/>
              <a:t>bata</a:t>
            </a:r>
            <a:r>
              <a:rPr lang="en-US" dirty="0"/>
              <a:t> </a:t>
            </a:r>
            <a:r>
              <a:rPr lang="en-US" dirty="0" err="1"/>
              <a:t>wa</a:t>
            </a:r>
            <a:r>
              <a:rPr lang="en-US" dirty="0"/>
              <a:t> </a:t>
            </a:r>
            <a:r>
              <a:rPr lang="en-US" dirty="0" err="1"/>
              <a:t>nyibo</a:t>
            </a:r>
            <a:r>
              <a:rPr lang="en-US" dirty="0"/>
              <a:t> </a:t>
            </a:r>
            <a:r>
              <a:rPr lang="en-US" dirty="0" err="1"/>
              <a:t>cia</a:t>
            </a:r>
            <a:r>
              <a:rPr lang="en-US" dirty="0"/>
              <a:t> </a:t>
            </a:r>
            <a:r>
              <a:rPr lang="en-US" dirty="0" err="1"/>
              <a:t>tene</a:t>
            </a:r>
            <a:r>
              <a:rPr lang="en-US" dirty="0"/>
              <a:t> </a:t>
            </a:r>
            <a:r>
              <a:rPr lang="en-US" dirty="0" err="1"/>
              <a:t>cia</a:t>
            </a:r>
            <a:r>
              <a:rPr lang="en-US" dirty="0"/>
              <a:t> </a:t>
            </a:r>
            <a:r>
              <a:rPr lang="en-US" dirty="0" err="1"/>
              <a:t>mitugo</a:t>
            </a:r>
            <a:r>
              <a:rPr lang="en-US" dirty="0"/>
              <a:t> </a:t>
            </a:r>
            <a:r>
              <a:rPr lang="en-US" dirty="0" err="1"/>
              <a:t>na</a:t>
            </a:r>
            <a:r>
              <a:rPr lang="en-US" dirty="0"/>
              <a:t> </a:t>
            </a:r>
            <a:r>
              <a:rPr lang="en-US" dirty="0" err="1"/>
              <a:t>miikarire</a:t>
            </a:r>
            <a:r>
              <a:rPr lang="en-US" dirty="0"/>
              <a:t> </a:t>
            </a:r>
            <a:r>
              <a:rPr lang="en-US" dirty="0" err="1"/>
              <a:t>ya</a:t>
            </a:r>
            <a:r>
              <a:rPr lang="en-US" dirty="0"/>
              <a:t> Africa. </a:t>
            </a:r>
            <a:r>
              <a:rPr lang="en-US" dirty="0" err="1"/>
              <a:t>Tugurora</a:t>
            </a:r>
            <a:r>
              <a:rPr lang="en-US" dirty="0"/>
              <a:t> </a:t>
            </a:r>
            <a:r>
              <a:rPr lang="en-US" dirty="0" err="1"/>
              <a:t>uria</a:t>
            </a:r>
            <a:r>
              <a:rPr lang="en-US" dirty="0"/>
              <a:t> </a:t>
            </a:r>
            <a:r>
              <a:rPr lang="en-US" dirty="0" err="1"/>
              <a:t>nyibo</a:t>
            </a:r>
            <a:r>
              <a:rPr lang="en-US" dirty="0"/>
              <a:t> </a:t>
            </a:r>
            <a:r>
              <a:rPr lang="en-US" dirty="0" err="1"/>
              <a:t>ciahuthikaga</a:t>
            </a:r>
            <a:r>
              <a:rPr lang="en-US" dirty="0"/>
              <a:t> </a:t>
            </a:r>
            <a:r>
              <a:rPr lang="en-US" dirty="0" err="1"/>
              <a:t>kuiganinania</a:t>
            </a:r>
            <a:r>
              <a:rPr lang="en-US" dirty="0"/>
              <a:t> </a:t>
            </a:r>
            <a:r>
              <a:rPr lang="en-US" dirty="0" err="1"/>
              <a:t>mihiriga</a:t>
            </a:r>
            <a:r>
              <a:rPr lang="en-US" dirty="0"/>
              <a:t> </a:t>
            </a:r>
            <a:r>
              <a:rPr lang="en-US" dirty="0" err="1"/>
              <a:t>na</a:t>
            </a:r>
            <a:r>
              <a:rPr lang="en-US" dirty="0"/>
              <a:t> </a:t>
            </a:r>
            <a:r>
              <a:rPr lang="en-US" dirty="0" err="1"/>
              <a:t>tukuruta</a:t>
            </a:r>
            <a:r>
              <a:rPr lang="en-US" dirty="0"/>
              <a:t> </a:t>
            </a:r>
            <a:r>
              <a:rPr lang="en-US" dirty="0" err="1"/>
              <a:t>mihwano</a:t>
            </a:r>
            <a:r>
              <a:rPr lang="en-US" dirty="0"/>
              <a:t> </a:t>
            </a:r>
            <a:r>
              <a:rPr lang="en-US" dirty="0" err="1"/>
              <a:t>ya</a:t>
            </a:r>
            <a:r>
              <a:rPr lang="en-US" dirty="0"/>
              <a:t> </a:t>
            </a:r>
            <a:r>
              <a:rPr lang="en-US" dirty="0" err="1"/>
              <a:t>uria</a:t>
            </a:r>
            <a:r>
              <a:rPr lang="en-US" dirty="0"/>
              <a:t> </a:t>
            </a:r>
            <a:r>
              <a:rPr lang="en-US" dirty="0" err="1"/>
              <a:t>atumia</a:t>
            </a:r>
            <a:r>
              <a:rPr lang="en-US" dirty="0"/>
              <a:t> </a:t>
            </a:r>
            <a:r>
              <a:rPr lang="en-US" dirty="0" err="1"/>
              <a:t>mangihota</a:t>
            </a:r>
            <a:r>
              <a:rPr lang="en-US" dirty="0"/>
              <a:t> </a:t>
            </a:r>
            <a:r>
              <a:rPr lang="en-US" dirty="0" err="1"/>
              <a:t>kurehe</a:t>
            </a:r>
            <a:r>
              <a:rPr lang="en-US" dirty="0"/>
              <a:t> </a:t>
            </a:r>
            <a:r>
              <a:rPr lang="en-US" dirty="0" err="1"/>
              <a:t>ugaruruku</a:t>
            </a:r>
            <a:r>
              <a:rPr lang="en-US" dirty="0"/>
              <a:t> </a:t>
            </a:r>
            <a:r>
              <a:rPr lang="en-US" dirty="0" err="1"/>
              <a:t>kuhuthira</a:t>
            </a:r>
            <a:r>
              <a:rPr lang="en-US" dirty="0"/>
              <a:t> </a:t>
            </a:r>
            <a:r>
              <a:rPr lang="en-US" dirty="0" err="1"/>
              <a:t>nyimbo</a:t>
            </a:r>
            <a:r>
              <a:rPr lang="en-US" dirty="0"/>
              <a:t> </a:t>
            </a:r>
            <a:r>
              <a:rPr lang="en-US" dirty="0" err="1"/>
              <a:t>cia</a:t>
            </a:r>
            <a:r>
              <a:rPr lang="en-US" dirty="0"/>
              <a:t> </a:t>
            </a:r>
            <a:r>
              <a:rPr lang="en-US" dirty="0" err="1"/>
              <a:t>tene</a:t>
            </a:r>
            <a:endParaRPr lang="en-US" dirty="0"/>
          </a:p>
        </p:txBody>
      </p:sp>
    </p:spTree>
    <p:extLst>
      <p:ext uri="{BB962C8B-B14F-4D97-AF65-F5344CB8AC3E}">
        <p14:creationId xmlns:p14="http://schemas.microsoft.com/office/powerpoint/2010/main" val="391670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3DD1-B3D0-411B-872A-692CFF80812A}"/>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1C7BFF39-5D49-4335-9071-03C3EA69E7A9}"/>
              </a:ext>
            </a:extLst>
          </p:cNvPr>
          <p:cNvSpPr>
            <a:spLocks noGrp="1"/>
          </p:cNvSpPr>
          <p:nvPr>
            <p:ph idx="1"/>
          </p:nvPr>
        </p:nvSpPr>
        <p:spPr/>
        <p:txBody>
          <a:bodyPr/>
          <a:lstStyle/>
          <a:p>
            <a:r>
              <a:rPr lang="en-US" dirty="0"/>
              <a:t>Traditional African music is a rich and diverse tapestry that reflects the continent's myriad cultures, languages, and histories. It encompasses a wide range of musical styles, instruments, and performance practices that vary significantly from region to region. Music in African societies serves not only as a form of entertainment but also as a vital medium for communication, storytelling, and the expression of cultural identity. It plays a crucial role in various life events, such as ceremonies, rituals, and celebrations, reinforcing social cohesion and community values.</a:t>
            </a:r>
          </a:p>
        </p:txBody>
      </p:sp>
    </p:spTree>
    <p:extLst>
      <p:ext uri="{BB962C8B-B14F-4D97-AF65-F5344CB8AC3E}">
        <p14:creationId xmlns:p14="http://schemas.microsoft.com/office/powerpoint/2010/main" val="353114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1DED-E1F8-4D47-8926-5AC205B81108}"/>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65846696-7CFE-4F9D-ABEC-BBE784500308}"/>
              </a:ext>
            </a:extLst>
          </p:cNvPr>
          <p:cNvSpPr>
            <a:spLocks noGrp="1"/>
          </p:cNvSpPr>
          <p:nvPr>
            <p:ph idx="1"/>
          </p:nvPr>
        </p:nvSpPr>
        <p:spPr/>
        <p:txBody>
          <a:bodyPr/>
          <a:lstStyle/>
          <a:p>
            <a:pPr marL="0" indent="0">
              <a:buNone/>
            </a:pPr>
            <a:r>
              <a:rPr lang="en-US" dirty="0"/>
              <a:t> Explore the Role of Music in African Culture: Examine how traditional music functions as a means of preserving history, transmitting knowledge, and fostering community bonds within various African societies.</a:t>
            </a:r>
          </a:p>
          <a:p>
            <a:endParaRPr lang="en-US" dirty="0"/>
          </a:p>
          <a:p>
            <a:pPr marL="0" indent="0">
              <a:buNone/>
            </a:pPr>
            <a:r>
              <a:rPr lang="en-US" dirty="0"/>
              <a:t>Analyze the Connection to Gender Awareness: Investigate how music reflects and influences gender roles and relations in African cultures, highlighting the contributions of both women and men in musical traditions while addressing issues of gender equality and empowerment through music.</a:t>
            </a:r>
          </a:p>
        </p:txBody>
      </p:sp>
    </p:spTree>
    <p:extLst>
      <p:ext uri="{BB962C8B-B14F-4D97-AF65-F5344CB8AC3E}">
        <p14:creationId xmlns:p14="http://schemas.microsoft.com/office/powerpoint/2010/main" val="321391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9A03-3682-4184-82A2-F59648AD3BBB}"/>
              </a:ext>
            </a:extLst>
          </p:cNvPr>
          <p:cNvSpPr>
            <a:spLocks noGrp="1"/>
          </p:cNvSpPr>
          <p:nvPr>
            <p:ph type="title"/>
          </p:nvPr>
        </p:nvSpPr>
        <p:spPr/>
        <p:txBody>
          <a:bodyPr/>
          <a:lstStyle/>
          <a:p>
            <a:pPr algn="ctr"/>
            <a:r>
              <a:rPr lang="en-US" dirty="0"/>
              <a:t>UNDERTANDING TRADITIONAL AFRICAN MUSIC</a:t>
            </a:r>
          </a:p>
        </p:txBody>
      </p:sp>
      <p:sp>
        <p:nvSpPr>
          <p:cNvPr id="3" name="Content Placeholder 2">
            <a:extLst>
              <a:ext uri="{FF2B5EF4-FFF2-40B4-BE49-F238E27FC236}">
                <a16:creationId xmlns:a16="http://schemas.microsoft.com/office/drawing/2014/main" id="{E4107108-F100-4D99-A058-5ECFBD8D6510}"/>
              </a:ext>
            </a:extLst>
          </p:cNvPr>
          <p:cNvSpPr>
            <a:spLocks noGrp="1"/>
          </p:cNvSpPr>
          <p:nvPr>
            <p:ph idx="1"/>
          </p:nvPr>
        </p:nvSpPr>
        <p:spPr/>
        <p:txBody>
          <a:bodyPr/>
          <a:lstStyle/>
          <a:p>
            <a:r>
              <a:rPr lang="en-US" dirty="0"/>
              <a:t>Traditional African music refers to the indigenous musical practices that have been passed down through generations within various African cultures. It encompasses a wide range of forms, styles, and practices that are deeply rooted in the social, cultural, and spiritual life of the communities. Traditional African music can be categorized into several forms</a:t>
            </a:r>
          </a:p>
          <a:p>
            <a:r>
              <a:rPr lang="en-US" dirty="0"/>
              <a:t>Vocal music</a:t>
            </a:r>
          </a:p>
          <a:p>
            <a:r>
              <a:rPr lang="en-US" dirty="0"/>
              <a:t>Instrumental Music</a:t>
            </a:r>
          </a:p>
          <a:p>
            <a:r>
              <a:rPr lang="en-US" dirty="0"/>
              <a:t>Dance</a:t>
            </a:r>
          </a:p>
          <a:p>
            <a:endParaRPr lang="en-US" dirty="0"/>
          </a:p>
        </p:txBody>
      </p:sp>
    </p:spTree>
    <p:extLst>
      <p:ext uri="{BB962C8B-B14F-4D97-AF65-F5344CB8AC3E}">
        <p14:creationId xmlns:p14="http://schemas.microsoft.com/office/powerpoint/2010/main" val="412387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73A5-85E9-4F7A-8198-58321514A386}"/>
              </a:ext>
            </a:extLst>
          </p:cNvPr>
          <p:cNvSpPr>
            <a:spLocks noGrp="1"/>
          </p:cNvSpPr>
          <p:nvPr>
            <p:ph type="title"/>
          </p:nvPr>
        </p:nvSpPr>
        <p:spPr/>
        <p:txBody>
          <a:bodyPr/>
          <a:lstStyle/>
          <a:p>
            <a:pPr algn="ctr"/>
            <a:r>
              <a:rPr lang="en-US" dirty="0"/>
              <a:t>Function of Music in African Societies</a:t>
            </a:r>
          </a:p>
        </p:txBody>
      </p:sp>
      <p:sp>
        <p:nvSpPr>
          <p:cNvPr id="3" name="Content Placeholder 2">
            <a:extLst>
              <a:ext uri="{FF2B5EF4-FFF2-40B4-BE49-F238E27FC236}">
                <a16:creationId xmlns:a16="http://schemas.microsoft.com/office/drawing/2014/main" id="{D979BA5B-2EE5-4344-9548-E2D57FE17216}"/>
              </a:ext>
            </a:extLst>
          </p:cNvPr>
          <p:cNvSpPr>
            <a:spLocks noGrp="1"/>
          </p:cNvSpPr>
          <p:nvPr>
            <p:ph idx="1"/>
          </p:nvPr>
        </p:nvSpPr>
        <p:spPr/>
        <p:txBody>
          <a:bodyPr/>
          <a:lstStyle/>
          <a:p>
            <a:r>
              <a:rPr lang="en-US" dirty="0"/>
              <a:t>1. Storytelling: Music is a powerful medium for storytelling, allowing for the transmission of history, morals, and cultural values. Through songs and chants, communities preserve their legends and share experiences across generations.</a:t>
            </a:r>
          </a:p>
          <a:p>
            <a:endParaRPr lang="en-US" dirty="0"/>
          </a:p>
          <a:p>
            <a:r>
              <a:rPr lang="en-US" dirty="0"/>
              <a:t>2. Rituals: Music plays a vital role in religious and spiritual ceremonies. It is used to invoke ancestors, celebrate rites of passage (such as birth, initiation, marriage, and death), and mark seasonal festivals. The rhythms and melodies often enhance the spiritual atmosphere of these events.</a:t>
            </a:r>
          </a:p>
        </p:txBody>
      </p:sp>
    </p:spTree>
    <p:extLst>
      <p:ext uri="{BB962C8B-B14F-4D97-AF65-F5344CB8AC3E}">
        <p14:creationId xmlns:p14="http://schemas.microsoft.com/office/powerpoint/2010/main" val="5111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AEBE5-1C46-454E-8482-24D3D9580FC3}"/>
              </a:ext>
            </a:extLst>
          </p:cNvPr>
          <p:cNvSpPr txBox="1"/>
          <p:nvPr/>
        </p:nvSpPr>
        <p:spPr>
          <a:xfrm>
            <a:off x="480060" y="388620"/>
            <a:ext cx="11521440" cy="6186309"/>
          </a:xfrm>
          <a:prstGeom prst="rect">
            <a:avLst/>
          </a:prstGeom>
          <a:noFill/>
        </p:spPr>
        <p:txBody>
          <a:bodyPr wrap="square" rtlCol="0">
            <a:spAutoFit/>
          </a:bodyPr>
          <a:lstStyle/>
          <a:p>
            <a:endParaRPr lang="en-US" sz="3600" dirty="0"/>
          </a:p>
          <a:p>
            <a:r>
              <a:rPr lang="en-US" sz="3600" dirty="0"/>
              <a:t>3. Celebrations: Music is central to celebrations, including weddings, harvests, and communal gatherings. It fosters joy and unity among participants, creating an environment for social interaction and shared happiness.</a:t>
            </a:r>
          </a:p>
          <a:p>
            <a:endParaRPr lang="en-US" sz="3600" dirty="0"/>
          </a:p>
          <a:p>
            <a:r>
              <a:rPr lang="en-US" sz="3600" dirty="0"/>
              <a:t>4. Community Bonding: Traditional music strengthens community ties by bringing people together in collective experiences. It encourages participation, collaboration, and a sense of belonging, reinforcing social cohesion and cultural identity.</a:t>
            </a:r>
          </a:p>
        </p:txBody>
      </p:sp>
    </p:spTree>
    <p:extLst>
      <p:ext uri="{BB962C8B-B14F-4D97-AF65-F5344CB8AC3E}">
        <p14:creationId xmlns:p14="http://schemas.microsoft.com/office/powerpoint/2010/main" val="309614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1447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 Significance of African Traditional Music: A Cultural Lens on Gender Awareness</vt:lpstr>
      <vt:lpstr>ABSTRACT</vt:lpstr>
      <vt:lpstr>MUHTASARI</vt:lpstr>
      <vt:lpstr>SAMMARY YA MAUNDU</vt:lpstr>
      <vt:lpstr>INTRODUCTION</vt:lpstr>
      <vt:lpstr>OBJECTIVES</vt:lpstr>
      <vt:lpstr>UNDERTANDING TRADITIONAL AFRICAN MUSIC</vt:lpstr>
      <vt:lpstr>Function of Music in African Societies</vt:lpstr>
      <vt:lpstr>PowerPoint Presentation</vt:lpstr>
      <vt:lpstr>MUSIC AS A REFLECTION OF CULTURE</vt:lpstr>
      <vt:lpstr>PowerPoint Presentation</vt:lpstr>
      <vt:lpstr>GENDER ROLES IN TRADITIONAL MUSIC</vt:lpstr>
      <vt:lpstr>PowerPoint Presentation</vt:lpstr>
      <vt:lpstr>Gender Dynamics Influencing Musical Expression and Participation</vt:lpstr>
      <vt:lpstr>Examples of Marginalization and Crucial Roles Played by Women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Significance of African Traditional Music: A Cultural Lens on Gender Awareness</dc:title>
  <dc:creator>Admin</dc:creator>
  <cp:lastModifiedBy>Admin</cp:lastModifiedBy>
  <cp:revision>9</cp:revision>
  <dcterms:created xsi:type="dcterms:W3CDTF">2024-08-07T12:51:03Z</dcterms:created>
  <dcterms:modified xsi:type="dcterms:W3CDTF">2024-08-08T08:32:33Z</dcterms:modified>
</cp:coreProperties>
</file>