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14630400" cy="8229600"/>
  <p:notesSz cx="8229600" cy="14630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FA31F07-0011-4E64-998C-162EF1F1660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685800" y="1143000"/>
            <a:ext cx="5486040" cy="3085920"/>
          </a:xfrm>
          <a:prstGeom prst="rect">
            <a:avLst/>
          </a:prstGeom>
        </p:spPr>
      </p:sp>
      <p:sp>
        <p:nvSpPr>
          <p:cNvPr id="16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61C09B0-F9F3-4DCE-872E-E7EEC2EC19F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6040" cy="3085920"/>
          </a:xfrm>
          <a:prstGeom prst="rect">
            <a:avLst/>
          </a:prstGeom>
        </p:spPr>
      </p:sp>
      <p:sp>
        <p:nvSpPr>
          <p:cNvPr id="19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9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80C043F-7866-4BA5-BDBB-F3BB265B256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685800" y="1143000"/>
            <a:ext cx="5486040" cy="3085920"/>
          </a:xfrm>
          <a:prstGeom prst="rect">
            <a:avLst/>
          </a:prstGeom>
        </p:spPr>
      </p:sp>
      <p:sp>
        <p:nvSpPr>
          <p:cNvPr id="16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6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8562B10-877A-4361-BD7F-4655F8F9C9F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685800" y="1143000"/>
            <a:ext cx="5486040" cy="3085920"/>
          </a:xfrm>
          <a:prstGeom prst="rect">
            <a:avLst/>
          </a:prstGeom>
        </p:spPr>
      </p:sp>
      <p:sp>
        <p:nvSpPr>
          <p:cNvPr id="17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7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DE6BB82-AD0D-4252-AE26-9579238782B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685800" y="1143000"/>
            <a:ext cx="5486040" cy="3085920"/>
          </a:xfrm>
          <a:prstGeom prst="rect">
            <a:avLst/>
          </a:prstGeom>
        </p:spPr>
      </p:sp>
      <p:sp>
        <p:nvSpPr>
          <p:cNvPr id="17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7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D009244-9F50-4F55-B7CC-8E4B3B8E0D2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685800" y="1143000"/>
            <a:ext cx="5486040" cy="3085920"/>
          </a:xfrm>
          <a:prstGeom prst="rect">
            <a:avLst/>
          </a:prstGeom>
        </p:spPr>
      </p:sp>
      <p:sp>
        <p:nvSpPr>
          <p:cNvPr id="17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7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3C1BDA4-6AF1-46DC-878A-FE98488A521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685800" y="1143000"/>
            <a:ext cx="5486040" cy="3085920"/>
          </a:xfrm>
          <a:prstGeom prst="rect">
            <a:avLst/>
          </a:prstGeom>
        </p:spPr>
      </p:sp>
      <p:sp>
        <p:nvSpPr>
          <p:cNvPr id="18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8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99FD485-A77F-49E5-BE2D-79997793776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6040" cy="3085920"/>
          </a:xfrm>
          <a:prstGeom prst="rect">
            <a:avLst/>
          </a:prstGeom>
        </p:spPr>
      </p:sp>
      <p:sp>
        <p:nvSpPr>
          <p:cNvPr id="18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8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2B36FDD-C09C-475D-91F8-FCC869120F9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6040" cy="3085920"/>
          </a:xfrm>
          <a:prstGeom prst="rect">
            <a:avLst/>
          </a:prstGeom>
        </p:spPr>
      </p:sp>
      <p:sp>
        <p:nvSpPr>
          <p:cNvPr id="18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8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84BFAE8-FDE7-4A8A-8B2E-840EAA52E08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685800" y="1143000"/>
            <a:ext cx="5486040" cy="3085920"/>
          </a:xfrm>
          <a:prstGeom prst="rect">
            <a:avLst/>
          </a:prstGeom>
        </p:spPr>
      </p:sp>
      <p:sp>
        <p:nvSpPr>
          <p:cNvPr id="18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9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0E14D4A-8294-4B1F-B6C2-DAB11970F08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type="body"/>
          </p:nvPr>
        </p:nvSpPr>
        <p:spPr>
          <a:xfrm>
            <a:off x="731520" y="1925640"/>
            <a:ext cx="1316700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3"/>
          <p:cNvSpPr>
            <a:spLocks noGrp="1"/>
          </p:cNvSpPr>
          <p:nvPr>
            <p:ph type="body"/>
          </p:nvPr>
        </p:nvSpPr>
        <p:spPr>
          <a:xfrm>
            <a:off x="731520" y="4418640"/>
            <a:ext cx="13167000" cy="2276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731520" y="1925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7478280" y="1925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9" name="PlaceHolder 4"/>
          <p:cNvSpPr>
            <a:spLocks noGrp="1"/>
          </p:cNvSpPr>
          <p:nvPr>
            <p:ph type="body"/>
          </p:nvPr>
        </p:nvSpPr>
        <p:spPr>
          <a:xfrm>
            <a:off x="731520" y="4418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30" name="PlaceHolder 5"/>
          <p:cNvSpPr>
            <a:spLocks noGrp="1"/>
          </p:cNvSpPr>
          <p:nvPr>
            <p:ph type="body"/>
          </p:nvPr>
        </p:nvSpPr>
        <p:spPr>
          <a:xfrm>
            <a:off x="7478280" y="4418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731520" y="1925640"/>
            <a:ext cx="423936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3"/>
          <p:cNvSpPr>
            <a:spLocks noGrp="1"/>
          </p:cNvSpPr>
          <p:nvPr>
            <p:ph type="body"/>
          </p:nvPr>
        </p:nvSpPr>
        <p:spPr>
          <a:xfrm>
            <a:off x="5183280" y="1925640"/>
            <a:ext cx="423936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4"/>
          <p:cNvSpPr>
            <a:spLocks noGrp="1"/>
          </p:cNvSpPr>
          <p:nvPr>
            <p:ph type="body"/>
          </p:nvPr>
        </p:nvSpPr>
        <p:spPr>
          <a:xfrm>
            <a:off x="9635040" y="1925640"/>
            <a:ext cx="423936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35" name="PlaceHolder 5"/>
          <p:cNvSpPr>
            <a:spLocks noGrp="1"/>
          </p:cNvSpPr>
          <p:nvPr>
            <p:ph type="body"/>
          </p:nvPr>
        </p:nvSpPr>
        <p:spPr>
          <a:xfrm>
            <a:off x="731520" y="4418640"/>
            <a:ext cx="423936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6"/>
          <p:cNvSpPr>
            <a:spLocks noGrp="1"/>
          </p:cNvSpPr>
          <p:nvPr>
            <p:ph type="body"/>
          </p:nvPr>
        </p:nvSpPr>
        <p:spPr>
          <a:xfrm>
            <a:off x="5183280" y="4418640"/>
            <a:ext cx="423936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7"/>
          <p:cNvSpPr>
            <a:spLocks noGrp="1"/>
          </p:cNvSpPr>
          <p:nvPr>
            <p:ph type="body"/>
          </p:nvPr>
        </p:nvSpPr>
        <p:spPr>
          <a:xfrm>
            <a:off x="9635040" y="4418640"/>
            <a:ext cx="4239360" cy="2276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subTitle"/>
          </p:nvPr>
        </p:nvSpPr>
        <p:spPr>
          <a:xfrm>
            <a:off x="731520" y="1925640"/>
            <a:ext cx="13167000" cy="4772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 name="PlaceHolder 2"/>
          <p:cNvSpPr>
            <a:spLocks noGrp="1"/>
          </p:cNvSpPr>
          <p:nvPr>
            <p:ph type="body"/>
          </p:nvPr>
        </p:nvSpPr>
        <p:spPr>
          <a:xfrm>
            <a:off x="731520" y="1925640"/>
            <a:ext cx="13167000" cy="47725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type="body"/>
          </p:nvPr>
        </p:nvSpPr>
        <p:spPr>
          <a:xfrm>
            <a:off x="731520" y="1925640"/>
            <a:ext cx="6425280" cy="4772520"/>
          </a:xfrm>
          <a:prstGeom prst="rect">
            <a:avLst/>
          </a:prstGeom>
        </p:spPr>
        <p:txBody>
          <a:bodyPr lIns="0" rIns="0" tIns="0" bIns="0">
            <a:normAutofit/>
          </a:bodyPr>
          <a:p>
            <a:endParaRPr b="0" lang="en-US" sz="3200" spc="-1" strike="noStrike">
              <a:solidFill>
                <a:srgbClr val="000000"/>
              </a:solidFill>
              <a:latin typeface="Calibri"/>
            </a:endParaRPr>
          </a:p>
        </p:txBody>
      </p:sp>
      <p:sp>
        <p:nvSpPr>
          <p:cNvPr id="8" name="PlaceHolder 3"/>
          <p:cNvSpPr>
            <a:spLocks noGrp="1"/>
          </p:cNvSpPr>
          <p:nvPr>
            <p:ph type="body"/>
          </p:nvPr>
        </p:nvSpPr>
        <p:spPr>
          <a:xfrm>
            <a:off x="7478280" y="1925640"/>
            <a:ext cx="6425280" cy="47725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731520" y="1925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3" name="PlaceHolder 3"/>
          <p:cNvSpPr>
            <a:spLocks noGrp="1"/>
          </p:cNvSpPr>
          <p:nvPr>
            <p:ph type="body"/>
          </p:nvPr>
        </p:nvSpPr>
        <p:spPr>
          <a:xfrm>
            <a:off x="7478280" y="1925640"/>
            <a:ext cx="6425280" cy="4772520"/>
          </a:xfrm>
          <a:prstGeom prst="rect">
            <a:avLst/>
          </a:prstGeom>
        </p:spPr>
        <p:txBody>
          <a:bodyPr lIns="0" rIns="0" tIns="0" bIns="0">
            <a:normAutofit/>
          </a:bodyPr>
          <a:p>
            <a:endParaRPr b="0" lang="en-US" sz="3200" spc="-1" strike="noStrike">
              <a:solidFill>
                <a:srgbClr val="000000"/>
              </a:solidFill>
              <a:latin typeface="Calibri"/>
            </a:endParaRPr>
          </a:p>
        </p:txBody>
      </p:sp>
      <p:sp>
        <p:nvSpPr>
          <p:cNvPr id="14" name="PlaceHolder 4"/>
          <p:cNvSpPr>
            <a:spLocks noGrp="1"/>
          </p:cNvSpPr>
          <p:nvPr>
            <p:ph type="body"/>
          </p:nvPr>
        </p:nvSpPr>
        <p:spPr>
          <a:xfrm>
            <a:off x="731520" y="4418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731520" y="1925640"/>
            <a:ext cx="6425280" cy="477252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3"/>
          <p:cNvSpPr>
            <a:spLocks noGrp="1"/>
          </p:cNvSpPr>
          <p:nvPr>
            <p:ph type="body"/>
          </p:nvPr>
        </p:nvSpPr>
        <p:spPr>
          <a:xfrm>
            <a:off x="7478280" y="1925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4"/>
          <p:cNvSpPr>
            <a:spLocks noGrp="1"/>
          </p:cNvSpPr>
          <p:nvPr>
            <p:ph type="body"/>
          </p:nvPr>
        </p:nvSpPr>
        <p:spPr>
          <a:xfrm>
            <a:off x="7478280" y="4418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type="body"/>
          </p:nvPr>
        </p:nvSpPr>
        <p:spPr>
          <a:xfrm>
            <a:off x="731520" y="1925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3"/>
          <p:cNvSpPr>
            <a:spLocks noGrp="1"/>
          </p:cNvSpPr>
          <p:nvPr>
            <p:ph type="body"/>
          </p:nvPr>
        </p:nvSpPr>
        <p:spPr>
          <a:xfrm>
            <a:off x="7478280" y="1925640"/>
            <a:ext cx="6425280" cy="2276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4"/>
          <p:cNvSpPr>
            <a:spLocks noGrp="1"/>
          </p:cNvSpPr>
          <p:nvPr>
            <p:ph type="body"/>
          </p:nvPr>
        </p:nvSpPr>
        <p:spPr>
          <a:xfrm>
            <a:off x="731520" y="4418640"/>
            <a:ext cx="13167000" cy="2276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 name="PlaceHolder 2"/>
          <p:cNvSpPr>
            <a:spLocks noGrp="1"/>
          </p:cNvSpPr>
          <p:nvPr>
            <p:ph type="body"/>
          </p:nvPr>
        </p:nvSpPr>
        <p:spPr>
          <a:xfrm>
            <a:off x="731520" y="1925640"/>
            <a:ext cx="13167000" cy="4772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45" name="CustomShape 2"/>
          <p:cNvSpPr/>
          <p:nvPr/>
        </p:nvSpPr>
        <p:spPr>
          <a:xfrm>
            <a:off x="0" y="0"/>
            <a:ext cx="14630040" cy="8229240"/>
          </a:xfrm>
          <a:prstGeom prst="rect">
            <a:avLst/>
          </a:prstGeom>
          <a:solidFill>
            <a:srgbClr val="f3f3f7"/>
          </a:solidFill>
          <a:ln>
            <a:noFill/>
          </a:ln>
        </p:spPr>
        <p:style>
          <a:lnRef idx="0"/>
          <a:fillRef idx="0"/>
          <a:effectRef idx="0"/>
          <a:fontRef idx="minor"/>
        </p:style>
      </p:sp>
      <p:pic>
        <p:nvPicPr>
          <p:cNvPr id="46" name="Image 0" descr="preencoded.png"/>
          <p:cNvPicPr/>
          <p:nvPr/>
        </p:nvPicPr>
        <p:blipFill>
          <a:blip r:embed="rId1"/>
          <a:stretch/>
        </p:blipFill>
        <p:spPr>
          <a:xfrm>
            <a:off x="0" y="0"/>
            <a:ext cx="5486040" cy="8229240"/>
          </a:xfrm>
          <a:prstGeom prst="rect">
            <a:avLst/>
          </a:prstGeom>
          <a:ln>
            <a:noFill/>
          </a:ln>
        </p:spPr>
      </p:pic>
      <p:sp>
        <p:nvSpPr>
          <p:cNvPr id="47" name="CustomShape 3"/>
          <p:cNvSpPr/>
          <p:nvPr/>
        </p:nvSpPr>
        <p:spPr>
          <a:xfrm>
            <a:off x="6350400" y="1618200"/>
            <a:ext cx="7415640" cy="1542600"/>
          </a:xfrm>
          <a:prstGeom prst="rect">
            <a:avLst/>
          </a:prstGeom>
          <a:noFill/>
          <a:ln>
            <a:noFill/>
          </a:ln>
        </p:spPr>
        <p:style>
          <a:lnRef idx="0"/>
          <a:fillRef idx="0"/>
          <a:effectRef idx="0"/>
          <a:fontRef idx="minor"/>
        </p:style>
        <p:txBody>
          <a:bodyPr lIns="90000" rIns="90000" tIns="45000" bIns="45000">
            <a:noAutofit/>
          </a:bodyPr>
          <a:p>
            <a:pPr>
              <a:lnSpc>
                <a:spcPts val="6075"/>
              </a:lnSpc>
              <a:tabLst>
                <a:tab algn="l" pos="0"/>
              </a:tabLst>
            </a:pPr>
            <a:r>
              <a:rPr b="1" lang="en-US" sz="4860" spc="-1" strike="noStrike">
                <a:solidFill>
                  <a:srgbClr val="101014"/>
                </a:solidFill>
                <a:latin typeface="Playfair Display"/>
                <a:ea typeface="Playfair Display"/>
              </a:rPr>
              <a:t>A Journey of Growth and Exploration</a:t>
            </a:r>
            <a:endParaRPr b="0" lang="en-US" sz="4860" spc="-1" strike="noStrike">
              <a:latin typeface="Arial"/>
            </a:endParaRPr>
          </a:p>
        </p:txBody>
      </p:sp>
      <p:sp>
        <p:nvSpPr>
          <p:cNvPr id="48" name="CustomShape 4"/>
          <p:cNvSpPr/>
          <p:nvPr/>
        </p:nvSpPr>
        <p:spPr>
          <a:xfrm>
            <a:off x="6350400" y="3531600"/>
            <a:ext cx="7415640" cy="2369880"/>
          </a:xfrm>
          <a:prstGeom prst="rect">
            <a:avLst/>
          </a:prstGeom>
          <a:noFill/>
          <a:ln>
            <a:noFill/>
          </a:ln>
        </p:spPr>
        <p:style>
          <a:lnRef idx="0"/>
          <a:fillRef idx="0"/>
          <a:effectRef idx="0"/>
          <a:fontRef idx="minor"/>
        </p:style>
        <p:txBody>
          <a:bodyPr lIns="90000" rIns="90000" tIns="45000" bIns="45000">
            <a:noAutofit/>
          </a:bodyPr>
          <a:p>
            <a:pPr>
              <a:lnSpc>
                <a:spcPts val="3110"/>
              </a:lnSpc>
              <a:tabLst>
                <a:tab algn="l" pos="0"/>
              </a:tabLst>
            </a:pPr>
            <a:r>
              <a:rPr b="0" lang="en-US" sz="1950" spc="-1" strike="noStrike">
                <a:solidFill>
                  <a:srgbClr val="39393c"/>
                </a:solidFill>
                <a:latin typeface="Open Sans"/>
                <a:ea typeface="Open Sans"/>
              </a:rPr>
              <a:t>As I reflect on my journey, from the tranquil hills of Kagwe and the vibrant streets of Nakuru to the academic halls of Molo Academy and the rigorous training programs at Google and Cisco, I am filled with gratitude and a sense of purpose. Each experience, each challenge, and each achievement has contributed to shaping the person I am today.</a:t>
            </a:r>
            <a:endParaRPr b="0" lang="en-US" sz="1950" spc="-1" strike="noStrike">
              <a:latin typeface="Arial"/>
            </a:endParaRPr>
          </a:p>
        </p:txBody>
      </p:sp>
      <p:sp>
        <p:nvSpPr>
          <p:cNvPr id="49" name="CustomShape 5"/>
          <p:cNvSpPr/>
          <p:nvPr/>
        </p:nvSpPr>
        <p:spPr>
          <a:xfrm>
            <a:off x="6471720" y="6346800"/>
            <a:ext cx="151920" cy="97200"/>
          </a:xfrm>
          <a:prstGeom prst="rect">
            <a:avLst/>
          </a:prstGeom>
          <a:noFill/>
          <a:ln>
            <a:noFill/>
          </a:ln>
        </p:spPr>
        <p:style>
          <a:lnRef idx="0"/>
          <a:fillRef idx="0"/>
          <a:effectRef idx="0"/>
          <a:fontRef idx="minor"/>
        </p:style>
        <p:txBody>
          <a:bodyPr wrap="none" lIns="90000" rIns="90000" tIns="45000" bIns="45000">
            <a:noAutofit/>
          </a:bodyPr>
          <a:p>
            <a:pPr algn="ctr">
              <a:lnSpc>
                <a:spcPts val="768"/>
              </a:lnSpc>
              <a:tabLst>
                <a:tab algn="l" pos="0"/>
              </a:tabLst>
            </a:pPr>
            <a:r>
              <a:rPr b="0" lang="en-US" sz="770" spc="-1" strike="noStrike">
                <a:solidFill>
                  <a:srgbClr val="ffffff"/>
                </a:solidFill>
                <a:latin typeface="Open Sans"/>
                <a:ea typeface="Open Sans"/>
              </a:rPr>
              <a:t>BM</a:t>
            </a:r>
            <a:endParaRPr b="0" lang="en-US" sz="77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153" name="CustomShape 2"/>
          <p:cNvSpPr/>
          <p:nvPr/>
        </p:nvSpPr>
        <p:spPr>
          <a:xfrm>
            <a:off x="0" y="0"/>
            <a:ext cx="14630040" cy="8229240"/>
          </a:xfrm>
          <a:prstGeom prst="rect">
            <a:avLst/>
          </a:prstGeom>
          <a:solidFill>
            <a:srgbClr val="f3f3f7"/>
          </a:solidFill>
          <a:ln>
            <a:noFill/>
          </a:ln>
        </p:spPr>
        <p:style>
          <a:lnRef idx="0"/>
          <a:fillRef idx="0"/>
          <a:effectRef idx="0"/>
          <a:fontRef idx="minor"/>
        </p:style>
      </p:sp>
      <p:sp>
        <p:nvSpPr>
          <p:cNvPr id="154" name="CustomShape 3"/>
          <p:cNvSpPr/>
          <p:nvPr/>
        </p:nvSpPr>
        <p:spPr>
          <a:xfrm>
            <a:off x="1080000" y="738000"/>
            <a:ext cx="8536320" cy="712800"/>
          </a:xfrm>
          <a:prstGeom prst="rect">
            <a:avLst/>
          </a:prstGeom>
          <a:noFill/>
          <a:ln>
            <a:noFill/>
          </a:ln>
        </p:spPr>
        <p:style>
          <a:lnRef idx="0"/>
          <a:fillRef idx="0"/>
          <a:effectRef idx="0"/>
          <a:fontRef idx="minor"/>
        </p:style>
        <p:txBody>
          <a:bodyPr wrap="none" lIns="90000" rIns="90000" tIns="45000" bIns="45000">
            <a:noAutofit/>
          </a:bodyPr>
          <a:p>
            <a:pPr>
              <a:lnSpc>
                <a:spcPts val="5618"/>
              </a:lnSpc>
              <a:tabLst>
                <a:tab algn="l" pos="0"/>
              </a:tabLst>
            </a:pPr>
            <a:r>
              <a:rPr b="1" lang="en-US" sz="4500" spc="-1" strike="noStrike">
                <a:solidFill>
                  <a:srgbClr val="101014"/>
                </a:solidFill>
                <a:latin typeface="Playfair Display"/>
                <a:ea typeface="Playfair Display"/>
              </a:rPr>
              <a:t>A Future Filled with Possibilities</a:t>
            </a:r>
            <a:endParaRPr b="0" lang="en-US" sz="4500" spc="-1" strike="noStrike">
              <a:latin typeface="Arial"/>
            </a:endParaRPr>
          </a:p>
        </p:txBody>
      </p:sp>
      <p:pic>
        <p:nvPicPr>
          <p:cNvPr id="155" name="Image 0" descr="preencoded.png"/>
          <p:cNvPicPr/>
          <p:nvPr/>
        </p:nvPicPr>
        <p:blipFill>
          <a:blip r:embed="rId1"/>
          <a:stretch/>
        </p:blipFill>
        <p:spPr>
          <a:xfrm>
            <a:off x="1080000" y="1793520"/>
            <a:ext cx="1140840" cy="1825920"/>
          </a:xfrm>
          <a:prstGeom prst="rect">
            <a:avLst/>
          </a:prstGeom>
          <a:ln>
            <a:noFill/>
          </a:ln>
        </p:spPr>
      </p:pic>
      <p:sp>
        <p:nvSpPr>
          <p:cNvPr id="156" name="CustomShape 4"/>
          <p:cNvSpPr/>
          <p:nvPr/>
        </p:nvSpPr>
        <p:spPr>
          <a:xfrm>
            <a:off x="2563920" y="2021760"/>
            <a:ext cx="2991600" cy="356400"/>
          </a:xfrm>
          <a:prstGeom prst="rect">
            <a:avLst/>
          </a:prstGeom>
          <a:noFill/>
          <a:ln>
            <a:noFill/>
          </a:ln>
        </p:spPr>
        <p:style>
          <a:lnRef idx="0"/>
          <a:fillRef idx="0"/>
          <a:effectRef idx="0"/>
          <a:fontRef idx="minor"/>
        </p:style>
        <p:txBody>
          <a:bodyPr wrap="none" lIns="90000" rIns="90000" tIns="45000" bIns="45000">
            <a:noAutofit/>
          </a:bodyPr>
          <a:p>
            <a:pPr>
              <a:lnSpc>
                <a:spcPts val="2809"/>
              </a:lnSpc>
              <a:tabLst>
                <a:tab algn="l" pos="0"/>
              </a:tabLst>
            </a:pPr>
            <a:r>
              <a:rPr b="1" lang="en-US" sz="2250" spc="-1" strike="noStrike">
                <a:solidFill>
                  <a:srgbClr val="39393c"/>
                </a:solidFill>
                <a:latin typeface="Playfair Display"/>
                <a:ea typeface="Playfair Display"/>
              </a:rPr>
              <a:t>Gratitude and Purpose</a:t>
            </a:r>
            <a:endParaRPr b="0" lang="en-US" sz="2250" spc="-1" strike="noStrike">
              <a:latin typeface="Arial"/>
            </a:endParaRPr>
          </a:p>
        </p:txBody>
      </p:sp>
      <p:sp>
        <p:nvSpPr>
          <p:cNvPr id="157" name="CustomShape 5"/>
          <p:cNvSpPr/>
          <p:nvPr/>
        </p:nvSpPr>
        <p:spPr>
          <a:xfrm>
            <a:off x="2563920" y="2515680"/>
            <a:ext cx="10986120" cy="730080"/>
          </a:xfrm>
          <a:prstGeom prst="rect">
            <a:avLst/>
          </a:prstGeom>
          <a:noFill/>
          <a:ln>
            <a:noFill/>
          </a:ln>
        </p:spPr>
        <p:style>
          <a:lnRef idx="0"/>
          <a:fillRef idx="0"/>
          <a:effectRef idx="0"/>
          <a:fontRef idx="minor"/>
        </p:style>
        <p:txBody>
          <a:bodyPr lIns="90000" rIns="90000" tIns="45000" bIns="45000">
            <a:noAutofit/>
          </a:bodyPr>
          <a:p>
            <a:pPr>
              <a:lnSpc>
                <a:spcPts val="2877"/>
              </a:lnSpc>
              <a:tabLst>
                <a:tab algn="l" pos="0"/>
              </a:tabLst>
            </a:pPr>
            <a:r>
              <a:rPr b="0" lang="en-US" sz="1800" spc="-1" strike="noStrike">
                <a:solidFill>
                  <a:srgbClr val="39393c"/>
                </a:solidFill>
                <a:latin typeface="Open Sans"/>
                <a:ea typeface="Open Sans"/>
              </a:rPr>
              <a:t>As I reflect on my journey, I am filled with gratitude and a sense of purpose. Each experience, each challenge, and each achievement has contributed to shaping the person I am today.</a:t>
            </a:r>
            <a:endParaRPr b="0" lang="en-US" sz="1800" spc="-1" strike="noStrike">
              <a:latin typeface="Arial"/>
            </a:endParaRPr>
          </a:p>
        </p:txBody>
      </p:sp>
      <p:pic>
        <p:nvPicPr>
          <p:cNvPr id="158" name="Image 1" descr="preencoded.png"/>
          <p:cNvPicPr/>
          <p:nvPr/>
        </p:nvPicPr>
        <p:blipFill>
          <a:blip r:embed="rId2"/>
          <a:stretch/>
        </p:blipFill>
        <p:spPr>
          <a:xfrm>
            <a:off x="1080000" y="3619800"/>
            <a:ext cx="1140840" cy="1825920"/>
          </a:xfrm>
          <a:prstGeom prst="rect">
            <a:avLst/>
          </a:prstGeom>
          <a:ln>
            <a:noFill/>
          </a:ln>
        </p:spPr>
      </p:pic>
      <p:sp>
        <p:nvSpPr>
          <p:cNvPr id="159" name="CustomShape 6"/>
          <p:cNvSpPr/>
          <p:nvPr/>
        </p:nvSpPr>
        <p:spPr>
          <a:xfrm>
            <a:off x="2563920" y="3848040"/>
            <a:ext cx="3046680" cy="356400"/>
          </a:xfrm>
          <a:prstGeom prst="rect">
            <a:avLst/>
          </a:prstGeom>
          <a:noFill/>
          <a:ln>
            <a:noFill/>
          </a:ln>
        </p:spPr>
        <p:style>
          <a:lnRef idx="0"/>
          <a:fillRef idx="0"/>
          <a:effectRef idx="0"/>
          <a:fontRef idx="minor"/>
        </p:style>
        <p:txBody>
          <a:bodyPr wrap="none" lIns="90000" rIns="90000" tIns="45000" bIns="45000">
            <a:noAutofit/>
          </a:bodyPr>
          <a:p>
            <a:pPr>
              <a:lnSpc>
                <a:spcPts val="2809"/>
              </a:lnSpc>
              <a:tabLst>
                <a:tab algn="l" pos="0"/>
              </a:tabLst>
            </a:pPr>
            <a:r>
              <a:rPr b="1" lang="en-US" sz="2250" spc="-1" strike="noStrike">
                <a:solidFill>
                  <a:srgbClr val="39393c"/>
                </a:solidFill>
                <a:latin typeface="Playfair Display"/>
                <a:ea typeface="Playfair Display"/>
              </a:rPr>
              <a:t>Passion for Technology</a:t>
            </a:r>
            <a:endParaRPr b="0" lang="en-US" sz="2250" spc="-1" strike="noStrike">
              <a:latin typeface="Arial"/>
            </a:endParaRPr>
          </a:p>
        </p:txBody>
      </p:sp>
      <p:sp>
        <p:nvSpPr>
          <p:cNvPr id="160" name="CustomShape 7"/>
          <p:cNvSpPr/>
          <p:nvPr/>
        </p:nvSpPr>
        <p:spPr>
          <a:xfrm>
            <a:off x="2563920" y="4341600"/>
            <a:ext cx="10986120" cy="730080"/>
          </a:xfrm>
          <a:prstGeom prst="rect">
            <a:avLst/>
          </a:prstGeom>
          <a:noFill/>
          <a:ln>
            <a:noFill/>
          </a:ln>
        </p:spPr>
        <p:style>
          <a:lnRef idx="0"/>
          <a:fillRef idx="0"/>
          <a:effectRef idx="0"/>
          <a:fontRef idx="minor"/>
        </p:style>
        <p:txBody>
          <a:bodyPr lIns="90000" rIns="90000" tIns="45000" bIns="45000">
            <a:noAutofit/>
          </a:bodyPr>
          <a:p>
            <a:pPr>
              <a:lnSpc>
                <a:spcPts val="2877"/>
              </a:lnSpc>
              <a:tabLst>
                <a:tab algn="l" pos="0"/>
              </a:tabLst>
            </a:pPr>
            <a:r>
              <a:rPr b="0" lang="en-US" sz="1800" spc="-1" strike="noStrike">
                <a:solidFill>
                  <a:srgbClr val="39393c"/>
                </a:solidFill>
                <a:latin typeface="Open Sans"/>
                <a:ea typeface="Open Sans"/>
              </a:rPr>
              <a:t>My passion for technology and my commitment to continuous learning drive me to explore new horizons and embrace new challenges. I am excited about the future and the opportunities it holds.</a:t>
            </a:r>
            <a:endParaRPr b="0" lang="en-US" sz="1800" spc="-1" strike="noStrike">
              <a:latin typeface="Arial"/>
            </a:endParaRPr>
          </a:p>
        </p:txBody>
      </p:sp>
      <p:pic>
        <p:nvPicPr>
          <p:cNvPr id="161" name="Image 2" descr="preencoded.png"/>
          <p:cNvPicPr/>
          <p:nvPr/>
        </p:nvPicPr>
        <p:blipFill>
          <a:blip r:embed="rId3"/>
          <a:stretch/>
        </p:blipFill>
        <p:spPr>
          <a:xfrm>
            <a:off x="1080000" y="5446080"/>
            <a:ext cx="1140840" cy="2045160"/>
          </a:xfrm>
          <a:prstGeom prst="rect">
            <a:avLst/>
          </a:prstGeom>
          <a:ln>
            <a:noFill/>
          </a:ln>
        </p:spPr>
      </p:pic>
      <p:sp>
        <p:nvSpPr>
          <p:cNvPr id="162" name="CustomShape 8"/>
          <p:cNvSpPr/>
          <p:nvPr/>
        </p:nvSpPr>
        <p:spPr>
          <a:xfrm>
            <a:off x="2563920" y="5674320"/>
            <a:ext cx="3778560" cy="356400"/>
          </a:xfrm>
          <a:prstGeom prst="rect">
            <a:avLst/>
          </a:prstGeom>
          <a:noFill/>
          <a:ln>
            <a:noFill/>
          </a:ln>
        </p:spPr>
        <p:style>
          <a:lnRef idx="0"/>
          <a:fillRef idx="0"/>
          <a:effectRef idx="0"/>
          <a:fontRef idx="minor"/>
        </p:style>
        <p:txBody>
          <a:bodyPr wrap="none" lIns="90000" rIns="90000" tIns="45000" bIns="45000">
            <a:noAutofit/>
          </a:bodyPr>
          <a:p>
            <a:pPr>
              <a:lnSpc>
                <a:spcPts val="2809"/>
              </a:lnSpc>
              <a:tabLst>
                <a:tab algn="l" pos="0"/>
              </a:tabLst>
            </a:pPr>
            <a:r>
              <a:rPr b="1" lang="en-US" sz="2250" spc="-1" strike="noStrike">
                <a:solidFill>
                  <a:srgbClr val="39393c"/>
                </a:solidFill>
                <a:latin typeface="Playfair Display"/>
                <a:ea typeface="Playfair Display"/>
              </a:rPr>
              <a:t>Making a Meaningful Impact</a:t>
            </a:r>
            <a:endParaRPr b="0" lang="en-US" sz="2250" spc="-1" strike="noStrike">
              <a:latin typeface="Arial"/>
            </a:endParaRPr>
          </a:p>
        </p:txBody>
      </p:sp>
      <p:sp>
        <p:nvSpPr>
          <p:cNvPr id="163" name="CustomShape 9"/>
          <p:cNvSpPr/>
          <p:nvPr/>
        </p:nvSpPr>
        <p:spPr>
          <a:xfrm>
            <a:off x="2563920" y="6167880"/>
            <a:ext cx="10986120" cy="1095120"/>
          </a:xfrm>
          <a:prstGeom prst="rect">
            <a:avLst/>
          </a:prstGeom>
          <a:noFill/>
          <a:ln>
            <a:noFill/>
          </a:ln>
        </p:spPr>
        <p:style>
          <a:lnRef idx="0"/>
          <a:fillRef idx="0"/>
          <a:effectRef idx="0"/>
          <a:fontRef idx="minor"/>
        </p:style>
        <p:txBody>
          <a:bodyPr lIns="90000" rIns="90000" tIns="45000" bIns="45000">
            <a:noAutofit/>
          </a:bodyPr>
          <a:p>
            <a:pPr>
              <a:lnSpc>
                <a:spcPts val="2877"/>
              </a:lnSpc>
              <a:tabLst>
                <a:tab algn="l" pos="0"/>
              </a:tabLst>
            </a:pPr>
            <a:r>
              <a:rPr b="0" lang="en-US" sz="1800" spc="-1" strike="noStrike">
                <a:solidFill>
                  <a:srgbClr val="39393c"/>
                </a:solidFill>
                <a:latin typeface="Open Sans"/>
                <a:ea typeface="Open Sans"/>
              </a:rPr>
              <a:t>I aspire to leverage my skills and knowledge to make a meaningful impact in the field of technology, contributing to innovations that improve lives and drive progress. My journey is a testament to the power of education, perseverance, and the support of family and mentors.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51" name="CustomShape 2"/>
          <p:cNvSpPr/>
          <p:nvPr/>
        </p:nvSpPr>
        <p:spPr>
          <a:xfrm>
            <a:off x="0" y="0"/>
            <a:ext cx="14630040" cy="8229240"/>
          </a:xfrm>
          <a:prstGeom prst="rect">
            <a:avLst/>
          </a:prstGeom>
          <a:solidFill>
            <a:srgbClr val="f3f3f7"/>
          </a:solidFill>
          <a:ln>
            <a:noFill/>
          </a:ln>
        </p:spPr>
        <p:style>
          <a:lnRef idx="0"/>
          <a:fillRef idx="0"/>
          <a:effectRef idx="0"/>
          <a:fontRef idx="minor"/>
        </p:style>
      </p:sp>
      <p:sp>
        <p:nvSpPr>
          <p:cNvPr id="52" name="CustomShape 3"/>
          <p:cNvSpPr/>
          <p:nvPr/>
        </p:nvSpPr>
        <p:spPr>
          <a:xfrm>
            <a:off x="864000" y="1215360"/>
            <a:ext cx="7874640" cy="771120"/>
          </a:xfrm>
          <a:prstGeom prst="rect">
            <a:avLst/>
          </a:prstGeom>
          <a:noFill/>
          <a:ln>
            <a:noFill/>
          </a:ln>
        </p:spPr>
        <p:style>
          <a:lnRef idx="0"/>
          <a:fillRef idx="0"/>
          <a:effectRef idx="0"/>
          <a:fontRef idx="minor"/>
        </p:style>
        <p:txBody>
          <a:bodyPr wrap="none" lIns="90000" rIns="90000" tIns="45000" bIns="45000">
            <a:noAutofit/>
          </a:bodyPr>
          <a:p>
            <a:pPr>
              <a:lnSpc>
                <a:spcPts val="6075"/>
              </a:lnSpc>
              <a:tabLst>
                <a:tab algn="l" pos="0"/>
              </a:tabLst>
            </a:pPr>
            <a:r>
              <a:rPr b="1" lang="en-US" sz="4860" spc="-1" strike="noStrike">
                <a:solidFill>
                  <a:srgbClr val="101014"/>
                </a:solidFill>
                <a:latin typeface="Playfair Display"/>
                <a:ea typeface="Playfair Display"/>
              </a:rPr>
              <a:t>Roots in Kagwe and Nakuru</a:t>
            </a:r>
            <a:endParaRPr b="0" lang="en-US" sz="4860" spc="-1" strike="noStrike">
              <a:latin typeface="Arial"/>
            </a:endParaRPr>
          </a:p>
        </p:txBody>
      </p:sp>
      <p:sp>
        <p:nvSpPr>
          <p:cNvPr id="53" name="CustomShape 4"/>
          <p:cNvSpPr/>
          <p:nvPr/>
        </p:nvSpPr>
        <p:spPr>
          <a:xfrm>
            <a:off x="864000" y="2603880"/>
            <a:ext cx="3789360" cy="385560"/>
          </a:xfrm>
          <a:prstGeom prst="rect">
            <a:avLst/>
          </a:prstGeom>
          <a:noFill/>
          <a:ln>
            <a:noFill/>
          </a:ln>
        </p:spPr>
        <p:style>
          <a:lnRef idx="0"/>
          <a:fillRef idx="0"/>
          <a:effectRef idx="0"/>
          <a:fontRef idx="minor"/>
        </p:style>
        <p:txBody>
          <a:bodyPr wrap="none" lIns="90000" rIns="90000" tIns="45000" bIns="45000">
            <a:noAutofit/>
          </a:bodyPr>
          <a:p>
            <a:pPr>
              <a:lnSpc>
                <a:spcPts val="3039"/>
              </a:lnSpc>
              <a:tabLst>
                <a:tab algn="l" pos="0"/>
              </a:tabLst>
            </a:pPr>
            <a:r>
              <a:rPr b="1" lang="en-US" sz="2430" spc="-1" strike="noStrike">
                <a:solidFill>
                  <a:srgbClr val="101014"/>
                </a:solidFill>
                <a:latin typeface="Playfair Display"/>
                <a:ea typeface="Playfair Display"/>
              </a:rPr>
              <a:t>Kagwe: A Serene Backdrop</a:t>
            </a:r>
            <a:endParaRPr b="0" lang="en-US" sz="2430" spc="-1" strike="noStrike">
              <a:latin typeface="Arial"/>
            </a:endParaRPr>
          </a:p>
        </p:txBody>
      </p:sp>
      <p:sp>
        <p:nvSpPr>
          <p:cNvPr id="54" name="CustomShape 5"/>
          <p:cNvSpPr/>
          <p:nvPr/>
        </p:nvSpPr>
        <p:spPr>
          <a:xfrm>
            <a:off x="864000" y="3236760"/>
            <a:ext cx="6149520" cy="3160080"/>
          </a:xfrm>
          <a:prstGeom prst="rect">
            <a:avLst/>
          </a:prstGeom>
          <a:noFill/>
          <a:ln>
            <a:noFill/>
          </a:ln>
        </p:spPr>
        <p:style>
          <a:lnRef idx="0"/>
          <a:fillRef idx="0"/>
          <a:effectRef idx="0"/>
          <a:fontRef idx="minor"/>
        </p:style>
        <p:txBody>
          <a:bodyPr lIns="90000" rIns="90000" tIns="45000" bIns="45000">
            <a:noAutofit/>
          </a:bodyPr>
          <a:p>
            <a:pPr>
              <a:lnSpc>
                <a:spcPts val="3110"/>
              </a:lnSpc>
              <a:tabLst>
                <a:tab algn="l" pos="0"/>
              </a:tabLst>
            </a:pPr>
            <a:r>
              <a:rPr b="0" lang="en-US" sz="1950" spc="-1" strike="noStrike">
                <a:solidFill>
                  <a:srgbClr val="39393c"/>
                </a:solidFill>
                <a:latin typeface="Open Sans"/>
                <a:ea typeface="Open Sans"/>
              </a:rPr>
              <a:t>The verdant hills and serene atmosphere of Kagwe provided a perfect backdrop for my early years. Our family engaged in dairy farming and tea farming, which instilled in me a deep appreciation for hard work and the cycles of nature. My father, a dedicated high school teacher, was a repository of knowledge and discipline, while my mother embodied resilience and adaptability as a farmer and businesswoman.</a:t>
            </a:r>
            <a:endParaRPr b="0" lang="en-US" sz="1950" spc="-1" strike="noStrike">
              <a:latin typeface="Arial"/>
            </a:endParaRPr>
          </a:p>
        </p:txBody>
      </p:sp>
      <p:sp>
        <p:nvSpPr>
          <p:cNvPr id="55" name="CustomShape 6"/>
          <p:cNvSpPr/>
          <p:nvPr/>
        </p:nvSpPr>
        <p:spPr>
          <a:xfrm>
            <a:off x="7624080" y="2603880"/>
            <a:ext cx="4596840" cy="385560"/>
          </a:xfrm>
          <a:prstGeom prst="rect">
            <a:avLst/>
          </a:prstGeom>
          <a:noFill/>
          <a:ln>
            <a:noFill/>
          </a:ln>
        </p:spPr>
        <p:style>
          <a:lnRef idx="0"/>
          <a:fillRef idx="0"/>
          <a:effectRef idx="0"/>
          <a:fontRef idx="minor"/>
        </p:style>
        <p:txBody>
          <a:bodyPr wrap="none" lIns="90000" rIns="90000" tIns="45000" bIns="45000">
            <a:noAutofit/>
          </a:bodyPr>
          <a:p>
            <a:pPr>
              <a:lnSpc>
                <a:spcPts val="3039"/>
              </a:lnSpc>
              <a:tabLst>
                <a:tab algn="l" pos="0"/>
              </a:tabLst>
            </a:pPr>
            <a:r>
              <a:rPr b="1" lang="en-US" sz="2430" spc="-1" strike="noStrike">
                <a:solidFill>
                  <a:srgbClr val="101014"/>
                </a:solidFill>
                <a:latin typeface="Playfair Display"/>
                <a:ea typeface="Playfair Display"/>
              </a:rPr>
              <a:t>Nakuru: A Vibrant Second Home</a:t>
            </a:r>
            <a:endParaRPr b="0" lang="en-US" sz="2430" spc="-1" strike="noStrike">
              <a:latin typeface="Arial"/>
            </a:endParaRPr>
          </a:p>
        </p:txBody>
      </p:sp>
      <p:sp>
        <p:nvSpPr>
          <p:cNvPr id="56" name="CustomShape 7"/>
          <p:cNvSpPr/>
          <p:nvPr/>
        </p:nvSpPr>
        <p:spPr>
          <a:xfrm>
            <a:off x="7624080" y="3236760"/>
            <a:ext cx="6149520" cy="3555000"/>
          </a:xfrm>
          <a:prstGeom prst="rect">
            <a:avLst/>
          </a:prstGeom>
          <a:noFill/>
          <a:ln>
            <a:noFill/>
          </a:ln>
        </p:spPr>
        <p:style>
          <a:lnRef idx="0"/>
          <a:fillRef idx="0"/>
          <a:effectRef idx="0"/>
          <a:fontRef idx="minor"/>
        </p:style>
        <p:txBody>
          <a:bodyPr lIns="90000" rIns="90000" tIns="45000" bIns="45000">
            <a:noAutofit/>
          </a:bodyPr>
          <a:p>
            <a:pPr>
              <a:lnSpc>
                <a:spcPts val="3110"/>
              </a:lnSpc>
              <a:tabLst>
                <a:tab algn="l" pos="0"/>
              </a:tabLst>
            </a:pPr>
            <a:r>
              <a:rPr b="0" lang="en-US" sz="1950" spc="-1" strike="noStrike">
                <a:solidFill>
                  <a:srgbClr val="39393c"/>
                </a:solidFill>
                <a:latin typeface="Open Sans"/>
                <a:ea typeface="Open Sans"/>
              </a:rPr>
              <a:t>Contrasting with the tranquility of Kagwe, Nakuru was a bustling town teeming with activity. My grandparents resided there, and it became a second home for me. The dynamic energy of urban life in Nakuru, combined with the rich cultural tapestry and diverse population, exposed me to various customs, cuisines, and perspectives. Nakuru's favorable weather made it ideal for large-scale farming, which was a significant source of livelihood for our family.</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58" name="CustomShape 2"/>
          <p:cNvSpPr/>
          <p:nvPr/>
        </p:nvSpPr>
        <p:spPr>
          <a:xfrm>
            <a:off x="0" y="0"/>
            <a:ext cx="14630040" cy="8229240"/>
          </a:xfrm>
          <a:prstGeom prst="rect">
            <a:avLst/>
          </a:prstGeom>
          <a:solidFill>
            <a:srgbClr val="f3f3f7"/>
          </a:solidFill>
          <a:ln>
            <a:noFill/>
          </a:ln>
        </p:spPr>
        <p:style>
          <a:lnRef idx="0"/>
          <a:fillRef idx="0"/>
          <a:effectRef idx="0"/>
          <a:fontRef idx="minor"/>
        </p:style>
      </p:sp>
      <p:sp>
        <p:nvSpPr>
          <p:cNvPr id="59" name="CustomShape 3"/>
          <p:cNvSpPr/>
          <p:nvPr/>
        </p:nvSpPr>
        <p:spPr>
          <a:xfrm>
            <a:off x="1991520" y="693360"/>
            <a:ext cx="9302040" cy="608760"/>
          </a:xfrm>
          <a:prstGeom prst="rect">
            <a:avLst/>
          </a:prstGeom>
          <a:noFill/>
          <a:ln>
            <a:noFill/>
          </a:ln>
        </p:spPr>
        <p:style>
          <a:lnRef idx="0"/>
          <a:fillRef idx="0"/>
          <a:effectRef idx="0"/>
          <a:fontRef idx="minor"/>
        </p:style>
        <p:txBody>
          <a:bodyPr wrap="none" lIns="90000" rIns="90000" tIns="45000" bIns="45000">
            <a:noAutofit/>
          </a:bodyPr>
          <a:p>
            <a:pPr>
              <a:lnSpc>
                <a:spcPts val="4796"/>
              </a:lnSpc>
              <a:tabLst>
                <a:tab algn="l" pos="0"/>
              </a:tabLst>
            </a:pPr>
            <a:r>
              <a:rPr b="1" lang="en-US" sz="3840" spc="-1" strike="noStrike">
                <a:solidFill>
                  <a:srgbClr val="101014"/>
                </a:solidFill>
                <a:latin typeface="Playfair Display"/>
                <a:ea typeface="Playfair Display"/>
              </a:rPr>
              <a:t>Molo Academy: A Transformative Journey</a:t>
            </a:r>
            <a:endParaRPr b="0" lang="en-US" sz="3840" spc="-1" strike="noStrike">
              <a:latin typeface="Arial"/>
            </a:endParaRPr>
          </a:p>
        </p:txBody>
      </p:sp>
      <p:sp>
        <p:nvSpPr>
          <p:cNvPr id="60" name="CustomShape 4"/>
          <p:cNvSpPr/>
          <p:nvPr/>
        </p:nvSpPr>
        <p:spPr>
          <a:xfrm>
            <a:off x="2272680" y="1594800"/>
            <a:ext cx="22680" cy="5941080"/>
          </a:xfrm>
          <a:prstGeom prst="roundRect">
            <a:avLst>
              <a:gd name="adj" fmla="val 127895"/>
            </a:avLst>
          </a:prstGeom>
          <a:solidFill>
            <a:srgbClr val="c6c6d2"/>
          </a:solidFill>
          <a:ln>
            <a:noFill/>
          </a:ln>
        </p:spPr>
        <p:style>
          <a:lnRef idx="0"/>
          <a:fillRef idx="0"/>
          <a:effectRef idx="0"/>
          <a:fontRef idx="minor"/>
        </p:style>
      </p:sp>
      <p:sp>
        <p:nvSpPr>
          <p:cNvPr id="61" name="CustomShape 5"/>
          <p:cNvSpPr/>
          <p:nvPr/>
        </p:nvSpPr>
        <p:spPr>
          <a:xfrm>
            <a:off x="2480400" y="2021760"/>
            <a:ext cx="681840" cy="22680"/>
          </a:xfrm>
          <a:prstGeom prst="roundRect">
            <a:avLst>
              <a:gd name="adj" fmla="val 127895"/>
            </a:avLst>
          </a:prstGeom>
          <a:solidFill>
            <a:srgbClr val="c6c6d2"/>
          </a:solidFill>
          <a:ln>
            <a:noFill/>
          </a:ln>
        </p:spPr>
        <p:style>
          <a:lnRef idx="0"/>
          <a:fillRef idx="0"/>
          <a:effectRef idx="0"/>
          <a:fontRef idx="minor"/>
        </p:style>
      </p:sp>
      <p:sp>
        <p:nvSpPr>
          <p:cNvPr id="62" name="CustomShape 6"/>
          <p:cNvSpPr/>
          <p:nvPr/>
        </p:nvSpPr>
        <p:spPr>
          <a:xfrm>
            <a:off x="2064600" y="1814040"/>
            <a:ext cx="438120" cy="438120"/>
          </a:xfrm>
          <a:prstGeom prst="roundRect">
            <a:avLst>
              <a:gd name="adj" fmla="val 6667"/>
            </a:avLst>
          </a:prstGeom>
          <a:solidFill>
            <a:srgbClr val="e0e0ec"/>
          </a:solidFill>
          <a:ln>
            <a:noFill/>
          </a:ln>
        </p:spPr>
        <p:style>
          <a:lnRef idx="0"/>
          <a:fillRef idx="0"/>
          <a:effectRef idx="0"/>
          <a:fontRef idx="minor"/>
        </p:style>
      </p:sp>
      <p:sp>
        <p:nvSpPr>
          <p:cNvPr id="63" name="CustomShape 7"/>
          <p:cNvSpPr/>
          <p:nvPr/>
        </p:nvSpPr>
        <p:spPr>
          <a:xfrm>
            <a:off x="2228040" y="1886760"/>
            <a:ext cx="111600" cy="291960"/>
          </a:xfrm>
          <a:prstGeom prst="rect">
            <a:avLst/>
          </a:prstGeom>
          <a:noFill/>
          <a:ln>
            <a:noFill/>
          </a:ln>
        </p:spPr>
        <p:style>
          <a:lnRef idx="0"/>
          <a:fillRef idx="0"/>
          <a:effectRef idx="0"/>
          <a:fontRef idx="minor"/>
        </p:style>
        <p:txBody>
          <a:bodyPr wrap="none" lIns="90000" rIns="90000" tIns="45000" bIns="45000">
            <a:noAutofit/>
          </a:bodyPr>
          <a:p>
            <a:pPr algn="ctr">
              <a:lnSpc>
                <a:spcPts val="2302"/>
              </a:lnSpc>
              <a:tabLst>
                <a:tab algn="l" pos="0"/>
              </a:tabLst>
            </a:pPr>
            <a:r>
              <a:rPr b="1" lang="en-US" sz="2300" spc="-1" strike="noStrike">
                <a:solidFill>
                  <a:srgbClr val="39393c"/>
                </a:solidFill>
                <a:latin typeface="Playfair Display"/>
                <a:ea typeface="Playfair Display"/>
              </a:rPr>
              <a:t>1</a:t>
            </a:r>
            <a:endParaRPr b="0" lang="en-US" sz="2300" spc="-1" strike="noStrike">
              <a:latin typeface="Arial"/>
            </a:endParaRPr>
          </a:p>
        </p:txBody>
      </p:sp>
      <p:sp>
        <p:nvSpPr>
          <p:cNvPr id="64" name="CustomShape 8"/>
          <p:cNvSpPr/>
          <p:nvPr/>
        </p:nvSpPr>
        <p:spPr>
          <a:xfrm>
            <a:off x="3355920" y="1789560"/>
            <a:ext cx="2436120" cy="304200"/>
          </a:xfrm>
          <a:prstGeom prst="rect">
            <a:avLst/>
          </a:prstGeom>
          <a:noFill/>
          <a:ln>
            <a:noFill/>
          </a:ln>
        </p:spPr>
        <p:style>
          <a:lnRef idx="0"/>
          <a:fillRef idx="0"/>
          <a:effectRef idx="0"/>
          <a:fontRef idx="minor"/>
        </p:style>
        <p:txBody>
          <a:bodyPr wrap="none" lIns="90000" rIns="90000" tIns="45000" bIns="45000">
            <a:noAutofit/>
          </a:bodyPr>
          <a:p>
            <a:pPr>
              <a:lnSpc>
                <a:spcPts val="2398"/>
              </a:lnSpc>
              <a:tabLst>
                <a:tab algn="l" pos="0"/>
              </a:tabLst>
            </a:pPr>
            <a:r>
              <a:rPr b="1" lang="en-US" sz="1920" spc="-1" strike="noStrike">
                <a:solidFill>
                  <a:srgbClr val="39393c"/>
                </a:solidFill>
                <a:latin typeface="Playfair Display"/>
                <a:ea typeface="Playfair Display"/>
              </a:rPr>
              <a:t>Academic Excellence</a:t>
            </a:r>
            <a:endParaRPr b="0" lang="en-US" sz="1920" spc="-1" strike="noStrike">
              <a:latin typeface="Arial"/>
            </a:endParaRPr>
          </a:p>
        </p:txBody>
      </p:sp>
      <p:sp>
        <p:nvSpPr>
          <p:cNvPr id="65" name="CustomShape 9"/>
          <p:cNvSpPr/>
          <p:nvPr/>
        </p:nvSpPr>
        <p:spPr>
          <a:xfrm>
            <a:off x="3355920" y="2211120"/>
            <a:ext cx="9282600" cy="1247040"/>
          </a:xfrm>
          <a:prstGeom prst="rect">
            <a:avLst/>
          </a:prstGeom>
          <a:noFill/>
          <a:ln>
            <a:noFill/>
          </a:ln>
        </p:spPr>
        <p:style>
          <a:lnRef idx="0"/>
          <a:fillRef idx="0"/>
          <a:effectRef idx="0"/>
          <a:fontRef idx="minor"/>
        </p:style>
        <p:txBody>
          <a:bodyPr lIns="90000" rIns="90000" tIns="45000" bIns="45000">
            <a:noAutofit/>
          </a:bodyPr>
          <a:p>
            <a:pPr>
              <a:lnSpc>
                <a:spcPts val="2455"/>
              </a:lnSpc>
              <a:tabLst>
                <a:tab algn="l" pos="0"/>
              </a:tabLst>
            </a:pPr>
            <a:r>
              <a:rPr b="0" lang="en-US" sz="1540" spc="-1" strike="noStrike">
                <a:solidFill>
                  <a:srgbClr val="39393c"/>
                </a:solidFill>
                <a:latin typeface="Open Sans"/>
                <a:ea typeface="Open Sans"/>
              </a:rPr>
              <a:t>Joining Molo Academy for upper primary marked a new chapter in my academic journey. The school's motto, "Knowledge is Power," resonated deeply with me and fueled my determination to excel. The academic rigor was balanced with a plethora of extracurricular activities, including debates, quizzes, and sports.</a:t>
            </a:r>
            <a:endParaRPr b="0" lang="en-US" sz="1540" spc="-1" strike="noStrike">
              <a:latin typeface="Arial"/>
            </a:endParaRPr>
          </a:p>
        </p:txBody>
      </p:sp>
      <p:sp>
        <p:nvSpPr>
          <p:cNvPr id="66" name="CustomShape 10"/>
          <p:cNvSpPr/>
          <p:nvPr/>
        </p:nvSpPr>
        <p:spPr>
          <a:xfrm>
            <a:off x="2480400" y="4275000"/>
            <a:ext cx="681840" cy="22680"/>
          </a:xfrm>
          <a:prstGeom prst="roundRect">
            <a:avLst>
              <a:gd name="adj" fmla="val 127895"/>
            </a:avLst>
          </a:prstGeom>
          <a:solidFill>
            <a:srgbClr val="c6c6d2"/>
          </a:solidFill>
          <a:ln>
            <a:noFill/>
          </a:ln>
        </p:spPr>
        <p:style>
          <a:lnRef idx="0"/>
          <a:fillRef idx="0"/>
          <a:effectRef idx="0"/>
          <a:fontRef idx="minor"/>
        </p:style>
      </p:sp>
      <p:sp>
        <p:nvSpPr>
          <p:cNvPr id="67" name="CustomShape 11"/>
          <p:cNvSpPr/>
          <p:nvPr/>
        </p:nvSpPr>
        <p:spPr>
          <a:xfrm>
            <a:off x="2064600" y="4067280"/>
            <a:ext cx="438120" cy="438120"/>
          </a:xfrm>
          <a:prstGeom prst="roundRect">
            <a:avLst>
              <a:gd name="adj" fmla="val 6667"/>
            </a:avLst>
          </a:prstGeom>
          <a:solidFill>
            <a:srgbClr val="e0e0ec"/>
          </a:solidFill>
          <a:ln>
            <a:noFill/>
          </a:ln>
        </p:spPr>
        <p:style>
          <a:lnRef idx="0"/>
          <a:fillRef idx="0"/>
          <a:effectRef idx="0"/>
          <a:fontRef idx="minor"/>
        </p:style>
      </p:sp>
      <p:sp>
        <p:nvSpPr>
          <p:cNvPr id="68" name="CustomShape 12"/>
          <p:cNvSpPr/>
          <p:nvPr/>
        </p:nvSpPr>
        <p:spPr>
          <a:xfrm>
            <a:off x="2207520" y="4140360"/>
            <a:ext cx="152640" cy="291960"/>
          </a:xfrm>
          <a:prstGeom prst="rect">
            <a:avLst/>
          </a:prstGeom>
          <a:noFill/>
          <a:ln>
            <a:noFill/>
          </a:ln>
        </p:spPr>
        <p:style>
          <a:lnRef idx="0"/>
          <a:fillRef idx="0"/>
          <a:effectRef idx="0"/>
          <a:fontRef idx="minor"/>
        </p:style>
        <p:txBody>
          <a:bodyPr wrap="none" lIns="90000" rIns="90000" tIns="45000" bIns="45000">
            <a:noAutofit/>
          </a:bodyPr>
          <a:p>
            <a:pPr algn="ctr">
              <a:lnSpc>
                <a:spcPts val="2302"/>
              </a:lnSpc>
              <a:tabLst>
                <a:tab algn="l" pos="0"/>
              </a:tabLst>
            </a:pPr>
            <a:r>
              <a:rPr b="1" lang="en-US" sz="2300" spc="-1" strike="noStrike">
                <a:solidFill>
                  <a:srgbClr val="39393c"/>
                </a:solidFill>
                <a:latin typeface="Playfair Display"/>
                <a:ea typeface="Playfair Display"/>
              </a:rPr>
              <a:t>2</a:t>
            </a:r>
            <a:endParaRPr b="0" lang="en-US" sz="2300" spc="-1" strike="noStrike">
              <a:latin typeface="Arial"/>
            </a:endParaRPr>
          </a:p>
        </p:txBody>
      </p:sp>
      <p:sp>
        <p:nvSpPr>
          <p:cNvPr id="69" name="CustomShape 13"/>
          <p:cNvSpPr/>
          <p:nvPr/>
        </p:nvSpPr>
        <p:spPr>
          <a:xfrm>
            <a:off x="3355920" y="4043160"/>
            <a:ext cx="4339800" cy="304200"/>
          </a:xfrm>
          <a:prstGeom prst="rect">
            <a:avLst/>
          </a:prstGeom>
          <a:noFill/>
          <a:ln>
            <a:noFill/>
          </a:ln>
        </p:spPr>
        <p:style>
          <a:lnRef idx="0"/>
          <a:fillRef idx="0"/>
          <a:effectRef idx="0"/>
          <a:fontRef idx="minor"/>
        </p:style>
        <p:txBody>
          <a:bodyPr wrap="none" lIns="90000" rIns="90000" tIns="45000" bIns="45000">
            <a:noAutofit/>
          </a:bodyPr>
          <a:p>
            <a:pPr>
              <a:lnSpc>
                <a:spcPts val="2398"/>
              </a:lnSpc>
              <a:tabLst>
                <a:tab algn="l" pos="0"/>
              </a:tabLst>
            </a:pPr>
            <a:r>
              <a:rPr b="1" lang="en-US" sz="1920" spc="-1" strike="noStrike">
                <a:solidFill>
                  <a:srgbClr val="39393c"/>
                </a:solidFill>
                <a:latin typeface="Playfair Display"/>
                <a:ea typeface="Playfair Display"/>
              </a:rPr>
              <a:t>Debate Club: Honing Critical Thinking</a:t>
            </a:r>
            <a:endParaRPr b="0" lang="en-US" sz="1920" spc="-1" strike="noStrike">
              <a:latin typeface="Arial"/>
            </a:endParaRPr>
          </a:p>
        </p:txBody>
      </p:sp>
      <p:sp>
        <p:nvSpPr>
          <p:cNvPr id="70" name="CustomShape 14"/>
          <p:cNvSpPr/>
          <p:nvPr/>
        </p:nvSpPr>
        <p:spPr>
          <a:xfrm>
            <a:off x="3355920" y="4464360"/>
            <a:ext cx="9282600" cy="935280"/>
          </a:xfrm>
          <a:prstGeom prst="rect">
            <a:avLst/>
          </a:prstGeom>
          <a:noFill/>
          <a:ln>
            <a:noFill/>
          </a:ln>
        </p:spPr>
        <p:style>
          <a:lnRef idx="0"/>
          <a:fillRef idx="0"/>
          <a:effectRef idx="0"/>
          <a:fontRef idx="minor"/>
        </p:style>
        <p:txBody>
          <a:bodyPr lIns="90000" rIns="90000" tIns="45000" bIns="45000">
            <a:noAutofit/>
          </a:bodyPr>
          <a:p>
            <a:pPr>
              <a:lnSpc>
                <a:spcPts val="2455"/>
              </a:lnSpc>
              <a:tabLst>
                <a:tab algn="l" pos="0"/>
              </a:tabLst>
            </a:pPr>
            <a:r>
              <a:rPr b="0" lang="en-US" sz="1540" spc="-1" strike="noStrike">
                <a:solidFill>
                  <a:srgbClr val="39393c"/>
                </a:solidFill>
                <a:latin typeface="Open Sans"/>
                <a:ea typeface="Open Sans"/>
              </a:rPr>
              <a:t>The debate club was a transformative experience. It honed my public speaking skills, critical thinking, and the ability to construct and defend arguments. One memorable debate was on the topic of "Technology in Education," where I passionately argued for the integration of digital tools in learning.</a:t>
            </a:r>
            <a:endParaRPr b="0" lang="en-US" sz="1540" spc="-1" strike="noStrike">
              <a:latin typeface="Arial"/>
            </a:endParaRPr>
          </a:p>
        </p:txBody>
      </p:sp>
      <p:sp>
        <p:nvSpPr>
          <p:cNvPr id="71" name="CustomShape 15"/>
          <p:cNvSpPr/>
          <p:nvPr/>
        </p:nvSpPr>
        <p:spPr>
          <a:xfrm>
            <a:off x="2480400" y="6216480"/>
            <a:ext cx="681840" cy="22680"/>
          </a:xfrm>
          <a:prstGeom prst="roundRect">
            <a:avLst>
              <a:gd name="adj" fmla="val 127895"/>
            </a:avLst>
          </a:prstGeom>
          <a:solidFill>
            <a:srgbClr val="c6c6d2"/>
          </a:solidFill>
          <a:ln>
            <a:noFill/>
          </a:ln>
        </p:spPr>
        <p:style>
          <a:lnRef idx="0"/>
          <a:fillRef idx="0"/>
          <a:effectRef idx="0"/>
          <a:fontRef idx="minor"/>
        </p:style>
      </p:sp>
      <p:sp>
        <p:nvSpPr>
          <p:cNvPr id="72" name="CustomShape 16"/>
          <p:cNvSpPr/>
          <p:nvPr/>
        </p:nvSpPr>
        <p:spPr>
          <a:xfrm>
            <a:off x="2064600" y="6008760"/>
            <a:ext cx="438120" cy="438120"/>
          </a:xfrm>
          <a:prstGeom prst="roundRect">
            <a:avLst>
              <a:gd name="adj" fmla="val 6667"/>
            </a:avLst>
          </a:prstGeom>
          <a:solidFill>
            <a:srgbClr val="e0e0ec"/>
          </a:solidFill>
          <a:ln>
            <a:noFill/>
          </a:ln>
        </p:spPr>
        <p:style>
          <a:lnRef idx="0"/>
          <a:fillRef idx="0"/>
          <a:effectRef idx="0"/>
          <a:fontRef idx="minor"/>
        </p:style>
      </p:sp>
      <p:sp>
        <p:nvSpPr>
          <p:cNvPr id="73" name="CustomShape 17"/>
          <p:cNvSpPr/>
          <p:nvPr/>
        </p:nvSpPr>
        <p:spPr>
          <a:xfrm>
            <a:off x="2212560" y="6081840"/>
            <a:ext cx="142560" cy="291960"/>
          </a:xfrm>
          <a:prstGeom prst="rect">
            <a:avLst/>
          </a:prstGeom>
          <a:noFill/>
          <a:ln>
            <a:noFill/>
          </a:ln>
        </p:spPr>
        <p:style>
          <a:lnRef idx="0"/>
          <a:fillRef idx="0"/>
          <a:effectRef idx="0"/>
          <a:fontRef idx="minor"/>
        </p:style>
        <p:txBody>
          <a:bodyPr wrap="none" lIns="90000" rIns="90000" tIns="45000" bIns="45000">
            <a:noAutofit/>
          </a:bodyPr>
          <a:p>
            <a:pPr algn="ctr">
              <a:lnSpc>
                <a:spcPts val="2302"/>
              </a:lnSpc>
              <a:tabLst>
                <a:tab algn="l" pos="0"/>
              </a:tabLst>
            </a:pPr>
            <a:r>
              <a:rPr b="1" lang="en-US" sz="2300" spc="-1" strike="noStrike">
                <a:solidFill>
                  <a:srgbClr val="39393c"/>
                </a:solidFill>
                <a:latin typeface="Playfair Display"/>
                <a:ea typeface="Playfair Display"/>
              </a:rPr>
              <a:t>3</a:t>
            </a:r>
            <a:endParaRPr b="0" lang="en-US" sz="2300" spc="-1" strike="noStrike">
              <a:latin typeface="Arial"/>
            </a:endParaRPr>
          </a:p>
        </p:txBody>
      </p:sp>
      <p:sp>
        <p:nvSpPr>
          <p:cNvPr id="74" name="CustomShape 18"/>
          <p:cNvSpPr/>
          <p:nvPr/>
        </p:nvSpPr>
        <p:spPr>
          <a:xfrm>
            <a:off x="3355920" y="5984640"/>
            <a:ext cx="2462400" cy="304200"/>
          </a:xfrm>
          <a:prstGeom prst="rect">
            <a:avLst/>
          </a:prstGeom>
          <a:noFill/>
          <a:ln>
            <a:noFill/>
          </a:ln>
        </p:spPr>
        <p:style>
          <a:lnRef idx="0"/>
          <a:fillRef idx="0"/>
          <a:effectRef idx="0"/>
          <a:fontRef idx="minor"/>
        </p:style>
        <p:txBody>
          <a:bodyPr wrap="none" lIns="90000" rIns="90000" tIns="45000" bIns="45000">
            <a:noAutofit/>
          </a:bodyPr>
          <a:p>
            <a:pPr>
              <a:lnSpc>
                <a:spcPts val="2398"/>
              </a:lnSpc>
              <a:tabLst>
                <a:tab algn="l" pos="0"/>
              </a:tabLst>
            </a:pPr>
            <a:r>
              <a:rPr b="1" lang="en-US" sz="1920" spc="-1" strike="noStrike">
                <a:solidFill>
                  <a:srgbClr val="39393c"/>
                </a:solidFill>
                <a:latin typeface="Playfair Display"/>
                <a:ea typeface="Playfair Display"/>
              </a:rPr>
              <a:t>Sports and Teamwork</a:t>
            </a:r>
            <a:endParaRPr b="0" lang="en-US" sz="1920" spc="-1" strike="noStrike">
              <a:latin typeface="Arial"/>
            </a:endParaRPr>
          </a:p>
        </p:txBody>
      </p:sp>
      <p:sp>
        <p:nvSpPr>
          <p:cNvPr id="75" name="CustomShape 19"/>
          <p:cNvSpPr/>
          <p:nvPr/>
        </p:nvSpPr>
        <p:spPr>
          <a:xfrm>
            <a:off x="3355920" y="6405840"/>
            <a:ext cx="9282600" cy="935280"/>
          </a:xfrm>
          <a:prstGeom prst="rect">
            <a:avLst/>
          </a:prstGeom>
          <a:noFill/>
          <a:ln>
            <a:noFill/>
          </a:ln>
        </p:spPr>
        <p:style>
          <a:lnRef idx="0"/>
          <a:fillRef idx="0"/>
          <a:effectRef idx="0"/>
          <a:fontRef idx="minor"/>
        </p:style>
        <p:txBody>
          <a:bodyPr lIns="90000" rIns="90000" tIns="45000" bIns="45000">
            <a:noAutofit/>
          </a:bodyPr>
          <a:p>
            <a:pPr>
              <a:lnSpc>
                <a:spcPts val="2455"/>
              </a:lnSpc>
              <a:tabLst>
                <a:tab algn="l" pos="0"/>
              </a:tabLst>
            </a:pPr>
            <a:r>
              <a:rPr b="0" lang="en-US" sz="1540" spc="-1" strike="noStrike">
                <a:solidFill>
                  <a:srgbClr val="39393c"/>
                </a:solidFill>
                <a:latin typeface="Open Sans"/>
                <a:ea typeface="Open Sans"/>
              </a:rPr>
              <a:t>Sports also played a significant role in my upper primary years. I was an active participant in the school's soccer team, where the early morning practices, strategic planning, and camaraderie among teammates taught me valuable lessons about discipline, teamwork, and perseverance.</a:t>
            </a:r>
            <a:endParaRPr b="0" lang="en-US" sz="154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77" name="CustomShape 2"/>
          <p:cNvSpPr/>
          <p:nvPr/>
        </p:nvSpPr>
        <p:spPr>
          <a:xfrm>
            <a:off x="0" y="0"/>
            <a:ext cx="14630040" cy="8229240"/>
          </a:xfrm>
          <a:prstGeom prst="rect">
            <a:avLst/>
          </a:prstGeom>
          <a:solidFill>
            <a:srgbClr val="f3f3f7"/>
          </a:solidFill>
          <a:ln>
            <a:noFill/>
          </a:ln>
        </p:spPr>
        <p:style>
          <a:lnRef idx="0"/>
          <a:fillRef idx="0"/>
          <a:effectRef idx="0"/>
          <a:fontRef idx="minor"/>
        </p:style>
      </p:sp>
      <p:sp>
        <p:nvSpPr>
          <p:cNvPr id="78" name="CustomShape 3"/>
          <p:cNvSpPr/>
          <p:nvPr/>
        </p:nvSpPr>
        <p:spPr>
          <a:xfrm>
            <a:off x="864000" y="767880"/>
            <a:ext cx="12372480" cy="771120"/>
          </a:xfrm>
          <a:prstGeom prst="rect">
            <a:avLst/>
          </a:prstGeom>
          <a:noFill/>
          <a:ln>
            <a:noFill/>
          </a:ln>
        </p:spPr>
        <p:style>
          <a:lnRef idx="0"/>
          <a:fillRef idx="0"/>
          <a:effectRef idx="0"/>
          <a:fontRef idx="minor"/>
        </p:style>
        <p:txBody>
          <a:bodyPr wrap="none" lIns="90000" rIns="90000" tIns="45000" bIns="45000">
            <a:noAutofit/>
          </a:bodyPr>
          <a:p>
            <a:pPr>
              <a:lnSpc>
                <a:spcPts val="6075"/>
              </a:lnSpc>
              <a:tabLst>
                <a:tab algn="l" pos="0"/>
              </a:tabLst>
            </a:pPr>
            <a:r>
              <a:rPr b="1" lang="en-US" sz="4860" spc="-1" strike="noStrike">
                <a:solidFill>
                  <a:srgbClr val="101014"/>
                </a:solidFill>
                <a:latin typeface="Playfair Display"/>
                <a:ea typeface="Playfair Display"/>
              </a:rPr>
              <a:t>High School: Academics and Self-Discovery</a:t>
            </a:r>
            <a:endParaRPr b="0" lang="en-US" sz="4860" spc="-1" strike="noStrike">
              <a:latin typeface="Arial"/>
            </a:endParaRPr>
          </a:p>
        </p:txBody>
      </p:sp>
      <p:sp>
        <p:nvSpPr>
          <p:cNvPr id="79" name="CustomShape 4"/>
          <p:cNvSpPr/>
          <p:nvPr/>
        </p:nvSpPr>
        <p:spPr>
          <a:xfrm>
            <a:off x="864000" y="2187360"/>
            <a:ext cx="555120" cy="555120"/>
          </a:xfrm>
          <a:prstGeom prst="roundRect">
            <a:avLst>
              <a:gd name="adj" fmla="val 6668"/>
            </a:avLst>
          </a:prstGeom>
          <a:solidFill>
            <a:srgbClr val="e0e0ec"/>
          </a:solidFill>
          <a:ln>
            <a:noFill/>
          </a:ln>
        </p:spPr>
        <p:style>
          <a:lnRef idx="0"/>
          <a:fillRef idx="0"/>
          <a:effectRef idx="0"/>
          <a:fontRef idx="minor"/>
        </p:style>
      </p:sp>
      <p:sp>
        <p:nvSpPr>
          <p:cNvPr id="80" name="CustomShape 5"/>
          <p:cNvSpPr/>
          <p:nvPr/>
        </p:nvSpPr>
        <p:spPr>
          <a:xfrm>
            <a:off x="1070640" y="2279880"/>
            <a:ext cx="141480" cy="370080"/>
          </a:xfrm>
          <a:prstGeom prst="rect">
            <a:avLst/>
          </a:prstGeom>
          <a:noFill/>
          <a:ln>
            <a:noFill/>
          </a:ln>
        </p:spPr>
        <p:style>
          <a:lnRef idx="0"/>
          <a:fillRef idx="0"/>
          <a:effectRef idx="0"/>
          <a:fontRef idx="minor"/>
        </p:style>
        <p:txBody>
          <a:bodyPr wrap="none" lIns="90000" rIns="90000" tIns="45000" bIns="45000">
            <a:noAutofit/>
          </a:bodyPr>
          <a:p>
            <a:pPr algn="ctr">
              <a:lnSpc>
                <a:spcPts val="2917"/>
              </a:lnSpc>
              <a:tabLst>
                <a:tab algn="l" pos="0"/>
              </a:tabLst>
            </a:pPr>
            <a:r>
              <a:rPr b="1" lang="en-US" sz="2920" spc="-1" strike="noStrike">
                <a:solidFill>
                  <a:srgbClr val="39393c"/>
                </a:solidFill>
                <a:latin typeface="Playfair Display"/>
                <a:ea typeface="Playfair Display"/>
              </a:rPr>
              <a:t>1</a:t>
            </a:r>
            <a:endParaRPr b="0" lang="en-US" sz="2920" spc="-1" strike="noStrike">
              <a:latin typeface="Arial"/>
            </a:endParaRPr>
          </a:p>
        </p:txBody>
      </p:sp>
      <p:sp>
        <p:nvSpPr>
          <p:cNvPr id="81" name="CustomShape 6"/>
          <p:cNvSpPr/>
          <p:nvPr/>
        </p:nvSpPr>
        <p:spPr>
          <a:xfrm>
            <a:off x="1666440" y="2187360"/>
            <a:ext cx="3085920" cy="385560"/>
          </a:xfrm>
          <a:prstGeom prst="rect">
            <a:avLst/>
          </a:prstGeom>
          <a:noFill/>
          <a:ln>
            <a:noFill/>
          </a:ln>
        </p:spPr>
        <p:style>
          <a:lnRef idx="0"/>
          <a:fillRef idx="0"/>
          <a:effectRef idx="0"/>
          <a:fontRef idx="minor"/>
        </p:style>
        <p:txBody>
          <a:bodyPr wrap="none" lIns="90000" rIns="90000" tIns="45000" bIns="45000">
            <a:noAutofit/>
          </a:bodyPr>
          <a:p>
            <a:pPr>
              <a:lnSpc>
                <a:spcPts val="3039"/>
              </a:lnSpc>
              <a:tabLst>
                <a:tab algn="l" pos="0"/>
              </a:tabLst>
            </a:pPr>
            <a:r>
              <a:rPr b="1" lang="en-US" sz="2430" spc="-1" strike="noStrike">
                <a:solidFill>
                  <a:srgbClr val="39393c"/>
                </a:solidFill>
                <a:latin typeface="Playfair Display"/>
                <a:ea typeface="Playfair Display"/>
              </a:rPr>
              <a:t>Academic Challenges</a:t>
            </a:r>
            <a:endParaRPr b="0" lang="en-US" sz="2430" spc="-1" strike="noStrike">
              <a:latin typeface="Arial"/>
            </a:endParaRPr>
          </a:p>
        </p:txBody>
      </p:sp>
      <p:sp>
        <p:nvSpPr>
          <p:cNvPr id="82" name="CustomShape 7"/>
          <p:cNvSpPr/>
          <p:nvPr/>
        </p:nvSpPr>
        <p:spPr>
          <a:xfrm>
            <a:off x="1666440" y="2721240"/>
            <a:ext cx="3333600" cy="4740120"/>
          </a:xfrm>
          <a:prstGeom prst="rect">
            <a:avLst/>
          </a:prstGeom>
          <a:noFill/>
          <a:ln>
            <a:noFill/>
          </a:ln>
        </p:spPr>
        <p:style>
          <a:lnRef idx="0"/>
          <a:fillRef idx="0"/>
          <a:effectRef idx="0"/>
          <a:fontRef idx="minor"/>
        </p:style>
        <p:txBody>
          <a:bodyPr lIns="90000" rIns="90000" tIns="45000" bIns="45000">
            <a:noAutofit/>
          </a:bodyPr>
          <a:p>
            <a:pPr>
              <a:lnSpc>
                <a:spcPts val="3110"/>
              </a:lnSpc>
              <a:tabLst>
                <a:tab algn="l" pos="0"/>
              </a:tabLst>
            </a:pPr>
            <a:r>
              <a:rPr b="0" lang="en-US" sz="1950" spc="-1" strike="noStrike">
                <a:solidFill>
                  <a:srgbClr val="39393c"/>
                </a:solidFill>
                <a:latin typeface="Open Sans"/>
                <a:ea typeface="Open Sans"/>
              </a:rPr>
              <a:t>High school at Molo Academy Secondary School was a roller coaster of experiences, marked by academic challenges. The curriculum was both rigorous and comprehensive, with subjects like mathematics, physics, and computer studies capturing my interest.</a:t>
            </a:r>
            <a:endParaRPr b="0" lang="en-US" sz="1950" spc="-1" strike="noStrike">
              <a:latin typeface="Arial"/>
            </a:endParaRPr>
          </a:p>
        </p:txBody>
      </p:sp>
      <p:sp>
        <p:nvSpPr>
          <p:cNvPr id="83" name="CustomShape 8"/>
          <p:cNvSpPr/>
          <p:nvPr/>
        </p:nvSpPr>
        <p:spPr>
          <a:xfrm>
            <a:off x="5247000" y="2187360"/>
            <a:ext cx="555120" cy="555120"/>
          </a:xfrm>
          <a:prstGeom prst="roundRect">
            <a:avLst>
              <a:gd name="adj" fmla="val 6668"/>
            </a:avLst>
          </a:prstGeom>
          <a:solidFill>
            <a:srgbClr val="e0e0ec"/>
          </a:solidFill>
          <a:ln>
            <a:noFill/>
          </a:ln>
        </p:spPr>
        <p:style>
          <a:lnRef idx="0"/>
          <a:fillRef idx="0"/>
          <a:effectRef idx="0"/>
          <a:fontRef idx="minor"/>
        </p:style>
      </p:sp>
      <p:sp>
        <p:nvSpPr>
          <p:cNvPr id="84" name="CustomShape 9"/>
          <p:cNvSpPr/>
          <p:nvPr/>
        </p:nvSpPr>
        <p:spPr>
          <a:xfrm>
            <a:off x="5428080" y="2279880"/>
            <a:ext cx="193320" cy="370080"/>
          </a:xfrm>
          <a:prstGeom prst="rect">
            <a:avLst/>
          </a:prstGeom>
          <a:noFill/>
          <a:ln>
            <a:noFill/>
          </a:ln>
        </p:spPr>
        <p:style>
          <a:lnRef idx="0"/>
          <a:fillRef idx="0"/>
          <a:effectRef idx="0"/>
          <a:fontRef idx="minor"/>
        </p:style>
        <p:txBody>
          <a:bodyPr wrap="none" lIns="90000" rIns="90000" tIns="45000" bIns="45000">
            <a:noAutofit/>
          </a:bodyPr>
          <a:p>
            <a:pPr algn="ctr">
              <a:lnSpc>
                <a:spcPts val="2917"/>
              </a:lnSpc>
              <a:tabLst>
                <a:tab algn="l" pos="0"/>
              </a:tabLst>
            </a:pPr>
            <a:r>
              <a:rPr b="1" lang="en-US" sz="2920" spc="-1" strike="noStrike">
                <a:solidFill>
                  <a:srgbClr val="39393c"/>
                </a:solidFill>
                <a:latin typeface="Playfair Display"/>
                <a:ea typeface="Playfair Display"/>
              </a:rPr>
              <a:t>2</a:t>
            </a:r>
            <a:endParaRPr b="0" lang="en-US" sz="2920" spc="-1" strike="noStrike">
              <a:latin typeface="Arial"/>
            </a:endParaRPr>
          </a:p>
        </p:txBody>
      </p:sp>
      <p:sp>
        <p:nvSpPr>
          <p:cNvPr id="85" name="CustomShape 10"/>
          <p:cNvSpPr/>
          <p:nvPr/>
        </p:nvSpPr>
        <p:spPr>
          <a:xfrm>
            <a:off x="6049440" y="2187360"/>
            <a:ext cx="3296160" cy="385560"/>
          </a:xfrm>
          <a:prstGeom prst="rect">
            <a:avLst/>
          </a:prstGeom>
          <a:noFill/>
          <a:ln>
            <a:noFill/>
          </a:ln>
        </p:spPr>
        <p:style>
          <a:lnRef idx="0"/>
          <a:fillRef idx="0"/>
          <a:effectRef idx="0"/>
          <a:fontRef idx="minor"/>
        </p:style>
        <p:txBody>
          <a:bodyPr wrap="none" lIns="90000" rIns="90000" tIns="45000" bIns="45000">
            <a:noAutofit/>
          </a:bodyPr>
          <a:p>
            <a:pPr>
              <a:lnSpc>
                <a:spcPts val="3039"/>
              </a:lnSpc>
              <a:tabLst>
                <a:tab algn="l" pos="0"/>
              </a:tabLst>
            </a:pPr>
            <a:r>
              <a:rPr b="1" lang="en-US" sz="2430" spc="-1" strike="noStrike">
                <a:solidFill>
                  <a:srgbClr val="39393c"/>
                </a:solidFill>
                <a:latin typeface="Playfair Display"/>
                <a:ea typeface="Playfair Display"/>
              </a:rPr>
              <a:t>Passion for Technology</a:t>
            </a:r>
            <a:endParaRPr b="0" lang="en-US" sz="2430" spc="-1" strike="noStrike">
              <a:latin typeface="Arial"/>
            </a:endParaRPr>
          </a:p>
        </p:txBody>
      </p:sp>
      <p:sp>
        <p:nvSpPr>
          <p:cNvPr id="86" name="CustomShape 11"/>
          <p:cNvSpPr/>
          <p:nvPr/>
        </p:nvSpPr>
        <p:spPr>
          <a:xfrm>
            <a:off x="6049440" y="2721240"/>
            <a:ext cx="3333600" cy="4345200"/>
          </a:xfrm>
          <a:prstGeom prst="rect">
            <a:avLst/>
          </a:prstGeom>
          <a:noFill/>
          <a:ln>
            <a:noFill/>
          </a:ln>
        </p:spPr>
        <p:style>
          <a:lnRef idx="0"/>
          <a:fillRef idx="0"/>
          <a:effectRef idx="0"/>
          <a:fontRef idx="minor"/>
        </p:style>
        <p:txBody>
          <a:bodyPr lIns="90000" rIns="90000" tIns="45000" bIns="45000">
            <a:noAutofit/>
          </a:bodyPr>
          <a:p>
            <a:pPr>
              <a:lnSpc>
                <a:spcPts val="3110"/>
              </a:lnSpc>
              <a:tabLst>
                <a:tab algn="l" pos="0"/>
              </a:tabLst>
            </a:pPr>
            <a:r>
              <a:rPr b="0" lang="en-US" sz="1950" spc="-1" strike="noStrike">
                <a:solidFill>
                  <a:srgbClr val="39393c"/>
                </a:solidFill>
                <a:latin typeface="Open Sans"/>
                <a:ea typeface="Open Sans"/>
              </a:rPr>
              <a:t>Beyond academics, high school was a period of self-discovery. I participated in various clubs and societies, with the Science Club being a particular favorite. One memorable project was building a simple robot for a regional science competition, solidifying my interest in technology.</a:t>
            </a:r>
            <a:endParaRPr b="0" lang="en-US" sz="1950" spc="-1" strike="noStrike">
              <a:latin typeface="Arial"/>
            </a:endParaRPr>
          </a:p>
        </p:txBody>
      </p:sp>
      <p:sp>
        <p:nvSpPr>
          <p:cNvPr id="87" name="CustomShape 12"/>
          <p:cNvSpPr/>
          <p:nvPr/>
        </p:nvSpPr>
        <p:spPr>
          <a:xfrm>
            <a:off x="9630000" y="2187360"/>
            <a:ext cx="555120" cy="555120"/>
          </a:xfrm>
          <a:prstGeom prst="roundRect">
            <a:avLst>
              <a:gd name="adj" fmla="val 6668"/>
            </a:avLst>
          </a:prstGeom>
          <a:solidFill>
            <a:srgbClr val="e0e0ec"/>
          </a:solidFill>
          <a:ln>
            <a:noFill/>
          </a:ln>
        </p:spPr>
        <p:style>
          <a:lnRef idx="0"/>
          <a:fillRef idx="0"/>
          <a:effectRef idx="0"/>
          <a:fontRef idx="minor"/>
        </p:style>
      </p:sp>
      <p:sp>
        <p:nvSpPr>
          <p:cNvPr id="88" name="CustomShape 13"/>
          <p:cNvSpPr/>
          <p:nvPr/>
        </p:nvSpPr>
        <p:spPr>
          <a:xfrm>
            <a:off x="9817560" y="2279880"/>
            <a:ext cx="180360" cy="370080"/>
          </a:xfrm>
          <a:prstGeom prst="rect">
            <a:avLst/>
          </a:prstGeom>
          <a:noFill/>
          <a:ln>
            <a:noFill/>
          </a:ln>
        </p:spPr>
        <p:style>
          <a:lnRef idx="0"/>
          <a:fillRef idx="0"/>
          <a:effectRef idx="0"/>
          <a:fontRef idx="minor"/>
        </p:style>
        <p:txBody>
          <a:bodyPr wrap="none" lIns="90000" rIns="90000" tIns="45000" bIns="45000">
            <a:noAutofit/>
          </a:bodyPr>
          <a:p>
            <a:pPr algn="ctr">
              <a:lnSpc>
                <a:spcPts val="2917"/>
              </a:lnSpc>
              <a:tabLst>
                <a:tab algn="l" pos="0"/>
              </a:tabLst>
            </a:pPr>
            <a:r>
              <a:rPr b="1" lang="en-US" sz="2920" spc="-1" strike="noStrike">
                <a:solidFill>
                  <a:srgbClr val="39393c"/>
                </a:solidFill>
                <a:latin typeface="Playfair Display"/>
                <a:ea typeface="Playfair Display"/>
              </a:rPr>
              <a:t>3</a:t>
            </a:r>
            <a:endParaRPr b="0" lang="en-US" sz="2920" spc="-1" strike="noStrike">
              <a:latin typeface="Arial"/>
            </a:endParaRPr>
          </a:p>
        </p:txBody>
      </p:sp>
      <p:sp>
        <p:nvSpPr>
          <p:cNvPr id="89" name="CustomShape 14"/>
          <p:cNvSpPr/>
          <p:nvPr/>
        </p:nvSpPr>
        <p:spPr>
          <a:xfrm>
            <a:off x="10432440" y="2187360"/>
            <a:ext cx="3333600" cy="771120"/>
          </a:xfrm>
          <a:prstGeom prst="rect">
            <a:avLst/>
          </a:prstGeom>
          <a:noFill/>
          <a:ln>
            <a:noFill/>
          </a:ln>
        </p:spPr>
        <p:style>
          <a:lnRef idx="0"/>
          <a:fillRef idx="0"/>
          <a:effectRef idx="0"/>
          <a:fontRef idx="minor"/>
        </p:style>
        <p:txBody>
          <a:bodyPr lIns="90000" rIns="90000" tIns="45000" bIns="45000">
            <a:noAutofit/>
          </a:bodyPr>
          <a:p>
            <a:pPr>
              <a:lnSpc>
                <a:spcPts val="3039"/>
              </a:lnSpc>
              <a:tabLst>
                <a:tab algn="l" pos="0"/>
              </a:tabLst>
            </a:pPr>
            <a:r>
              <a:rPr b="1" lang="en-US" sz="2430" spc="-1" strike="noStrike">
                <a:solidFill>
                  <a:srgbClr val="39393c"/>
                </a:solidFill>
                <a:latin typeface="Playfair Display"/>
                <a:ea typeface="Playfair Display"/>
              </a:rPr>
              <a:t>Extracurricular Pursuits</a:t>
            </a:r>
            <a:endParaRPr b="0" lang="en-US" sz="2430" spc="-1" strike="noStrike">
              <a:latin typeface="Arial"/>
            </a:endParaRPr>
          </a:p>
        </p:txBody>
      </p:sp>
      <p:sp>
        <p:nvSpPr>
          <p:cNvPr id="90" name="CustomShape 15"/>
          <p:cNvSpPr/>
          <p:nvPr/>
        </p:nvSpPr>
        <p:spPr>
          <a:xfrm>
            <a:off x="10432440" y="3106800"/>
            <a:ext cx="3333600" cy="3950280"/>
          </a:xfrm>
          <a:prstGeom prst="rect">
            <a:avLst/>
          </a:prstGeom>
          <a:noFill/>
          <a:ln>
            <a:noFill/>
          </a:ln>
        </p:spPr>
        <p:style>
          <a:lnRef idx="0"/>
          <a:fillRef idx="0"/>
          <a:effectRef idx="0"/>
          <a:fontRef idx="minor"/>
        </p:style>
        <p:txBody>
          <a:bodyPr lIns="90000" rIns="90000" tIns="45000" bIns="45000">
            <a:noAutofit/>
          </a:bodyPr>
          <a:p>
            <a:pPr>
              <a:lnSpc>
                <a:spcPts val="3110"/>
              </a:lnSpc>
              <a:tabLst>
                <a:tab algn="l" pos="0"/>
              </a:tabLst>
            </a:pPr>
            <a:r>
              <a:rPr b="0" lang="en-US" sz="1950" spc="-1" strike="noStrike">
                <a:solidFill>
                  <a:srgbClr val="39393c"/>
                </a:solidFill>
                <a:latin typeface="Open Sans"/>
                <a:ea typeface="Open Sans"/>
              </a:rPr>
              <a:t>The drama club was another significant part of my high school life. Participating in plays and performances helped me overcome my stage fright and improved my confidence. I remember playing a lead role in a school play about environmental conservation.</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92" name="CustomShape 2"/>
          <p:cNvSpPr/>
          <p:nvPr/>
        </p:nvSpPr>
        <p:spPr>
          <a:xfrm>
            <a:off x="0" y="0"/>
            <a:ext cx="14630040" cy="8229240"/>
          </a:xfrm>
          <a:prstGeom prst="rect">
            <a:avLst/>
          </a:prstGeom>
          <a:solidFill>
            <a:srgbClr val="f3f3f7"/>
          </a:solidFill>
          <a:ln>
            <a:noFill/>
          </a:ln>
        </p:spPr>
        <p:style>
          <a:lnRef idx="0"/>
          <a:fillRef idx="0"/>
          <a:effectRef idx="0"/>
          <a:fontRef idx="minor"/>
        </p:style>
      </p:sp>
      <p:sp>
        <p:nvSpPr>
          <p:cNvPr id="93" name="CustomShape 3"/>
          <p:cNvSpPr/>
          <p:nvPr/>
        </p:nvSpPr>
        <p:spPr>
          <a:xfrm>
            <a:off x="1190160" y="617400"/>
            <a:ext cx="7624440" cy="700560"/>
          </a:xfrm>
          <a:prstGeom prst="rect">
            <a:avLst/>
          </a:prstGeom>
          <a:noFill/>
          <a:ln>
            <a:noFill/>
          </a:ln>
        </p:spPr>
        <p:style>
          <a:lnRef idx="0"/>
          <a:fillRef idx="0"/>
          <a:effectRef idx="0"/>
          <a:fontRef idx="minor"/>
        </p:style>
        <p:txBody>
          <a:bodyPr wrap="none" lIns="90000" rIns="90000" tIns="45000" bIns="45000">
            <a:noAutofit/>
          </a:bodyPr>
          <a:p>
            <a:pPr>
              <a:lnSpc>
                <a:spcPts val="5519"/>
              </a:lnSpc>
              <a:tabLst>
                <a:tab algn="l" pos="0"/>
              </a:tabLst>
            </a:pPr>
            <a:r>
              <a:rPr b="1" lang="en-US" sz="4420" spc="-1" strike="noStrike">
                <a:solidFill>
                  <a:srgbClr val="101014"/>
                </a:solidFill>
                <a:latin typeface="Playfair Display"/>
                <a:ea typeface="Playfair Display"/>
              </a:rPr>
              <a:t>Coding and Personal Projects</a:t>
            </a:r>
            <a:endParaRPr b="0" lang="en-US" sz="4420" spc="-1" strike="noStrike">
              <a:latin typeface="Arial"/>
            </a:endParaRPr>
          </a:p>
        </p:txBody>
      </p:sp>
      <p:sp>
        <p:nvSpPr>
          <p:cNvPr id="94" name="CustomShape 4"/>
          <p:cNvSpPr/>
          <p:nvPr/>
        </p:nvSpPr>
        <p:spPr>
          <a:xfrm>
            <a:off x="1190160" y="1654560"/>
            <a:ext cx="3933360" cy="5956920"/>
          </a:xfrm>
          <a:prstGeom prst="roundRect">
            <a:avLst>
              <a:gd name="adj" fmla="val 855"/>
            </a:avLst>
          </a:prstGeom>
          <a:solidFill>
            <a:srgbClr val="e0e0ec"/>
          </a:solidFill>
          <a:ln>
            <a:noFill/>
          </a:ln>
        </p:spPr>
        <p:style>
          <a:lnRef idx="0"/>
          <a:fillRef idx="0"/>
          <a:effectRef idx="0"/>
          <a:fontRef idx="minor"/>
        </p:style>
      </p:sp>
      <p:sp>
        <p:nvSpPr>
          <p:cNvPr id="95" name="CustomShape 5"/>
          <p:cNvSpPr/>
          <p:nvPr/>
        </p:nvSpPr>
        <p:spPr>
          <a:xfrm>
            <a:off x="1414440" y="1878840"/>
            <a:ext cx="2802600" cy="349920"/>
          </a:xfrm>
          <a:prstGeom prst="rect">
            <a:avLst/>
          </a:prstGeom>
          <a:noFill/>
          <a:ln>
            <a:noFill/>
          </a:ln>
        </p:spPr>
        <p:style>
          <a:lnRef idx="0"/>
          <a:fillRef idx="0"/>
          <a:effectRef idx="0"/>
          <a:fontRef idx="minor"/>
        </p:style>
        <p:txBody>
          <a:bodyPr wrap="none" lIns="90000" rIns="90000" tIns="45000" bIns="45000">
            <a:noAutofit/>
          </a:bodyPr>
          <a:p>
            <a:pPr>
              <a:lnSpc>
                <a:spcPts val="2758"/>
              </a:lnSpc>
              <a:tabLst>
                <a:tab algn="l" pos="0"/>
              </a:tabLst>
            </a:pPr>
            <a:r>
              <a:rPr b="1" lang="en-US" sz="2210" spc="-1" strike="noStrike">
                <a:solidFill>
                  <a:srgbClr val="39393c"/>
                </a:solidFill>
                <a:latin typeface="Playfair Display"/>
                <a:ea typeface="Playfair Display"/>
              </a:rPr>
              <a:t>Coding Passion</a:t>
            </a:r>
            <a:endParaRPr b="0" lang="en-US" sz="2210" spc="-1" strike="noStrike">
              <a:latin typeface="Arial"/>
            </a:endParaRPr>
          </a:p>
        </p:txBody>
      </p:sp>
      <p:sp>
        <p:nvSpPr>
          <p:cNvPr id="96" name="CustomShape 6"/>
          <p:cNvSpPr/>
          <p:nvPr/>
        </p:nvSpPr>
        <p:spPr>
          <a:xfrm>
            <a:off x="1414440" y="2363760"/>
            <a:ext cx="3485160" cy="4305960"/>
          </a:xfrm>
          <a:prstGeom prst="rect">
            <a:avLst/>
          </a:prstGeom>
          <a:noFill/>
          <a:ln>
            <a:noFill/>
          </a:ln>
        </p:spPr>
        <p:style>
          <a:lnRef idx="0"/>
          <a:fillRef idx="0"/>
          <a:effectRef idx="0"/>
          <a:fontRef idx="minor"/>
        </p:style>
        <p:txBody>
          <a:bodyPr lIns="90000" rIns="90000" tIns="45000" bIns="45000">
            <a:noAutofit/>
          </a:bodyPr>
          <a:p>
            <a:pPr>
              <a:lnSpc>
                <a:spcPts val="2826"/>
              </a:lnSpc>
              <a:tabLst>
                <a:tab algn="l" pos="0"/>
              </a:tabLst>
            </a:pPr>
            <a:r>
              <a:rPr b="0" lang="en-US" sz="1770" spc="-1" strike="noStrike">
                <a:solidFill>
                  <a:srgbClr val="39393c"/>
                </a:solidFill>
                <a:latin typeface="Open Sans"/>
                <a:ea typeface="Open Sans"/>
              </a:rPr>
              <a:t>Balancing academics with my growing interest in software engineering was challenging but rewarding. I spent countless hours learning to code, debugging programs, and exploring new technologies. The internet became my gateway to a world of knowledge, with online tutorials, forums, and coding communities providing invaluable resources.</a:t>
            </a:r>
            <a:endParaRPr b="0" lang="en-US" sz="1770" spc="-1" strike="noStrike">
              <a:latin typeface="Arial"/>
            </a:endParaRPr>
          </a:p>
        </p:txBody>
      </p:sp>
      <p:sp>
        <p:nvSpPr>
          <p:cNvPr id="97" name="CustomShape 7"/>
          <p:cNvSpPr/>
          <p:nvPr/>
        </p:nvSpPr>
        <p:spPr>
          <a:xfrm>
            <a:off x="5348160" y="1654560"/>
            <a:ext cx="3933360" cy="5956920"/>
          </a:xfrm>
          <a:prstGeom prst="roundRect">
            <a:avLst>
              <a:gd name="adj" fmla="val 855"/>
            </a:avLst>
          </a:prstGeom>
          <a:solidFill>
            <a:srgbClr val="e0e0ec"/>
          </a:solidFill>
          <a:ln>
            <a:noFill/>
          </a:ln>
        </p:spPr>
        <p:style>
          <a:lnRef idx="0"/>
          <a:fillRef idx="0"/>
          <a:effectRef idx="0"/>
          <a:fontRef idx="minor"/>
        </p:style>
      </p:sp>
      <p:sp>
        <p:nvSpPr>
          <p:cNvPr id="98" name="CustomShape 8"/>
          <p:cNvSpPr/>
          <p:nvPr/>
        </p:nvSpPr>
        <p:spPr>
          <a:xfrm>
            <a:off x="5572440" y="1878840"/>
            <a:ext cx="2802600" cy="349920"/>
          </a:xfrm>
          <a:prstGeom prst="rect">
            <a:avLst/>
          </a:prstGeom>
          <a:noFill/>
          <a:ln>
            <a:noFill/>
          </a:ln>
        </p:spPr>
        <p:style>
          <a:lnRef idx="0"/>
          <a:fillRef idx="0"/>
          <a:effectRef idx="0"/>
          <a:fontRef idx="minor"/>
        </p:style>
        <p:txBody>
          <a:bodyPr wrap="none" lIns="90000" rIns="90000" tIns="45000" bIns="45000">
            <a:noAutofit/>
          </a:bodyPr>
          <a:p>
            <a:pPr>
              <a:lnSpc>
                <a:spcPts val="2758"/>
              </a:lnSpc>
              <a:tabLst>
                <a:tab algn="l" pos="0"/>
              </a:tabLst>
            </a:pPr>
            <a:r>
              <a:rPr b="1" lang="en-US" sz="2210" spc="-1" strike="noStrike">
                <a:solidFill>
                  <a:srgbClr val="39393c"/>
                </a:solidFill>
                <a:latin typeface="Playfair Display"/>
                <a:ea typeface="Playfair Display"/>
              </a:rPr>
              <a:t>Personal Projects</a:t>
            </a:r>
            <a:endParaRPr b="0" lang="en-US" sz="2210" spc="-1" strike="noStrike">
              <a:latin typeface="Arial"/>
            </a:endParaRPr>
          </a:p>
        </p:txBody>
      </p:sp>
      <p:sp>
        <p:nvSpPr>
          <p:cNvPr id="99" name="CustomShape 9"/>
          <p:cNvSpPr/>
          <p:nvPr/>
        </p:nvSpPr>
        <p:spPr>
          <a:xfrm>
            <a:off x="5572440" y="2363760"/>
            <a:ext cx="3485160" cy="3588120"/>
          </a:xfrm>
          <a:prstGeom prst="rect">
            <a:avLst/>
          </a:prstGeom>
          <a:noFill/>
          <a:ln>
            <a:noFill/>
          </a:ln>
        </p:spPr>
        <p:style>
          <a:lnRef idx="0"/>
          <a:fillRef idx="0"/>
          <a:effectRef idx="0"/>
          <a:fontRef idx="minor"/>
        </p:style>
        <p:txBody>
          <a:bodyPr lIns="90000" rIns="90000" tIns="45000" bIns="45000">
            <a:noAutofit/>
          </a:bodyPr>
          <a:p>
            <a:pPr>
              <a:lnSpc>
                <a:spcPts val="2826"/>
              </a:lnSpc>
              <a:tabLst>
                <a:tab algn="l" pos="0"/>
              </a:tabLst>
            </a:pPr>
            <a:r>
              <a:rPr b="0" lang="en-US" sz="1770" spc="-1" strike="noStrike">
                <a:solidFill>
                  <a:srgbClr val="39393c"/>
                </a:solidFill>
                <a:latin typeface="Open Sans"/>
                <a:ea typeface="Open Sans"/>
              </a:rPr>
              <a:t>My passion for technology extended beyond the classroom. I started working on personal projects, developing small applications, and participating in online coding competitions. One notable project was a mobile application designed to help students manage their school assignments and schedules.</a:t>
            </a:r>
            <a:endParaRPr b="0" lang="en-US" sz="1770" spc="-1" strike="noStrike">
              <a:latin typeface="Arial"/>
            </a:endParaRPr>
          </a:p>
        </p:txBody>
      </p:sp>
      <p:sp>
        <p:nvSpPr>
          <p:cNvPr id="100" name="CustomShape 10"/>
          <p:cNvSpPr/>
          <p:nvPr/>
        </p:nvSpPr>
        <p:spPr>
          <a:xfrm>
            <a:off x="9506160" y="1654560"/>
            <a:ext cx="3933360" cy="5956920"/>
          </a:xfrm>
          <a:prstGeom prst="roundRect">
            <a:avLst>
              <a:gd name="adj" fmla="val 855"/>
            </a:avLst>
          </a:prstGeom>
          <a:solidFill>
            <a:srgbClr val="e0e0ec"/>
          </a:solidFill>
          <a:ln>
            <a:noFill/>
          </a:ln>
        </p:spPr>
        <p:style>
          <a:lnRef idx="0"/>
          <a:fillRef idx="0"/>
          <a:effectRef idx="0"/>
          <a:fontRef idx="minor"/>
        </p:style>
      </p:sp>
      <p:sp>
        <p:nvSpPr>
          <p:cNvPr id="101" name="CustomShape 11"/>
          <p:cNvSpPr/>
          <p:nvPr/>
        </p:nvSpPr>
        <p:spPr>
          <a:xfrm>
            <a:off x="9730440" y="1878840"/>
            <a:ext cx="2802600" cy="349920"/>
          </a:xfrm>
          <a:prstGeom prst="rect">
            <a:avLst/>
          </a:prstGeom>
          <a:noFill/>
          <a:ln>
            <a:noFill/>
          </a:ln>
        </p:spPr>
        <p:style>
          <a:lnRef idx="0"/>
          <a:fillRef idx="0"/>
          <a:effectRef idx="0"/>
          <a:fontRef idx="minor"/>
        </p:style>
        <p:txBody>
          <a:bodyPr wrap="none" lIns="90000" rIns="90000" tIns="45000" bIns="45000">
            <a:noAutofit/>
          </a:bodyPr>
          <a:p>
            <a:pPr>
              <a:lnSpc>
                <a:spcPts val="2758"/>
              </a:lnSpc>
              <a:tabLst>
                <a:tab algn="l" pos="0"/>
              </a:tabLst>
            </a:pPr>
            <a:r>
              <a:rPr b="1" lang="en-US" sz="2210" spc="-1" strike="noStrike">
                <a:solidFill>
                  <a:srgbClr val="39393c"/>
                </a:solidFill>
                <a:latin typeface="Playfair Display"/>
                <a:ea typeface="Playfair Display"/>
              </a:rPr>
              <a:t>Practical Application</a:t>
            </a:r>
            <a:endParaRPr b="0" lang="en-US" sz="2210" spc="-1" strike="noStrike">
              <a:latin typeface="Arial"/>
            </a:endParaRPr>
          </a:p>
        </p:txBody>
      </p:sp>
      <p:sp>
        <p:nvSpPr>
          <p:cNvPr id="102" name="CustomShape 12"/>
          <p:cNvSpPr/>
          <p:nvPr/>
        </p:nvSpPr>
        <p:spPr>
          <a:xfrm>
            <a:off x="9730440" y="2363760"/>
            <a:ext cx="3485160" cy="5023440"/>
          </a:xfrm>
          <a:prstGeom prst="rect">
            <a:avLst/>
          </a:prstGeom>
          <a:noFill/>
          <a:ln>
            <a:noFill/>
          </a:ln>
        </p:spPr>
        <p:style>
          <a:lnRef idx="0"/>
          <a:fillRef idx="0"/>
          <a:effectRef idx="0"/>
          <a:fontRef idx="minor"/>
        </p:style>
        <p:txBody>
          <a:bodyPr lIns="90000" rIns="90000" tIns="45000" bIns="45000">
            <a:noAutofit/>
          </a:bodyPr>
          <a:p>
            <a:pPr>
              <a:lnSpc>
                <a:spcPts val="2826"/>
              </a:lnSpc>
              <a:tabLst>
                <a:tab algn="l" pos="0"/>
              </a:tabLst>
            </a:pPr>
            <a:r>
              <a:rPr b="0" lang="en-US" sz="1770" spc="-1" strike="noStrike">
                <a:solidFill>
                  <a:srgbClr val="39393c"/>
                </a:solidFill>
                <a:latin typeface="Open Sans"/>
                <a:ea typeface="Open Sans"/>
              </a:rPr>
              <a:t>The process of designing the user interface, writing the code, and testing the app was both challenging and exciting. The feedback from peers and teachers who used the app was encouraging and motivated me to keep improving. This experience solidified my desire to pursue a career in technology and underscored the importance of balancing academic knowledge with practical application.</a:t>
            </a:r>
            <a:endParaRPr b="0" lang="en-US" sz="177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104" name="CustomShape 2"/>
          <p:cNvSpPr/>
          <p:nvPr/>
        </p:nvSpPr>
        <p:spPr>
          <a:xfrm>
            <a:off x="0" y="0"/>
            <a:ext cx="14630040" cy="8229240"/>
          </a:xfrm>
          <a:prstGeom prst="rect">
            <a:avLst/>
          </a:prstGeom>
          <a:solidFill>
            <a:srgbClr val="f3f3f7"/>
          </a:solidFill>
          <a:ln>
            <a:noFill/>
          </a:ln>
        </p:spPr>
        <p:style>
          <a:lnRef idx="0"/>
          <a:fillRef idx="0"/>
          <a:effectRef idx="0"/>
          <a:fontRef idx="minor"/>
        </p:style>
      </p:sp>
      <p:sp>
        <p:nvSpPr>
          <p:cNvPr id="105" name="CustomShape 3"/>
          <p:cNvSpPr/>
          <p:nvPr/>
        </p:nvSpPr>
        <p:spPr>
          <a:xfrm>
            <a:off x="862560" y="678600"/>
            <a:ext cx="9044280" cy="769680"/>
          </a:xfrm>
          <a:prstGeom prst="rect">
            <a:avLst/>
          </a:prstGeom>
          <a:noFill/>
          <a:ln>
            <a:noFill/>
          </a:ln>
        </p:spPr>
        <p:style>
          <a:lnRef idx="0"/>
          <a:fillRef idx="0"/>
          <a:effectRef idx="0"/>
          <a:fontRef idx="minor"/>
        </p:style>
        <p:txBody>
          <a:bodyPr wrap="none" lIns="90000" rIns="90000" tIns="45000" bIns="45000">
            <a:noAutofit/>
          </a:bodyPr>
          <a:p>
            <a:pPr>
              <a:lnSpc>
                <a:spcPts val="6063"/>
              </a:lnSpc>
              <a:tabLst>
                <a:tab algn="l" pos="0"/>
              </a:tabLst>
            </a:pPr>
            <a:r>
              <a:rPr b="1" lang="en-US" sz="4850" spc="-1" strike="noStrike">
                <a:solidFill>
                  <a:srgbClr val="101014"/>
                </a:solidFill>
                <a:latin typeface="Playfair Display"/>
                <a:ea typeface="Playfair Display"/>
              </a:rPr>
              <a:t>Embracing Diverse Experiences</a:t>
            </a:r>
            <a:endParaRPr b="0" lang="en-US" sz="4850" spc="-1" strike="noStrike">
              <a:latin typeface="Arial"/>
            </a:endParaRPr>
          </a:p>
        </p:txBody>
      </p:sp>
      <p:pic>
        <p:nvPicPr>
          <p:cNvPr id="106" name="Image 0" descr="preencoded.png"/>
          <p:cNvPicPr/>
          <p:nvPr/>
        </p:nvPicPr>
        <p:blipFill>
          <a:blip r:embed="rId1"/>
          <a:stretch/>
        </p:blipFill>
        <p:spPr>
          <a:xfrm>
            <a:off x="862560" y="1818360"/>
            <a:ext cx="615600" cy="615600"/>
          </a:xfrm>
          <a:prstGeom prst="rect">
            <a:avLst/>
          </a:prstGeom>
          <a:ln>
            <a:noFill/>
          </a:ln>
        </p:spPr>
      </p:pic>
      <p:sp>
        <p:nvSpPr>
          <p:cNvPr id="107" name="CustomShape 4"/>
          <p:cNvSpPr/>
          <p:nvPr/>
        </p:nvSpPr>
        <p:spPr>
          <a:xfrm>
            <a:off x="862560" y="2680560"/>
            <a:ext cx="3080160" cy="384480"/>
          </a:xfrm>
          <a:prstGeom prst="rect">
            <a:avLst/>
          </a:prstGeom>
          <a:noFill/>
          <a:ln>
            <a:noFill/>
          </a:ln>
        </p:spPr>
        <p:style>
          <a:lnRef idx="0"/>
          <a:fillRef idx="0"/>
          <a:effectRef idx="0"/>
          <a:fontRef idx="minor"/>
        </p:style>
        <p:txBody>
          <a:bodyPr wrap="none" lIns="90000" rIns="90000" tIns="45000" bIns="45000">
            <a:noAutofit/>
          </a:bodyPr>
          <a:p>
            <a:pPr>
              <a:lnSpc>
                <a:spcPts val="3033"/>
              </a:lnSpc>
              <a:tabLst>
                <a:tab algn="l" pos="0"/>
              </a:tabLst>
            </a:pPr>
            <a:r>
              <a:rPr b="1" lang="en-US" sz="2430" spc="-1" strike="noStrike">
                <a:solidFill>
                  <a:srgbClr val="39393c"/>
                </a:solidFill>
                <a:latin typeface="Playfair Display"/>
                <a:ea typeface="Playfair Display"/>
              </a:rPr>
              <a:t>Music Choir</a:t>
            </a:r>
            <a:endParaRPr b="0" lang="en-US" sz="2430" spc="-1" strike="noStrike">
              <a:latin typeface="Arial"/>
            </a:endParaRPr>
          </a:p>
        </p:txBody>
      </p:sp>
      <p:sp>
        <p:nvSpPr>
          <p:cNvPr id="108" name="CustomShape 5"/>
          <p:cNvSpPr/>
          <p:nvPr/>
        </p:nvSpPr>
        <p:spPr>
          <a:xfrm>
            <a:off x="862560" y="3213360"/>
            <a:ext cx="4055040" cy="3154320"/>
          </a:xfrm>
          <a:prstGeom prst="rect">
            <a:avLst/>
          </a:prstGeom>
          <a:noFill/>
          <a:ln>
            <a:noFill/>
          </a:ln>
        </p:spPr>
        <p:style>
          <a:lnRef idx="0"/>
          <a:fillRef idx="0"/>
          <a:effectRef idx="0"/>
          <a:fontRef idx="minor"/>
        </p:style>
        <p:txBody>
          <a:bodyPr lIns="90000" rIns="90000" tIns="45000" bIns="45000">
            <a:noAutofit/>
          </a:bodyPr>
          <a:p>
            <a:pPr>
              <a:lnSpc>
                <a:spcPts val="3104"/>
              </a:lnSpc>
              <a:tabLst>
                <a:tab algn="l" pos="0"/>
              </a:tabLst>
            </a:pPr>
            <a:r>
              <a:rPr b="0" lang="en-US" sz="1940" spc="-1" strike="noStrike">
                <a:solidFill>
                  <a:srgbClr val="39393c"/>
                </a:solidFill>
                <a:latin typeface="Open Sans"/>
                <a:ea typeface="Open Sans"/>
              </a:rPr>
              <a:t>My involvement in the school's music choir was a rewarding experience. The harmonious blend of voices, the discipline of rehearsals, and the joy of performing on stage taught me the value of teamwork and the power of artistic expression.</a:t>
            </a:r>
            <a:endParaRPr b="0" lang="en-US" sz="1940" spc="-1" strike="noStrike">
              <a:latin typeface="Arial"/>
            </a:endParaRPr>
          </a:p>
        </p:txBody>
      </p:sp>
      <p:pic>
        <p:nvPicPr>
          <p:cNvPr id="109" name="Image 1" descr="preencoded.png"/>
          <p:cNvPicPr/>
          <p:nvPr/>
        </p:nvPicPr>
        <p:blipFill>
          <a:blip r:embed="rId2"/>
          <a:stretch/>
        </p:blipFill>
        <p:spPr>
          <a:xfrm>
            <a:off x="5287320" y="1818360"/>
            <a:ext cx="615600" cy="615600"/>
          </a:xfrm>
          <a:prstGeom prst="rect">
            <a:avLst/>
          </a:prstGeom>
          <a:ln>
            <a:noFill/>
          </a:ln>
        </p:spPr>
      </p:pic>
      <p:sp>
        <p:nvSpPr>
          <p:cNvPr id="110" name="CustomShape 6"/>
          <p:cNvSpPr/>
          <p:nvPr/>
        </p:nvSpPr>
        <p:spPr>
          <a:xfrm>
            <a:off x="5287320" y="2680560"/>
            <a:ext cx="3080160" cy="384480"/>
          </a:xfrm>
          <a:prstGeom prst="rect">
            <a:avLst/>
          </a:prstGeom>
          <a:noFill/>
          <a:ln>
            <a:noFill/>
          </a:ln>
        </p:spPr>
        <p:style>
          <a:lnRef idx="0"/>
          <a:fillRef idx="0"/>
          <a:effectRef idx="0"/>
          <a:fontRef idx="minor"/>
        </p:style>
        <p:txBody>
          <a:bodyPr wrap="none" lIns="90000" rIns="90000" tIns="45000" bIns="45000">
            <a:noAutofit/>
          </a:bodyPr>
          <a:p>
            <a:pPr>
              <a:lnSpc>
                <a:spcPts val="3033"/>
              </a:lnSpc>
              <a:tabLst>
                <a:tab algn="l" pos="0"/>
              </a:tabLst>
            </a:pPr>
            <a:r>
              <a:rPr b="1" lang="en-US" sz="2430" spc="-1" strike="noStrike">
                <a:solidFill>
                  <a:srgbClr val="39393c"/>
                </a:solidFill>
                <a:latin typeface="Playfair Display"/>
                <a:ea typeface="Playfair Display"/>
              </a:rPr>
              <a:t>Basketball</a:t>
            </a:r>
            <a:endParaRPr b="0" lang="en-US" sz="2430" spc="-1" strike="noStrike">
              <a:latin typeface="Arial"/>
            </a:endParaRPr>
          </a:p>
        </p:txBody>
      </p:sp>
      <p:sp>
        <p:nvSpPr>
          <p:cNvPr id="111" name="CustomShape 7"/>
          <p:cNvSpPr/>
          <p:nvPr/>
        </p:nvSpPr>
        <p:spPr>
          <a:xfrm>
            <a:off x="5287320" y="3213360"/>
            <a:ext cx="4055040" cy="3943080"/>
          </a:xfrm>
          <a:prstGeom prst="rect">
            <a:avLst/>
          </a:prstGeom>
          <a:noFill/>
          <a:ln>
            <a:noFill/>
          </a:ln>
        </p:spPr>
        <p:style>
          <a:lnRef idx="0"/>
          <a:fillRef idx="0"/>
          <a:effectRef idx="0"/>
          <a:fontRef idx="minor"/>
        </p:style>
        <p:txBody>
          <a:bodyPr lIns="90000" rIns="90000" tIns="45000" bIns="45000">
            <a:noAutofit/>
          </a:bodyPr>
          <a:p>
            <a:pPr>
              <a:lnSpc>
                <a:spcPts val="3104"/>
              </a:lnSpc>
              <a:tabLst>
                <a:tab algn="l" pos="0"/>
              </a:tabLst>
            </a:pPr>
            <a:r>
              <a:rPr b="0" lang="en-US" sz="1940" spc="-1" strike="noStrike">
                <a:solidFill>
                  <a:srgbClr val="39393c"/>
                </a:solidFill>
                <a:latin typeface="Open Sans"/>
                <a:ea typeface="Open Sans"/>
              </a:rPr>
              <a:t>Basketball was another extracurricular activity that I thoroughly enjoyed. The competitive spirit, the camaraderie with teammates, and the thrill of victory on the court contributed to my overall development, instilling in me the importance of sportsmanship and physical fitness.</a:t>
            </a:r>
            <a:endParaRPr b="0" lang="en-US" sz="1940" spc="-1" strike="noStrike">
              <a:latin typeface="Arial"/>
            </a:endParaRPr>
          </a:p>
        </p:txBody>
      </p:sp>
      <p:pic>
        <p:nvPicPr>
          <p:cNvPr id="112" name="Image 2" descr="preencoded.png"/>
          <p:cNvPicPr/>
          <p:nvPr/>
        </p:nvPicPr>
        <p:blipFill>
          <a:blip r:embed="rId3"/>
          <a:stretch/>
        </p:blipFill>
        <p:spPr>
          <a:xfrm>
            <a:off x="9712440" y="1818360"/>
            <a:ext cx="615600" cy="615600"/>
          </a:xfrm>
          <a:prstGeom prst="rect">
            <a:avLst/>
          </a:prstGeom>
          <a:ln>
            <a:noFill/>
          </a:ln>
        </p:spPr>
      </p:pic>
      <p:sp>
        <p:nvSpPr>
          <p:cNvPr id="113" name="CustomShape 8"/>
          <p:cNvSpPr/>
          <p:nvPr/>
        </p:nvSpPr>
        <p:spPr>
          <a:xfrm>
            <a:off x="9712440" y="2680560"/>
            <a:ext cx="3080160" cy="384480"/>
          </a:xfrm>
          <a:prstGeom prst="rect">
            <a:avLst/>
          </a:prstGeom>
          <a:noFill/>
          <a:ln>
            <a:noFill/>
          </a:ln>
        </p:spPr>
        <p:style>
          <a:lnRef idx="0"/>
          <a:fillRef idx="0"/>
          <a:effectRef idx="0"/>
          <a:fontRef idx="minor"/>
        </p:style>
        <p:txBody>
          <a:bodyPr wrap="none" lIns="90000" rIns="90000" tIns="45000" bIns="45000">
            <a:noAutofit/>
          </a:bodyPr>
          <a:p>
            <a:pPr>
              <a:lnSpc>
                <a:spcPts val="3033"/>
              </a:lnSpc>
              <a:tabLst>
                <a:tab algn="l" pos="0"/>
              </a:tabLst>
            </a:pPr>
            <a:r>
              <a:rPr b="1" lang="en-US" sz="2430" spc="-1" strike="noStrike">
                <a:solidFill>
                  <a:srgbClr val="39393c"/>
                </a:solidFill>
                <a:latin typeface="Playfair Display"/>
                <a:ea typeface="Playfair Display"/>
              </a:rPr>
              <a:t>Academic Pursuits</a:t>
            </a:r>
            <a:endParaRPr b="0" lang="en-US" sz="2430" spc="-1" strike="noStrike">
              <a:latin typeface="Arial"/>
            </a:endParaRPr>
          </a:p>
        </p:txBody>
      </p:sp>
      <p:sp>
        <p:nvSpPr>
          <p:cNvPr id="114" name="CustomShape 9"/>
          <p:cNvSpPr/>
          <p:nvPr/>
        </p:nvSpPr>
        <p:spPr>
          <a:xfrm>
            <a:off x="9712440" y="3213360"/>
            <a:ext cx="4055040" cy="4337280"/>
          </a:xfrm>
          <a:prstGeom prst="rect">
            <a:avLst/>
          </a:prstGeom>
          <a:noFill/>
          <a:ln>
            <a:noFill/>
          </a:ln>
        </p:spPr>
        <p:style>
          <a:lnRef idx="0"/>
          <a:fillRef idx="0"/>
          <a:effectRef idx="0"/>
          <a:fontRef idx="minor"/>
        </p:style>
        <p:txBody>
          <a:bodyPr lIns="90000" rIns="90000" tIns="45000" bIns="45000">
            <a:noAutofit/>
          </a:bodyPr>
          <a:p>
            <a:pPr>
              <a:lnSpc>
                <a:spcPts val="3104"/>
              </a:lnSpc>
              <a:tabLst>
                <a:tab algn="l" pos="0"/>
              </a:tabLst>
            </a:pPr>
            <a:r>
              <a:rPr b="0" lang="en-US" sz="1940" spc="-1" strike="noStrike">
                <a:solidFill>
                  <a:srgbClr val="39393c"/>
                </a:solidFill>
                <a:latin typeface="Open Sans"/>
                <a:ea typeface="Open Sans"/>
              </a:rPr>
              <a:t>My academic and professional pursuits, including my time at Google and Cisco, have provided me with a well-rounded perspective on the power of education, technology, and continuous learning. These experiences have shaped my character and fueled my passion for making a meaningful impact in the field of technology.</a:t>
            </a:r>
            <a:endParaRPr b="0" lang="en-US" sz="194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116" name="CustomShape 2"/>
          <p:cNvSpPr/>
          <p:nvPr/>
        </p:nvSpPr>
        <p:spPr>
          <a:xfrm>
            <a:off x="0" y="0"/>
            <a:ext cx="14630040" cy="8229240"/>
          </a:xfrm>
          <a:prstGeom prst="rect">
            <a:avLst/>
          </a:prstGeom>
          <a:solidFill>
            <a:srgbClr val="f3f3f7"/>
          </a:solidFill>
          <a:ln>
            <a:noFill/>
          </a:ln>
        </p:spPr>
        <p:style>
          <a:lnRef idx="0"/>
          <a:fillRef idx="0"/>
          <a:effectRef idx="0"/>
          <a:fontRef idx="minor"/>
        </p:style>
      </p:sp>
      <p:sp>
        <p:nvSpPr>
          <p:cNvPr id="117" name="CustomShape 3"/>
          <p:cNvSpPr/>
          <p:nvPr/>
        </p:nvSpPr>
        <p:spPr>
          <a:xfrm>
            <a:off x="843840" y="664560"/>
            <a:ext cx="7167960" cy="753120"/>
          </a:xfrm>
          <a:prstGeom prst="rect">
            <a:avLst/>
          </a:prstGeom>
          <a:noFill/>
          <a:ln>
            <a:noFill/>
          </a:ln>
        </p:spPr>
        <p:style>
          <a:lnRef idx="0"/>
          <a:fillRef idx="0"/>
          <a:effectRef idx="0"/>
          <a:fontRef idx="minor"/>
        </p:style>
        <p:txBody>
          <a:bodyPr wrap="none" lIns="90000" rIns="90000" tIns="45000" bIns="45000">
            <a:noAutofit/>
          </a:bodyPr>
          <a:p>
            <a:pPr>
              <a:lnSpc>
                <a:spcPts val="5933"/>
              </a:lnSpc>
              <a:tabLst>
                <a:tab algn="l" pos="0"/>
              </a:tabLst>
            </a:pPr>
            <a:r>
              <a:rPr b="1" lang="en-US" sz="4750" spc="-1" strike="noStrike">
                <a:solidFill>
                  <a:srgbClr val="101014"/>
                </a:solidFill>
                <a:latin typeface="Playfair Display"/>
                <a:ea typeface="Playfair Display"/>
              </a:rPr>
              <a:t>A Transformative Journey</a:t>
            </a:r>
            <a:endParaRPr b="0" lang="en-US" sz="4750" spc="-1" strike="noStrike">
              <a:latin typeface="Arial"/>
            </a:endParaRPr>
          </a:p>
        </p:txBody>
      </p:sp>
      <p:pic>
        <p:nvPicPr>
          <p:cNvPr id="118" name="Image 0" descr="preencoded.png"/>
          <p:cNvPicPr/>
          <p:nvPr/>
        </p:nvPicPr>
        <p:blipFill>
          <a:blip r:embed="rId1"/>
          <a:stretch/>
        </p:blipFill>
        <p:spPr>
          <a:xfrm>
            <a:off x="843840" y="1779480"/>
            <a:ext cx="1204920" cy="1928160"/>
          </a:xfrm>
          <a:prstGeom prst="rect">
            <a:avLst/>
          </a:prstGeom>
          <a:ln>
            <a:noFill/>
          </a:ln>
        </p:spPr>
      </p:pic>
      <p:sp>
        <p:nvSpPr>
          <p:cNvPr id="119" name="CustomShape 4"/>
          <p:cNvSpPr/>
          <p:nvPr/>
        </p:nvSpPr>
        <p:spPr>
          <a:xfrm>
            <a:off x="2410560" y="2020320"/>
            <a:ext cx="4270680" cy="376200"/>
          </a:xfrm>
          <a:prstGeom prst="rect">
            <a:avLst/>
          </a:prstGeom>
          <a:noFill/>
          <a:ln>
            <a:noFill/>
          </a:ln>
        </p:spPr>
        <p:style>
          <a:lnRef idx="0"/>
          <a:fillRef idx="0"/>
          <a:effectRef idx="0"/>
          <a:fontRef idx="minor"/>
        </p:style>
        <p:txBody>
          <a:bodyPr wrap="none" lIns="90000" rIns="90000" tIns="45000" bIns="45000">
            <a:noAutofit/>
          </a:bodyPr>
          <a:p>
            <a:pPr>
              <a:lnSpc>
                <a:spcPts val="2965"/>
              </a:lnSpc>
              <a:tabLst>
                <a:tab algn="l" pos="0"/>
              </a:tabLst>
            </a:pPr>
            <a:r>
              <a:rPr b="1" lang="en-US" sz="2380" spc="-1" strike="noStrike">
                <a:solidFill>
                  <a:srgbClr val="39393c"/>
                </a:solidFill>
                <a:latin typeface="Playfair Display"/>
                <a:ea typeface="Playfair Display"/>
              </a:rPr>
              <a:t>Kagwe: Roots and Foundations</a:t>
            </a:r>
            <a:endParaRPr b="0" lang="en-US" sz="2380" spc="-1" strike="noStrike">
              <a:latin typeface="Arial"/>
            </a:endParaRPr>
          </a:p>
        </p:txBody>
      </p:sp>
      <p:sp>
        <p:nvSpPr>
          <p:cNvPr id="120" name="CustomShape 5"/>
          <p:cNvSpPr/>
          <p:nvPr/>
        </p:nvSpPr>
        <p:spPr>
          <a:xfrm>
            <a:off x="2410560" y="2541600"/>
            <a:ext cx="11375640" cy="771120"/>
          </a:xfrm>
          <a:prstGeom prst="rect">
            <a:avLst/>
          </a:prstGeom>
          <a:noFill/>
          <a:ln>
            <a:noFill/>
          </a:ln>
        </p:spPr>
        <p:style>
          <a:lnRef idx="0"/>
          <a:fillRef idx="0"/>
          <a:effectRef idx="0"/>
          <a:fontRef idx="minor"/>
        </p:style>
        <p:txBody>
          <a:bodyPr lIns="90000" rIns="90000" tIns="45000" bIns="45000">
            <a:noAutofit/>
          </a:bodyPr>
          <a:p>
            <a:pPr>
              <a:lnSpc>
                <a:spcPts val="3036"/>
              </a:lnSpc>
              <a:tabLst>
                <a:tab algn="l" pos="0"/>
              </a:tabLst>
            </a:pPr>
            <a:r>
              <a:rPr b="0" lang="en-US" sz="1900" spc="-1" strike="noStrike">
                <a:solidFill>
                  <a:srgbClr val="39393c"/>
                </a:solidFill>
                <a:latin typeface="Open Sans"/>
                <a:ea typeface="Open Sans"/>
              </a:rPr>
              <a:t>The tranquil hills of Kagwe and the family's engagement in dairy and tea farming instilled in me a deep appreciation for hard work and the cycles of nature.</a:t>
            </a:r>
            <a:endParaRPr b="0" lang="en-US" sz="1900" spc="-1" strike="noStrike">
              <a:latin typeface="Arial"/>
            </a:endParaRPr>
          </a:p>
        </p:txBody>
      </p:sp>
      <p:pic>
        <p:nvPicPr>
          <p:cNvPr id="121" name="Image 1" descr="preencoded.png"/>
          <p:cNvPicPr/>
          <p:nvPr/>
        </p:nvPicPr>
        <p:blipFill>
          <a:blip r:embed="rId2"/>
          <a:stretch/>
        </p:blipFill>
        <p:spPr>
          <a:xfrm>
            <a:off x="843840" y="3708000"/>
            <a:ext cx="1204920" cy="1928160"/>
          </a:xfrm>
          <a:prstGeom prst="rect">
            <a:avLst/>
          </a:prstGeom>
          <a:ln>
            <a:noFill/>
          </a:ln>
        </p:spPr>
      </p:pic>
      <p:sp>
        <p:nvSpPr>
          <p:cNvPr id="122" name="CustomShape 6"/>
          <p:cNvSpPr/>
          <p:nvPr/>
        </p:nvSpPr>
        <p:spPr>
          <a:xfrm>
            <a:off x="2410560" y="3948840"/>
            <a:ext cx="4195080" cy="376200"/>
          </a:xfrm>
          <a:prstGeom prst="rect">
            <a:avLst/>
          </a:prstGeom>
          <a:noFill/>
          <a:ln>
            <a:noFill/>
          </a:ln>
        </p:spPr>
        <p:style>
          <a:lnRef idx="0"/>
          <a:fillRef idx="0"/>
          <a:effectRef idx="0"/>
          <a:fontRef idx="minor"/>
        </p:style>
        <p:txBody>
          <a:bodyPr wrap="none" lIns="90000" rIns="90000" tIns="45000" bIns="45000">
            <a:noAutofit/>
          </a:bodyPr>
          <a:p>
            <a:pPr>
              <a:lnSpc>
                <a:spcPts val="2965"/>
              </a:lnSpc>
              <a:tabLst>
                <a:tab algn="l" pos="0"/>
              </a:tabLst>
            </a:pPr>
            <a:r>
              <a:rPr b="1" lang="en-US" sz="2380" spc="-1" strike="noStrike">
                <a:solidFill>
                  <a:srgbClr val="39393c"/>
                </a:solidFill>
                <a:latin typeface="Playfair Display"/>
                <a:ea typeface="Playfair Display"/>
              </a:rPr>
              <a:t>Nakuru: Exposure to Diversity</a:t>
            </a:r>
            <a:endParaRPr b="0" lang="en-US" sz="2380" spc="-1" strike="noStrike">
              <a:latin typeface="Arial"/>
            </a:endParaRPr>
          </a:p>
        </p:txBody>
      </p:sp>
      <p:sp>
        <p:nvSpPr>
          <p:cNvPr id="123" name="CustomShape 7"/>
          <p:cNvSpPr/>
          <p:nvPr/>
        </p:nvSpPr>
        <p:spPr>
          <a:xfrm>
            <a:off x="2410560" y="4470120"/>
            <a:ext cx="11375640" cy="771120"/>
          </a:xfrm>
          <a:prstGeom prst="rect">
            <a:avLst/>
          </a:prstGeom>
          <a:noFill/>
          <a:ln>
            <a:noFill/>
          </a:ln>
        </p:spPr>
        <p:style>
          <a:lnRef idx="0"/>
          <a:fillRef idx="0"/>
          <a:effectRef idx="0"/>
          <a:fontRef idx="minor"/>
        </p:style>
        <p:txBody>
          <a:bodyPr lIns="90000" rIns="90000" tIns="45000" bIns="45000">
            <a:noAutofit/>
          </a:bodyPr>
          <a:p>
            <a:pPr>
              <a:lnSpc>
                <a:spcPts val="3036"/>
              </a:lnSpc>
              <a:tabLst>
                <a:tab algn="l" pos="0"/>
              </a:tabLst>
            </a:pPr>
            <a:r>
              <a:rPr b="0" lang="en-US" sz="1900" spc="-1" strike="noStrike">
                <a:solidFill>
                  <a:srgbClr val="39393c"/>
                </a:solidFill>
                <a:latin typeface="Open Sans"/>
                <a:ea typeface="Open Sans"/>
              </a:rPr>
              <a:t>The vibrant energy and cultural tapestry of Nakuru exposed me to various customs, cuisines, and perspectives, shaping my adaptability and appreciation for diversity.</a:t>
            </a:r>
            <a:endParaRPr b="0" lang="en-US" sz="1900" spc="-1" strike="noStrike">
              <a:latin typeface="Arial"/>
            </a:endParaRPr>
          </a:p>
        </p:txBody>
      </p:sp>
      <p:pic>
        <p:nvPicPr>
          <p:cNvPr id="124" name="Image 2" descr="preencoded.png"/>
          <p:cNvPicPr/>
          <p:nvPr/>
        </p:nvPicPr>
        <p:blipFill>
          <a:blip r:embed="rId3"/>
          <a:stretch/>
        </p:blipFill>
        <p:spPr>
          <a:xfrm>
            <a:off x="843840" y="5636520"/>
            <a:ext cx="1204920" cy="1928160"/>
          </a:xfrm>
          <a:prstGeom prst="rect">
            <a:avLst/>
          </a:prstGeom>
          <a:ln>
            <a:noFill/>
          </a:ln>
        </p:spPr>
      </p:pic>
      <p:sp>
        <p:nvSpPr>
          <p:cNvPr id="125" name="CustomShape 8"/>
          <p:cNvSpPr/>
          <p:nvPr/>
        </p:nvSpPr>
        <p:spPr>
          <a:xfrm>
            <a:off x="2410560" y="5877360"/>
            <a:ext cx="5061240" cy="376200"/>
          </a:xfrm>
          <a:prstGeom prst="rect">
            <a:avLst/>
          </a:prstGeom>
          <a:noFill/>
          <a:ln>
            <a:noFill/>
          </a:ln>
        </p:spPr>
        <p:style>
          <a:lnRef idx="0"/>
          <a:fillRef idx="0"/>
          <a:effectRef idx="0"/>
          <a:fontRef idx="minor"/>
        </p:style>
        <p:txBody>
          <a:bodyPr wrap="none" lIns="90000" rIns="90000" tIns="45000" bIns="45000">
            <a:noAutofit/>
          </a:bodyPr>
          <a:p>
            <a:pPr>
              <a:lnSpc>
                <a:spcPts val="2965"/>
              </a:lnSpc>
              <a:tabLst>
                <a:tab algn="l" pos="0"/>
              </a:tabLst>
            </a:pPr>
            <a:r>
              <a:rPr b="1" lang="en-US" sz="2380" spc="-1" strike="noStrike">
                <a:solidFill>
                  <a:srgbClr val="39393c"/>
                </a:solidFill>
                <a:latin typeface="Playfair Display"/>
                <a:ea typeface="Playfair Display"/>
              </a:rPr>
              <a:t>Molo Academy: Academic Excellence</a:t>
            </a:r>
            <a:endParaRPr b="0" lang="en-US" sz="2380" spc="-1" strike="noStrike">
              <a:latin typeface="Arial"/>
            </a:endParaRPr>
          </a:p>
        </p:txBody>
      </p:sp>
      <p:sp>
        <p:nvSpPr>
          <p:cNvPr id="126" name="CustomShape 9"/>
          <p:cNvSpPr/>
          <p:nvPr/>
        </p:nvSpPr>
        <p:spPr>
          <a:xfrm>
            <a:off x="2410560" y="6398640"/>
            <a:ext cx="11375640" cy="771120"/>
          </a:xfrm>
          <a:prstGeom prst="rect">
            <a:avLst/>
          </a:prstGeom>
          <a:noFill/>
          <a:ln>
            <a:noFill/>
          </a:ln>
        </p:spPr>
        <p:style>
          <a:lnRef idx="0"/>
          <a:fillRef idx="0"/>
          <a:effectRef idx="0"/>
          <a:fontRef idx="minor"/>
        </p:style>
        <p:txBody>
          <a:bodyPr lIns="90000" rIns="90000" tIns="45000" bIns="45000">
            <a:noAutofit/>
          </a:bodyPr>
          <a:p>
            <a:pPr>
              <a:lnSpc>
                <a:spcPts val="3036"/>
              </a:lnSpc>
              <a:tabLst>
                <a:tab algn="l" pos="0"/>
              </a:tabLst>
            </a:pPr>
            <a:r>
              <a:rPr b="0" lang="en-US" sz="1900" spc="-1" strike="noStrike">
                <a:solidFill>
                  <a:srgbClr val="39393c"/>
                </a:solidFill>
                <a:latin typeface="Open Sans"/>
                <a:ea typeface="Open Sans"/>
              </a:rPr>
              <a:t>The academic rigor and extracurricular activities at Molo Academy, including the debate club and sports, honed my critical thinking, public speaking, and teamwork skills.</a:t>
            </a: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128" name="CustomShape 2"/>
          <p:cNvSpPr/>
          <p:nvPr/>
        </p:nvSpPr>
        <p:spPr>
          <a:xfrm>
            <a:off x="0" y="0"/>
            <a:ext cx="14630040" cy="8229240"/>
          </a:xfrm>
          <a:prstGeom prst="rect">
            <a:avLst/>
          </a:prstGeom>
          <a:solidFill>
            <a:srgbClr val="f3f3f7"/>
          </a:solidFill>
          <a:ln>
            <a:noFill/>
          </a:ln>
        </p:spPr>
        <p:style>
          <a:lnRef idx="0"/>
          <a:fillRef idx="0"/>
          <a:effectRef idx="0"/>
          <a:fontRef idx="minor"/>
        </p:style>
      </p:sp>
      <p:sp>
        <p:nvSpPr>
          <p:cNvPr id="129" name="CustomShape 3"/>
          <p:cNvSpPr/>
          <p:nvPr/>
        </p:nvSpPr>
        <p:spPr>
          <a:xfrm>
            <a:off x="864000" y="888840"/>
            <a:ext cx="10989360" cy="771120"/>
          </a:xfrm>
          <a:prstGeom prst="rect">
            <a:avLst/>
          </a:prstGeom>
          <a:noFill/>
          <a:ln>
            <a:noFill/>
          </a:ln>
        </p:spPr>
        <p:style>
          <a:lnRef idx="0"/>
          <a:fillRef idx="0"/>
          <a:effectRef idx="0"/>
          <a:fontRef idx="minor"/>
        </p:style>
        <p:txBody>
          <a:bodyPr wrap="none" lIns="90000" rIns="90000" tIns="45000" bIns="45000">
            <a:noAutofit/>
          </a:bodyPr>
          <a:p>
            <a:pPr>
              <a:lnSpc>
                <a:spcPts val="6075"/>
              </a:lnSpc>
              <a:tabLst>
                <a:tab algn="l" pos="0"/>
              </a:tabLst>
            </a:pPr>
            <a:r>
              <a:rPr b="1" lang="en-US" sz="4860" spc="-1" strike="noStrike">
                <a:solidFill>
                  <a:srgbClr val="101014"/>
                </a:solidFill>
                <a:latin typeface="Playfair Display"/>
                <a:ea typeface="Playfair Display"/>
              </a:rPr>
              <a:t>Embracing Technology and Innovation</a:t>
            </a:r>
            <a:endParaRPr b="0" lang="en-US" sz="4860" spc="-1" strike="noStrike">
              <a:latin typeface="Arial"/>
            </a:endParaRPr>
          </a:p>
        </p:txBody>
      </p:sp>
      <p:sp>
        <p:nvSpPr>
          <p:cNvPr id="130" name="CustomShape 4"/>
          <p:cNvSpPr/>
          <p:nvPr/>
        </p:nvSpPr>
        <p:spPr>
          <a:xfrm>
            <a:off x="864000" y="2030400"/>
            <a:ext cx="12902040" cy="5310000"/>
          </a:xfrm>
          <a:prstGeom prst="roundRect">
            <a:avLst>
              <a:gd name="adj" fmla="val 697"/>
            </a:avLst>
          </a:prstGeom>
          <a:noFill/>
          <a:ln w="15120">
            <a:solidFill>
              <a:srgbClr val="000000">
                <a:alpha val="8000"/>
              </a:srgbClr>
            </a:solidFill>
            <a:round/>
          </a:ln>
        </p:spPr>
        <p:style>
          <a:lnRef idx="0"/>
          <a:fillRef idx="0"/>
          <a:effectRef idx="0"/>
          <a:fontRef idx="minor"/>
        </p:style>
      </p:sp>
      <p:sp>
        <p:nvSpPr>
          <p:cNvPr id="131" name="CustomShape 5"/>
          <p:cNvSpPr/>
          <p:nvPr/>
        </p:nvSpPr>
        <p:spPr>
          <a:xfrm>
            <a:off x="879120" y="2045880"/>
            <a:ext cx="12871440" cy="1496160"/>
          </a:xfrm>
          <a:prstGeom prst="rect">
            <a:avLst/>
          </a:prstGeom>
          <a:solidFill>
            <a:srgbClr val="ffffff">
              <a:alpha val="4000"/>
            </a:srgbClr>
          </a:solidFill>
          <a:ln>
            <a:noFill/>
          </a:ln>
        </p:spPr>
        <p:style>
          <a:lnRef idx="0"/>
          <a:fillRef idx="0"/>
          <a:effectRef idx="0"/>
          <a:fontRef idx="minor"/>
        </p:style>
      </p:sp>
      <p:sp>
        <p:nvSpPr>
          <p:cNvPr id="132" name="CustomShape 6"/>
          <p:cNvSpPr/>
          <p:nvPr/>
        </p:nvSpPr>
        <p:spPr>
          <a:xfrm>
            <a:off x="1126080" y="2201400"/>
            <a:ext cx="5938200" cy="394560"/>
          </a:xfrm>
          <a:prstGeom prst="rect">
            <a:avLst/>
          </a:prstGeom>
          <a:noFill/>
          <a:ln>
            <a:noFill/>
          </a:ln>
        </p:spPr>
        <p:style>
          <a:lnRef idx="0"/>
          <a:fillRef idx="0"/>
          <a:effectRef idx="0"/>
          <a:fontRef idx="minor"/>
        </p:style>
        <p:txBody>
          <a:bodyPr wrap="none" lIns="90000" rIns="90000" tIns="45000" bIns="45000">
            <a:noAutofit/>
          </a:bodyPr>
          <a:p>
            <a:pPr>
              <a:lnSpc>
                <a:spcPts val="3110"/>
              </a:lnSpc>
              <a:tabLst>
                <a:tab algn="l" pos="0"/>
              </a:tabLst>
            </a:pPr>
            <a:r>
              <a:rPr b="0" lang="en-US" sz="1950" spc="-1" strike="noStrike">
                <a:solidFill>
                  <a:srgbClr val="39393c"/>
                </a:solidFill>
                <a:latin typeface="Open Sans"/>
                <a:ea typeface="Open Sans"/>
              </a:rPr>
              <a:t>Passion for Coding</a:t>
            </a:r>
            <a:endParaRPr b="0" lang="en-US" sz="1950" spc="-1" strike="noStrike">
              <a:latin typeface="Arial"/>
            </a:endParaRPr>
          </a:p>
        </p:txBody>
      </p:sp>
      <p:sp>
        <p:nvSpPr>
          <p:cNvPr id="133" name="CustomShape 7"/>
          <p:cNvSpPr/>
          <p:nvPr/>
        </p:nvSpPr>
        <p:spPr>
          <a:xfrm>
            <a:off x="7565760" y="2201400"/>
            <a:ext cx="5938200" cy="1184760"/>
          </a:xfrm>
          <a:prstGeom prst="rect">
            <a:avLst/>
          </a:prstGeom>
          <a:noFill/>
          <a:ln>
            <a:noFill/>
          </a:ln>
        </p:spPr>
        <p:style>
          <a:lnRef idx="0"/>
          <a:fillRef idx="0"/>
          <a:effectRef idx="0"/>
          <a:fontRef idx="minor"/>
        </p:style>
        <p:txBody>
          <a:bodyPr lIns="90000" rIns="90000" tIns="45000" bIns="45000">
            <a:noAutofit/>
          </a:bodyPr>
          <a:p>
            <a:pPr>
              <a:lnSpc>
                <a:spcPts val="3110"/>
              </a:lnSpc>
              <a:tabLst>
                <a:tab algn="l" pos="0"/>
              </a:tabLst>
            </a:pPr>
            <a:r>
              <a:rPr b="0" lang="en-US" sz="1950" spc="-1" strike="noStrike">
                <a:solidFill>
                  <a:srgbClr val="39393c"/>
                </a:solidFill>
                <a:latin typeface="Open Sans"/>
                <a:ea typeface="Open Sans"/>
              </a:rPr>
              <a:t>Countless hours spent learning to code, debugging programs, and exploring new technologies, driven by a deep fascination with software engineering.</a:t>
            </a:r>
            <a:endParaRPr b="0" lang="en-US" sz="1950" spc="-1" strike="noStrike">
              <a:latin typeface="Arial"/>
            </a:endParaRPr>
          </a:p>
        </p:txBody>
      </p:sp>
      <p:sp>
        <p:nvSpPr>
          <p:cNvPr id="134" name="CustomShape 8"/>
          <p:cNvSpPr/>
          <p:nvPr/>
        </p:nvSpPr>
        <p:spPr>
          <a:xfrm>
            <a:off x="879120" y="3542400"/>
            <a:ext cx="12871440" cy="1891440"/>
          </a:xfrm>
          <a:prstGeom prst="rect">
            <a:avLst/>
          </a:prstGeom>
          <a:solidFill>
            <a:srgbClr val="000000">
              <a:alpha val="4000"/>
            </a:srgbClr>
          </a:solidFill>
          <a:ln>
            <a:noFill/>
          </a:ln>
        </p:spPr>
        <p:style>
          <a:lnRef idx="0"/>
          <a:fillRef idx="0"/>
          <a:effectRef idx="0"/>
          <a:fontRef idx="minor"/>
        </p:style>
      </p:sp>
      <p:sp>
        <p:nvSpPr>
          <p:cNvPr id="135" name="CustomShape 9"/>
          <p:cNvSpPr/>
          <p:nvPr/>
        </p:nvSpPr>
        <p:spPr>
          <a:xfrm>
            <a:off x="1126080" y="3697920"/>
            <a:ext cx="5938200" cy="394560"/>
          </a:xfrm>
          <a:prstGeom prst="rect">
            <a:avLst/>
          </a:prstGeom>
          <a:noFill/>
          <a:ln>
            <a:noFill/>
          </a:ln>
        </p:spPr>
        <p:style>
          <a:lnRef idx="0"/>
          <a:fillRef idx="0"/>
          <a:effectRef idx="0"/>
          <a:fontRef idx="minor"/>
        </p:style>
        <p:txBody>
          <a:bodyPr wrap="none" lIns="90000" rIns="90000" tIns="45000" bIns="45000">
            <a:noAutofit/>
          </a:bodyPr>
          <a:p>
            <a:pPr>
              <a:lnSpc>
                <a:spcPts val="3110"/>
              </a:lnSpc>
              <a:tabLst>
                <a:tab algn="l" pos="0"/>
              </a:tabLst>
            </a:pPr>
            <a:r>
              <a:rPr b="0" lang="en-US" sz="1950" spc="-1" strike="noStrike">
                <a:solidFill>
                  <a:srgbClr val="39393c"/>
                </a:solidFill>
                <a:latin typeface="Open Sans"/>
                <a:ea typeface="Open Sans"/>
              </a:rPr>
              <a:t>Personal Projects</a:t>
            </a:r>
            <a:endParaRPr b="0" lang="en-US" sz="1950" spc="-1" strike="noStrike">
              <a:latin typeface="Arial"/>
            </a:endParaRPr>
          </a:p>
        </p:txBody>
      </p:sp>
      <p:sp>
        <p:nvSpPr>
          <p:cNvPr id="136" name="CustomShape 10"/>
          <p:cNvSpPr/>
          <p:nvPr/>
        </p:nvSpPr>
        <p:spPr>
          <a:xfrm>
            <a:off x="7565760" y="3697920"/>
            <a:ext cx="5938200" cy="1579680"/>
          </a:xfrm>
          <a:prstGeom prst="rect">
            <a:avLst/>
          </a:prstGeom>
          <a:noFill/>
          <a:ln>
            <a:noFill/>
          </a:ln>
        </p:spPr>
        <p:style>
          <a:lnRef idx="0"/>
          <a:fillRef idx="0"/>
          <a:effectRef idx="0"/>
          <a:fontRef idx="minor"/>
        </p:style>
        <p:txBody>
          <a:bodyPr lIns="90000" rIns="90000" tIns="45000" bIns="45000">
            <a:noAutofit/>
          </a:bodyPr>
          <a:p>
            <a:pPr>
              <a:lnSpc>
                <a:spcPts val="3110"/>
              </a:lnSpc>
              <a:tabLst>
                <a:tab algn="l" pos="0"/>
              </a:tabLst>
            </a:pPr>
            <a:r>
              <a:rPr b="0" lang="en-US" sz="1950" spc="-1" strike="noStrike">
                <a:solidFill>
                  <a:srgbClr val="39393c"/>
                </a:solidFill>
                <a:latin typeface="Open Sans"/>
                <a:ea typeface="Open Sans"/>
              </a:rPr>
              <a:t>Developing small applications, participating in online coding competitions, and creating a mobile app to help students manage their school assignments and schedules.</a:t>
            </a:r>
            <a:endParaRPr b="0" lang="en-US" sz="1950" spc="-1" strike="noStrike">
              <a:latin typeface="Arial"/>
            </a:endParaRPr>
          </a:p>
        </p:txBody>
      </p:sp>
      <p:sp>
        <p:nvSpPr>
          <p:cNvPr id="137" name="CustomShape 11"/>
          <p:cNvSpPr/>
          <p:nvPr/>
        </p:nvSpPr>
        <p:spPr>
          <a:xfrm>
            <a:off x="879120" y="5433840"/>
            <a:ext cx="12871440" cy="1891440"/>
          </a:xfrm>
          <a:prstGeom prst="rect">
            <a:avLst/>
          </a:prstGeom>
          <a:solidFill>
            <a:srgbClr val="ffffff">
              <a:alpha val="4000"/>
            </a:srgbClr>
          </a:solidFill>
          <a:ln>
            <a:noFill/>
          </a:ln>
        </p:spPr>
        <p:style>
          <a:lnRef idx="0"/>
          <a:fillRef idx="0"/>
          <a:effectRef idx="0"/>
          <a:fontRef idx="minor"/>
        </p:style>
      </p:sp>
      <p:sp>
        <p:nvSpPr>
          <p:cNvPr id="138" name="CustomShape 12"/>
          <p:cNvSpPr/>
          <p:nvPr/>
        </p:nvSpPr>
        <p:spPr>
          <a:xfrm>
            <a:off x="1126080" y="5589720"/>
            <a:ext cx="5938200" cy="394560"/>
          </a:xfrm>
          <a:prstGeom prst="rect">
            <a:avLst/>
          </a:prstGeom>
          <a:noFill/>
          <a:ln>
            <a:noFill/>
          </a:ln>
        </p:spPr>
        <p:style>
          <a:lnRef idx="0"/>
          <a:fillRef idx="0"/>
          <a:effectRef idx="0"/>
          <a:fontRef idx="minor"/>
        </p:style>
        <p:txBody>
          <a:bodyPr wrap="none" lIns="90000" rIns="90000" tIns="45000" bIns="45000">
            <a:noAutofit/>
          </a:bodyPr>
          <a:p>
            <a:pPr>
              <a:lnSpc>
                <a:spcPts val="3110"/>
              </a:lnSpc>
              <a:tabLst>
                <a:tab algn="l" pos="0"/>
              </a:tabLst>
            </a:pPr>
            <a:r>
              <a:rPr b="0" lang="en-US" sz="1950" spc="-1" strike="noStrike">
                <a:solidFill>
                  <a:srgbClr val="39393c"/>
                </a:solidFill>
                <a:latin typeface="Open Sans"/>
                <a:ea typeface="Open Sans"/>
              </a:rPr>
              <a:t>Practical Application</a:t>
            </a:r>
            <a:endParaRPr b="0" lang="en-US" sz="1950" spc="-1" strike="noStrike">
              <a:latin typeface="Arial"/>
            </a:endParaRPr>
          </a:p>
        </p:txBody>
      </p:sp>
      <p:sp>
        <p:nvSpPr>
          <p:cNvPr id="139" name="CustomShape 13"/>
          <p:cNvSpPr/>
          <p:nvPr/>
        </p:nvSpPr>
        <p:spPr>
          <a:xfrm>
            <a:off x="7565760" y="5589720"/>
            <a:ext cx="5938200" cy="1579680"/>
          </a:xfrm>
          <a:prstGeom prst="rect">
            <a:avLst/>
          </a:prstGeom>
          <a:noFill/>
          <a:ln>
            <a:noFill/>
          </a:ln>
        </p:spPr>
        <p:style>
          <a:lnRef idx="0"/>
          <a:fillRef idx="0"/>
          <a:effectRef idx="0"/>
          <a:fontRef idx="minor"/>
        </p:style>
        <p:txBody>
          <a:bodyPr lIns="90000" rIns="90000" tIns="45000" bIns="45000">
            <a:noAutofit/>
          </a:bodyPr>
          <a:p>
            <a:pPr>
              <a:lnSpc>
                <a:spcPts val="3110"/>
              </a:lnSpc>
              <a:tabLst>
                <a:tab algn="l" pos="0"/>
              </a:tabLst>
            </a:pPr>
            <a:r>
              <a:rPr b="0" lang="en-US" sz="1950" spc="-1" strike="noStrike">
                <a:solidFill>
                  <a:srgbClr val="39393c"/>
                </a:solidFill>
                <a:latin typeface="Open Sans"/>
                <a:ea typeface="Open Sans"/>
              </a:rPr>
              <a:t>Balancing academic knowledge with hands-on experience, the process of designing, coding, and testing the mobile app solidified my desire to pursue a career in technology.</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0" y="0"/>
            <a:ext cx="14630040" cy="8229240"/>
          </a:xfrm>
          <a:prstGeom prst="rect">
            <a:avLst/>
          </a:prstGeom>
          <a:solidFill>
            <a:srgbClr val="0c0c0e"/>
          </a:solidFill>
          <a:ln>
            <a:noFill/>
          </a:ln>
        </p:spPr>
        <p:style>
          <a:lnRef idx="0"/>
          <a:fillRef idx="0"/>
          <a:effectRef idx="0"/>
          <a:fontRef idx="minor"/>
        </p:style>
      </p:sp>
      <p:sp>
        <p:nvSpPr>
          <p:cNvPr id="141" name="CustomShape 2"/>
          <p:cNvSpPr/>
          <p:nvPr/>
        </p:nvSpPr>
        <p:spPr>
          <a:xfrm>
            <a:off x="0" y="0"/>
            <a:ext cx="14630040" cy="8229240"/>
          </a:xfrm>
          <a:prstGeom prst="rect">
            <a:avLst/>
          </a:prstGeom>
          <a:solidFill>
            <a:srgbClr val="f3f3f7"/>
          </a:solidFill>
          <a:ln>
            <a:noFill/>
          </a:ln>
        </p:spPr>
        <p:style>
          <a:lnRef idx="0"/>
          <a:fillRef idx="0"/>
          <a:effectRef idx="0"/>
          <a:fontRef idx="minor"/>
        </p:style>
      </p:sp>
      <p:sp>
        <p:nvSpPr>
          <p:cNvPr id="142" name="CustomShape 3"/>
          <p:cNvSpPr/>
          <p:nvPr/>
        </p:nvSpPr>
        <p:spPr>
          <a:xfrm>
            <a:off x="1932480" y="653040"/>
            <a:ext cx="8530920" cy="615600"/>
          </a:xfrm>
          <a:prstGeom prst="rect">
            <a:avLst/>
          </a:prstGeom>
          <a:noFill/>
          <a:ln>
            <a:noFill/>
          </a:ln>
        </p:spPr>
        <p:style>
          <a:lnRef idx="0"/>
          <a:fillRef idx="0"/>
          <a:effectRef idx="0"/>
          <a:fontRef idx="minor"/>
        </p:style>
        <p:txBody>
          <a:bodyPr wrap="none" lIns="90000" rIns="90000" tIns="45000" bIns="45000">
            <a:noAutofit/>
          </a:bodyPr>
          <a:p>
            <a:pPr>
              <a:lnSpc>
                <a:spcPts val="4850"/>
              </a:lnSpc>
              <a:tabLst>
                <a:tab algn="l" pos="0"/>
              </a:tabLst>
            </a:pPr>
            <a:r>
              <a:rPr b="1" lang="en-US" sz="3880" spc="-1" strike="noStrike">
                <a:solidFill>
                  <a:srgbClr val="101014"/>
                </a:solidFill>
                <a:latin typeface="Playfair Display"/>
                <a:ea typeface="Playfair Display"/>
              </a:rPr>
              <a:t>Diverse Experiences, Unified Purpose</a:t>
            </a:r>
            <a:endParaRPr b="0" lang="en-US" sz="3880" spc="-1" strike="noStrike">
              <a:latin typeface="Arial"/>
            </a:endParaRPr>
          </a:p>
        </p:txBody>
      </p:sp>
      <p:pic>
        <p:nvPicPr>
          <p:cNvPr id="143" name="Image 0" descr="preencoded.png"/>
          <p:cNvPicPr/>
          <p:nvPr/>
        </p:nvPicPr>
        <p:blipFill>
          <a:blip r:embed="rId1"/>
          <a:stretch/>
        </p:blipFill>
        <p:spPr>
          <a:xfrm>
            <a:off x="1932480" y="1662840"/>
            <a:ext cx="3390840" cy="2095560"/>
          </a:xfrm>
          <a:prstGeom prst="rect">
            <a:avLst/>
          </a:prstGeom>
          <a:ln>
            <a:noFill/>
          </a:ln>
        </p:spPr>
      </p:pic>
      <p:sp>
        <p:nvSpPr>
          <p:cNvPr id="144" name="CustomShape 4"/>
          <p:cNvSpPr/>
          <p:nvPr/>
        </p:nvSpPr>
        <p:spPr>
          <a:xfrm>
            <a:off x="1932480" y="4005000"/>
            <a:ext cx="2463120" cy="307440"/>
          </a:xfrm>
          <a:prstGeom prst="rect">
            <a:avLst/>
          </a:prstGeom>
          <a:noFill/>
          <a:ln>
            <a:noFill/>
          </a:ln>
        </p:spPr>
        <p:style>
          <a:lnRef idx="0"/>
          <a:fillRef idx="0"/>
          <a:effectRef idx="0"/>
          <a:fontRef idx="minor"/>
        </p:style>
        <p:txBody>
          <a:bodyPr wrap="none" lIns="90000" rIns="90000" tIns="45000" bIns="45000">
            <a:noAutofit/>
          </a:bodyPr>
          <a:p>
            <a:pPr>
              <a:lnSpc>
                <a:spcPts val="2424"/>
              </a:lnSpc>
              <a:tabLst>
                <a:tab algn="l" pos="0"/>
              </a:tabLst>
            </a:pPr>
            <a:r>
              <a:rPr b="1" lang="en-US" sz="1940" spc="-1" strike="noStrike">
                <a:solidFill>
                  <a:srgbClr val="39393c"/>
                </a:solidFill>
                <a:latin typeface="Playfair Display"/>
                <a:ea typeface="Playfair Display"/>
              </a:rPr>
              <a:t>Music Choir</a:t>
            </a:r>
            <a:endParaRPr b="0" lang="en-US" sz="1940" spc="-1" strike="noStrike">
              <a:latin typeface="Arial"/>
            </a:endParaRPr>
          </a:p>
        </p:txBody>
      </p:sp>
      <p:sp>
        <p:nvSpPr>
          <p:cNvPr id="145" name="CustomShape 5"/>
          <p:cNvSpPr/>
          <p:nvPr/>
        </p:nvSpPr>
        <p:spPr>
          <a:xfrm>
            <a:off x="1932480" y="4431240"/>
            <a:ext cx="3390840" cy="1891440"/>
          </a:xfrm>
          <a:prstGeom prst="rect">
            <a:avLst/>
          </a:prstGeom>
          <a:noFill/>
          <a:ln>
            <a:noFill/>
          </a:ln>
        </p:spPr>
        <p:style>
          <a:lnRef idx="0"/>
          <a:fillRef idx="0"/>
          <a:effectRef idx="0"/>
          <a:fontRef idx="minor"/>
        </p:style>
        <p:txBody>
          <a:bodyPr lIns="90000" rIns="90000" tIns="45000" bIns="45000">
            <a:noAutofit/>
          </a:bodyPr>
          <a:p>
            <a:pPr>
              <a:lnSpc>
                <a:spcPts val="2483"/>
              </a:lnSpc>
              <a:tabLst>
                <a:tab algn="l" pos="0"/>
              </a:tabLst>
            </a:pPr>
            <a:r>
              <a:rPr b="0" lang="en-US" sz="1550" spc="-1" strike="noStrike">
                <a:solidFill>
                  <a:srgbClr val="39393c"/>
                </a:solidFill>
                <a:latin typeface="Open Sans"/>
                <a:ea typeface="Open Sans"/>
              </a:rPr>
              <a:t>My involvement in the school's music choir taught me the value of teamwork and the power of artistic expression, as I experienced the harmonious blend of voices and the discipline of rehearsals.</a:t>
            </a:r>
            <a:endParaRPr b="0" lang="en-US" sz="1550" spc="-1" strike="noStrike">
              <a:latin typeface="Arial"/>
            </a:endParaRPr>
          </a:p>
        </p:txBody>
      </p:sp>
      <p:pic>
        <p:nvPicPr>
          <p:cNvPr id="146" name="Image 1" descr="preencoded.png"/>
          <p:cNvPicPr/>
          <p:nvPr/>
        </p:nvPicPr>
        <p:blipFill>
          <a:blip r:embed="rId2"/>
          <a:stretch/>
        </p:blipFill>
        <p:spPr>
          <a:xfrm>
            <a:off x="5619240" y="1662840"/>
            <a:ext cx="3390840" cy="2095560"/>
          </a:xfrm>
          <a:prstGeom prst="rect">
            <a:avLst/>
          </a:prstGeom>
          <a:ln>
            <a:noFill/>
          </a:ln>
        </p:spPr>
      </p:pic>
      <p:sp>
        <p:nvSpPr>
          <p:cNvPr id="147" name="CustomShape 6"/>
          <p:cNvSpPr/>
          <p:nvPr/>
        </p:nvSpPr>
        <p:spPr>
          <a:xfrm>
            <a:off x="5619240" y="4005000"/>
            <a:ext cx="2463120" cy="307440"/>
          </a:xfrm>
          <a:prstGeom prst="rect">
            <a:avLst/>
          </a:prstGeom>
          <a:noFill/>
          <a:ln>
            <a:noFill/>
          </a:ln>
        </p:spPr>
        <p:style>
          <a:lnRef idx="0"/>
          <a:fillRef idx="0"/>
          <a:effectRef idx="0"/>
          <a:fontRef idx="minor"/>
        </p:style>
        <p:txBody>
          <a:bodyPr wrap="none" lIns="90000" rIns="90000" tIns="45000" bIns="45000">
            <a:noAutofit/>
          </a:bodyPr>
          <a:p>
            <a:pPr>
              <a:lnSpc>
                <a:spcPts val="2424"/>
              </a:lnSpc>
              <a:tabLst>
                <a:tab algn="l" pos="0"/>
              </a:tabLst>
            </a:pPr>
            <a:r>
              <a:rPr b="1" lang="en-US" sz="1940" spc="-1" strike="noStrike">
                <a:solidFill>
                  <a:srgbClr val="39393c"/>
                </a:solidFill>
                <a:latin typeface="Playfair Display"/>
                <a:ea typeface="Playfair Display"/>
              </a:rPr>
              <a:t>Basketball</a:t>
            </a:r>
            <a:endParaRPr b="0" lang="en-US" sz="1940" spc="-1" strike="noStrike">
              <a:latin typeface="Arial"/>
            </a:endParaRPr>
          </a:p>
        </p:txBody>
      </p:sp>
      <p:sp>
        <p:nvSpPr>
          <p:cNvPr id="148" name="CustomShape 7"/>
          <p:cNvSpPr/>
          <p:nvPr/>
        </p:nvSpPr>
        <p:spPr>
          <a:xfrm>
            <a:off x="5619240" y="4431240"/>
            <a:ext cx="3390840" cy="2206440"/>
          </a:xfrm>
          <a:prstGeom prst="rect">
            <a:avLst/>
          </a:prstGeom>
          <a:noFill/>
          <a:ln>
            <a:noFill/>
          </a:ln>
        </p:spPr>
        <p:style>
          <a:lnRef idx="0"/>
          <a:fillRef idx="0"/>
          <a:effectRef idx="0"/>
          <a:fontRef idx="minor"/>
        </p:style>
        <p:txBody>
          <a:bodyPr lIns="90000" rIns="90000" tIns="45000" bIns="45000">
            <a:noAutofit/>
          </a:bodyPr>
          <a:p>
            <a:pPr>
              <a:lnSpc>
                <a:spcPts val="2483"/>
              </a:lnSpc>
              <a:tabLst>
                <a:tab algn="l" pos="0"/>
              </a:tabLst>
            </a:pPr>
            <a:r>
              <a:rPr b="0" lang="en-US" sz="1550" spc="-1" strike="noStrike">
                <a:solidFill>
                  <a:srgbClr val="39393c"/>
                </a:solidFill>
                <a:latin typeface="Open Sans"/>
                <a:ea typeface="Open Sans"/>
              </a:rPr>
              <a:t>Basketball was another rewarding extracurricular activity, as the competitive spirit, camaraderie with teammates, and the thrill of victory on the court contributed to my overall development and the importance of sportsmanship.</a:t>
            </a:r>
            <a:endParaRPr b="0" lang="en-US" sz="1550" spc="-1" strike="noStrike">
              <a:latin typeface="Arial"/>
            </a:endParaRPr>
          </a:p>
        </p:txBody>
      </p:sp>
      <p:pic>
        <p:nvPicPr>
          <p:cNvPr id="149" name="Image 2" descr="preencoded.png"/>
          <p:cNvPicPr/>
          <p:nvPr/>
        </p:nvPicPr>
        <p:blipFill>
          <a:blip r:embed="rId3"/>
          <a:stretch/>
        </p:blipFill>
        <p:spPr>
          <a:xfrm>
            <a:off x="9306360" y="1662840"/>
            <a:ext cx="3390840" cy="2095560"/>
          </a:xfrm>
          <a:prstGeom prst="rect">
            <a:avLst/>
          </a:prstGeom>
          <a:ln>
            <a:noFill/>
          </a:ln>
        </p:spPr>
      </p:pic>
      <p:sp>
        <p:nvSpPr>
          <p:cNvPr id="150" name="CustomShape 8"/>
          <p:cNvSpPr/>
          <p:nvPr/>
        </p:nvSpPr>
        <p:spPr>
          <a:xfrm>
            <a:off x="9306360" y="4005000"/>
            <a:ext cx="3390840" cy="615600"/>
          </a:xfrm>
          <a:prstGeom prst="rect">
            <a:avLst/>
          </a:prstGeom>
          <a:noFill/>
          <a:ln>
            <a:noFill/>
          </a:ln>
        </p:spPr>
        <p:style>
          <a:lnRef idx="0"/>
          <a:fillRef idx="0"/>
          <a:effectRef idx="0"/>
          <a:fontRef idx="minor"/>
        </p:style>
        <p:txBody>
          <a:bodyPr lIns="90000" rIns="90000" tIns="45000" bIns="45000">
            <a:noAutofit/>
          </a:bodyPr>
          <a:p>
            <a:pPr>
              <a:lnSpc>
                <a:spcPts val="2424"/>
              </a:lnSpc>
              <a:tabLst>
                <a:tab algn="l" pos="0"/>
              </a:tabLst>
            </a:pPr>
            <a:r>
              <a:rPr b="1" lang="en-US" sz="1940" spc="-1" strike="noStrike">
                <a:solidFill>
                  <a:srgbClr val="39393c"/>
                </a:solidFill>
                <a:latin typeface="Playfair Display"/>
                <a:ea typeface="Playfair Display"/>
              </a:rPr>
              <a:t>Academic and Professional Pursuits</a:t>
            </a:r>
            <a:endParaRPr b="0" lang="en-US" sz="1940" spc="-1" strike="noStrike">
              <a:latin typeface="Arial"/>
            </a:endParaRPr>
          </a:p>
        </p:txBody>
      </p:sp>
      <p:sp>
        <p:nvSpPr>
          <p:cNvPr id="151" name="CustomShape 9"/>
          <p:cNvSpPr/>
          <p:nvPr/>
        </p:nvSpPr>
        <p:spPr>
          <a:xfrm>
            <a:off x="9306360" y="4739040"/>
            <a:ext cx="3390840" cy="2837160"/>
          </a:xfrm>
          <a:prstGeom prst="rect">
            <a:avLst/>
          </a:prstGeom>
          <a:noFill/>
          <a:ln>
            <a:noFill/>
          </a:ln>
        </p:spPr>
        <p:style>
          <a:lnRef idx="0"/>
          <a:fillRef idx="0"/>
          <a:effectRef idx="0"/>
          <a:fontRef idx="minor"/>
        </p:style>
        <p:txBody>
          <a:bodyPr lIns="90000" rIns="90000" tIns="45000" bIns="45000">
            <a:noAutofit/>
          </a:bodyPr>
          <a:p>
            <a:pPr>
              <a:lnSpc>
                <a:spcPts val="2483"/>
              </a:lnSpc>
              <a:tabLst>
                <a:tab algn="l" pos="0"/>
              </a:tabLst>
            </a:pPr>
            <a:r>
              <a:rPr b="0" lang="en-US" sz="1550" spc="-1" strike="noStrike">
                <a:solidFill>
                  <a:srgbClr val="39393c"/>
                </a:solidFill>
                <a:latin typeface="Open Sans"/>
                <a:ea typeface="Open Sans"/>
              </a:rPr>
              <a:t>My academic and professional pursuits, including my time at Google and Cisco, have provided me with a well-rounded perspective on the power of education, technology, and continuous learning, further fueling my passion for making a meaningful impact in the field of technology.</a:t>
            </a:r>
            <a:endParaRPr b="0" lang="en-US" sz="15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2024-08-07T07:55:23Z</dcterms:created>
  <dc:creator>PptxGenJS</dc:creator>
  <dc:description/>
  <dc:language>en-US</dc:language>
  <cp:lastModifiedBy/>
  <dcterms:modified xsi:type="dcterms:W3CDTF">2024-08-07T10:57:05Z</dcterms:modified>
  <cp:revision>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PptxGenJS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