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8.jpeg" ContentType="image/jpeg"/>
  <Override PartName="/ppt/media/image5.png" ContentType="image/png"/>
  <Override PartName="/ppt/media/image6.png" ContentType="image/png"/>
  <Override PartName="/ppt/media/image7.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3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000" spc="-1" strike="noStrike">
              <a:solidFill>
                <a:srgbClr val="000000"/>
              </a:solidFill>
              <a:latin typeface="Rockwell"/>
            </a:endParaRPr>
          </a:p>
        </p:txBody>
      </p:sp>
      <p:sp>
        <p:nvSpPr>
          <p:cNvPr id="3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3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000000"/>
              </a:solidFill>
              <a:latin typeface="Rockwell"/>
            </a:endParaRPr>
          </a:p>
        </p:txBody>
      </p:sp>
      <p:sp>
        <p:nvSpPr>
          <p:cNvPr id="4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000000"/>
              </a:solidFill>
              <a:latin typeface="Rockwell"/>
            </a:endParaRPr>
          </a:p>
        </p:txBody>
      </p:sp>
      <p:sp>
        <p:nvSpPr>
          <p:cNvPr id="4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a:solidFill>
                <a:srgbClr val="000000"/>
              </a:solidFill>
              <a:latin typeface="Rockwell"/>
            </a:endParaRPr>
          </a:p>
        </p:txBody>
      </p:sp>
      <p:sp>
        <p:nvSpPr>
          <p:cNvPr id="4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4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000" spc="-1" strike="noStrike">
              <a:solidFill>
                <a:srgbClr val="000000"/>
              </a:solidFill>
              <a:latin typeface="Rockwell"/>
            </a:endParaRPr>
          </a:p>
        </p:txBody>
      </p:sp>
      <p:sp>
        <p:nvSpPr>
          <p:cNvPr id="4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000" spc="-1" strike="noStrike">
              <a:solidFill>
                <a:srgbClr val="000000"/>
              </a:solidFill>
              <a:latin typeface="Rockwell"/>
            </a:endParaRPr>
          </a:p>
        </p:txBody>
      </p:sp>
      <p:sp>
        <p:nvSpPr>
          <p:cNvPr id="4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000" spc="-1" strike="noStrike">
              <a:solidFill>
                <a:srgbClr val="000000"/>
              </a:solidFill>
              <a:latin typeface="Rockwell"/>
            </a:endParaRPr>
          </a:p>
        </p:txBody>
      </p:sp>
      <p:sp>
        <p:nvSpPr>
          <p:cNvPr id="4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000" spc="-1" strike="noStrike">
              <a:solidFill>
                <a:srgbClr val="000000"/>
              </a:solidFill>
              <a:latin typeface="Rockwell"/>
            </a:endParaRPr>
          </a:p>
        </p:txBody>
      </p:sp>
      <p:sp>
        <p:nvSpPr>
          <p:cNvPr id="4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000" spc="-1" strike="noStrike">
              <a:solidFill>
                <a:srgbClr val="000000"/>
              </a:solidFill>
              <a:latin typeface="Rockwell"/>
            </a:endParaRPr>
          </a:p>
        </p:txBody>
      </p:sp>
      <p:sp>
        <p:nvSpPr>
          <p:cNvPr id="4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5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6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6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a:solidFill>
                <a:srgbClr val="000000"/>
              </a:solidFill>
              <a:latin typeface="Rockwell"/>
            </a:endParaRPr>
          </a:p>
        </p:txBody>
      </p:sp>
      <p:sp>
        <p:nvSpPr>
          <p:cNvPr id="6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Rockwel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000000"/>
              </a:solidFill>
              <a:latin typeface="Rockwell"/>
            </a:endParaRPr>
          </a:p>
        </p:txBody>
      </p:sp>
      <p:sp>
        <p:nvSpPr>
          <p:cNvPr id="6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a:solidFill>
                <a:srgbClr val="000000"/>
              </a:solidFill>
              <a:latin typeface="Rockwell"/>
            </a:endParaRPr>
          </a:p>
        </p:txBody>
      </p:sp>
      <p:sp>
        <p:nvSpPr>
          <p:cNvPr id="7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1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7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a:solidFill>
                <a:srgbClr val="000000"/>
              </a:solidFill>
              <a:latin typeface="Rockwell"/>
            </a:endParaRPr>
          </a:p>
        </p:txBody>
      </p:sp>
      <p:sp>
        <p:nvSpPr>
          <p:cNvPr id="7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000000"/>
              </a:solidFill>
              <a:latin typeface="Rockwell"/>
            </a:endParaRPr>
          </a:p>
        </p:txBody>
      </p:sp>
      <p:sp>
        <p:nvSpPr>
          <p:cNvPr id="7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7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000000"/>
              </a:solidFill>
              <a:latin typeface="Rockwell"/>
            </a:endParaRPr>
          </a:p>
        </p:txBody>
      </p:sp>
      <p:sp>
        <p:nvSpPr>
          <p:cNvPr id="7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000000"/>
              </a:solidFill>
              <a:latin typeface="Rockwell"/>
            </a:endParaRPr>
          </a:p>
        </p:txBody>
      </p:sp>
      <p:sp>
        <p:nvSpPr>
          <p:cNvPr id="7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8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000" spc="-1" strike="noStrike">
              <a:solidFill>
                <a:srgbClr val="000000"/>
              </a:solidFill>
              <a:latin typeface="Rockwell"/>
            </a:endParaRPr>
          </a:p>
        </p:txBody>
      </p:sp>
      <p:sp>
        <p:nvSpPr>
          <p:cNvPr id="8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8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000000"/>
              </a:solidFill>
              <a:latin typeface="Rockwell"/>
            </a:endParaRPr>
          </a:p>
        </p:txBody>
      </p:sp>
      <p:sp>
        <p:nvSpPr>
          <p:cNvPr id="8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000000"/>
              </a:solidFill>
              <a:latin typeface="Rockwell"/>
            </a:endParaRPr>
          </a:p>
        </p:txBody>
      </p:sp>
      <p:sp>
        <p:nvSpPr>
          <p:cNvPr id="8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a:solidFill>
                <a:srgbClr val="000000"/>
              </a:solidFill>
              <a:latin typeface="Rockwell"/>
            </a:endParaRPr>
          </a:p>
        </p:txBody>
      </p:sp>
      <p:sp>
        <p:nvSpPr>
          <p:cNvPr id="8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8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000" spc="-1" strike="noStrike">
              <a:solidFill>
                <a:srgbClr val="000000"/>
              </a:solidFill>
              <a:latin typeface="Rockwell"/>
            </a:endParaRPr>
          </a:p>
        </p:txBody>
      </p:sp>
      <p:sp>
        <p:nvSpPr>
          <p:cNvPr id="8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000" spc="-1" strike="noStrike">
              <a:solidFill>
                <a:srgbClr val="000000"/>
              </a:solidFill>
              <a:latin typeface="Rockwell"/>
            </a:endParaRPr>
          </a:p>
        </p:txBody>
      </p:sp>
      <p:sp>
        <p:nvSpPr>
          <p:cNvPr id="9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000" spc="-1" strike="noStrike">
              <a:solidFill>
                <a:srgbClr val="000000"/>
              </a:solidFill>
              <a:latin typeface="Rockwell"/>
            </a:endParaRPr>
          </a:p>
        </p:txBody>
      </p:sp>
      <p:sp>
        <p:nvSpPr>
          <p:cNvPr id="9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000" spc="-1" strike="noStrike">
              <a:solidFill>
                <a:srgbClr val="000000"/>
              </a:solidFill>
              <a:latin typeface="Rockwell"/>
            </a:endParaRPr>
          </a:p>
        </p:txBody>
      </p:sp>
      <p:sp>
        <p:nvSpPr>
          <p:cNvPr id="9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000" spc="-1" strike="noStrike">
              <a:solidFill>
                <a:srgbClr val="000000"/>
              </a:solidFill>
              <a:latin typeface="Rockwell"/>
            </a:endParaRPr>
          </a:p>
        </p:txBody>
      </p:sp>
      <p:sp>
        <p:nvSpPr>
          <p:cNvPr id="9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10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10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10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a:solidFill>
                <a:srgbClr val="000000"/>
              </a:solidFill>
              <a:latin typeface="Rockwell"/>
            </a:endParaRPr>
          </a:p>
        </p:txBody>
      </p:sp>
      <p:sp>
        <p:nvSpPr>
          <p:cNvPr id="10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Rockwel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1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000000"/>
              </a:solidFill>
              <a:latin typeface="Rockwell"/>
            </a:endParaRPr>
          </a:p>
        </p:txBody>
      </p:sp>
      <p:sp>
        <p:nvSpPr>
          <p:cNvPr id="1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a:solidFill>
                <a:srgbClr val="000000"/>
              </a:solidFill>
              <a:latin typeface="Rockwell"/>
            </a:endParaRPr>
          </a:p>
        </p:txBody>
      </p:sp>
      <p:sp>
        <p:nvSpPr>
          <p:cNvPr id="1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1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a:solidFill>
                <a:srgbClr val="000000"/>
              </a:solidFill>
              <a:latin typeface="Rockwell"/>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000000"/>
              </a:solidFill>
              <a:latin typeface="Rockwell"/>
            </a:endParaRPr>
          </a:p>
        </p:txBody>
      </p:sp>
      <p:sp>
        <p:nvSpPr>
          <p:cNvPr id="1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1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000000"/>
              </a:solidFill>
              <a:latin typeface="Rockwell"/>
            </a:endParaRPr>
          </a:p>
        </p:txBody>
      </p:sp>
      <p:sp>
        <p:nvSpPr>
          <p:cNvPr id="1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000000"/>
              </a:solidFill>
              <a:latin typeface="Rockwell"/>
            </a:endParaRPr>
          </a:p>
        </p:txBody>
      </p:sp>
      <p:sp>
        <p:nvSpPr>
          <p:cNvPr id="1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1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000" spc="-1" strike="noStrike">
              <a:solidFill>
                <a:srgbClr val="000000"/>
              </a:solidFill>
              <a:latin typeface="Rockwell"/>
            </a:endParaRPr>
          </a:p>
        </p:txBody>
      </p:sp>
      <p:sp>
        <p:nvSpPr>
          <p:cNvPr id="1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1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000000"/>
              </a:solidFill>
              <a:latin typeface="Rockwell"/>
            </a:endParaRPr>
          </a:p>
        </p:txBody>
      </p:sp>
      <p:sp>
        <p:nvSpPr>
          <p:cNvPr id="1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000000"/>
              </a:solidFill>
              <a:latin typeface="Rockwell"/>
            </a:endParaRPr>
          </a:p>
        </p:txBody>
      </p:sp>
      <p:sp>
        <p:nvSpPr>
          <p:cNvPr id="1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a:solidFill>
                <a:srgbClr val="000000"/>
              </a:solidFill>
              <a:latin typeface="Rockwell"/>
            </a:endParaRPr>
          </a:p>
        </p:txBody>
      </p:sp>
      <p:sp>
        <p:nvSpPr>
          <p:cNvPr id="1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1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000" spc="-1" strike="noStrike">
              <a:solidFill>
                <a:srgbClr val="000000"/>
              </a:solidFill>
              <a:latin typeface="Rockwell"/>
            </a:endParaRPr>
          </a:p>
        </p:txBody>
      </p:sp>
      <p:sp>
        <p:nvSpPr>
          <p:cNvPr id="1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000" spc="-1" strike="noStrike">
              <a:solidFill>
                <a:srgbClr val="000000"/>
              </a:solidFill>
              <a:latin typeface="Rockwell"/>
            </a:endParaRPr>
          </a:p>
        </p:txBody>
      </p:sp>
      <p:sp>
        <p:nvSpPr>
          <p:cNvPr id="1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000" spc="-1" strike="noStrike">
              <a:solidFill>
                <a:srgbClr val="000000"/>
              </a:solidFill>
              <a:latin typeface="Rockwell"/>
            </a:endParaRPr>
          </a:p>
        </p:txBody>
      </p:sp>
      <p:sp>
        <p:nvSpPr>
          <p:cNvPr id="1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000" spc="-1" strike="noStrike">
              <a:solidFill>
                <a:srgbClr val="000000"/>
              </a:solidFill>
              <a:latin typeface="Rockwell"/>
            </a:endParaRPr>
          </a:p>
        </p:txBody>
      </p:sp>
      <p:sp>
        <p:nvSpPr>
          <p:cNvPr id="1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000" spc="-1" strike="noStrike">
              <a:solidFill>
                <a:srgbClr val="000000"/>
              </a:solidFill>
              <a:latin typeface="Rockwell"/>
            </a:endParaRPr>
          </a:p>
        </p:txBody>
      </p:sp>
      <p:sp>
        <p:nvSpPr>
          <p:cNvPr id="1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a:solidFill>
                <a:srgbClr val="000000"/>
              </a:solidFill>
              <a:latin typeface="Rockwel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Rockwel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2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000000"/>
              </a:solidFill>
              <a:latin typeface="Rockwell"/>
            </a:endParaRPr>
          </a:p>
        </p:txBody>
      </p:sp>
      <p:sp>
        <p:nvSpPr>
          <p:cNvPr id="2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a:solidFill>
                <a:srgbClr val="000000"/>
              </a:solidFill>
              <a:latin typeface="Rockwell"/>
            </a:endParaRPr>
          </a:p>
        </p:txBody>
      </p:sp>
      <p:sp>
        <p:nvSpPr>
          <p:cNvPr id="2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2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a:solidFill>
                <a:srgbClr val="000000"/>
              </a:solidFill>
              <a:latin typeface="Rockwel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000000"/>
              </a:solidFill>
              <a:latin typeface="Rockwell"/>
            </a:endParaRPr>
          </a:p>
        </p:txBody>
      </p:sp>
      <p:sp>
        <p:nvSpPr>
          <p:cNvPr id="3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000000"/>
              </a:solidFill>
              <a:latin typeface="Rockwel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000000"/>
              </a:solidFill>
              <a:latin typeface="Rockwell"/>
            </a:endParaRPr>
          </a:p>
        </p:txBody>
      </p:sp>
      <p:sp>
        <p:nvSpPr>
          <p:cNvPr id="3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11401560" y="6229800"/>
            <a:ext cx="456840" cy="456840"/>
            <a:chOff x="11401560" y="6229800"/>
            <a:chExt cx="456840" cy="456840"/>
          </a:xfrm>
        </p:grpSpPr>
        <p:sp>
          <p:nvSpPr>
            <p:cNvPr id="1" name="CustomShape 2"/>
            <p:cNvSpPr/>
            <p:nvPr/>
          </p:nvSpPr>
          <p:spPr>
            <a:xfrm>
              <a:off x="11401560" y="6229800"/>
              <a:ext cx="456840" cy="456840"/>
            </a:xfrm>
            <a:prstGeom prst="ellipse">
              <a:avLst/>
            </a:prstGeom>
            <a:blipFill rotWithShape="0">
              <a:blip r:embed="rId2"/>
              <a:tile/>
            </a:blipFill>
            <a:ln w="25560">
              <a:noFill/>
            </a:ln>
          </p:spPr>
          <p:style>
            <a:lnRef idx="0"/>
            <a:fillRef idx="0"/>
            <a:effectRef idx="0"/>
            <a:fontRef idx="minor"/>
          </p:style>
        </p:sp>
        <p:sp>
          <p:nvSpPr>
            <p:cNvPr id="2" name="CustomShape 3"/>
            <p:cNvSpPr/>
            <p:nvPr/>
          </p:nvSpPr>
          <p:spPr>
            <a:xfrm>
              <a:off x="11431080" y="6258960"/>
              <a:ext cx="398520" cy="398520"/>
            </a:xfrm>
            <a:prstGeom prst="ellipse">
              <a:avLst/>
            </a:prstGeom>
            <a:noFill/>
            <a:ln w="12600">
              <a:solidFill>
                <a:srgbClr val="ffffff"/>
              </a:solidFill>
              <a:round/>
            </a:ln>
          </p:spPr>
          <p:style>
            <a:lnRef idx="0"/>
            <a:fillRef idx="0"/>
            <a:effectRef idx="0"/>
            <a:fontRef idx="minor"/>
          </p:style>
        </p:sp>
      </p:grpSp>
      <p:sp>
        <p:nvSpPr>
          <p:cNvPr id="3" name="CustomShape 4"/>
          <p:cNvSpPr/>
          <p:nvPr/>
        </p:nvSpPr>
        <p:spPr>
          <a:xfrm>
            <a:off x="920880" y="1347120"/>
            <a:ext cx="10222560" cy="80280"/>
          </a:xfrm>
          <a:prstGeom prst="rect">
            <a:avLst/>
          </a:prstGeom>
          <a:blipFill rotWithShape="0">
            <a:blip r:embed="rId3">
              <a:alphaModFix amt="85000"/>
            </a:blip>
            <a:tile/>
          </a:blip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920880" y="4299840"/>
            <a:ext cx="10222560" cy="80280"/>
          </a:xfrm>
          <a:prstGeom prst="rect">
            <a:avLst/>
          </a:prstGeom>
          <a:blipFill rotWithShape="0">
            <a:blip r:embed="rId4">
              <a:alphaModFix amt="85000"/>
            </a:blip>
            <a:tile/>
          </a:blipFill>
          <a:ln>
            <a:noFill/>
          </a:ln>
        </p:spPr>
        <p:style>
          <a:lnRef idx="2">
            <a:schemeClr val="accent1">
              <a:shade val="50000"/>
            </a:schemeClr>
          </a:lnRef>
          <a:fillRef idx="1">
            <a:schemeClr val="accent1"/>
          </a:fillRef>
          <a:effectRef idx="0">
            <a:schemeClr val="accent1"/>
          </a:effectRef>
          <a:fontRef idx="minor"/>
        </p:style>
      </p:sp>
      <p:sp>
        <p:nvSpPr>
          <p:cNvPr id="5" name="CustomShape 6"/>
          <p:cNvSpPr/>
          <p:nvPr/>
        </p:nvSpPr>
        <p:spPr>
          <a:xfrm>
            <a:off x="920880" y="1484640"/>
            <a:ext cx="10222560" cy="2742840"/>
          </a:xfrm>
          <a:prstGeom prst="rect">
            <a:avLst/>
          </a:prstGeom>
          <a:blipFill rotWithShape="0">
            <a:blip r:embed="rId5">
              <a:alphaModFix amt="85000"/>
            </a:blip>
            <a:tile/>
          </a:blipFill>
          <a:ln>
            <a:noFill/>
          </a:ln>
        </p:spPr>
        <p:style>
          <a:lnRef idx="2">
            <a:schemeClr val="accent1">
              <a:shade val="50000"/>
            </a:schemeClr>
          </a:lnRef>
          <a:fillRef idx="1">
            <a:schemeClr val="accent1"/>
          </a:fillRef>
          <a:effectRef idx="0">
            <a:schemeClr val="accent1"/>
          </a:effectRef>
          <a:fontRef idx="minor"/>
        </p:style>
      </p:sp>
      <p:grpSp>
        <p:nvGrpSpPr>
          <p:cNvPr id="6" name="Group 7"/>
          <p:cNvGrpSpPr/>
          <p:nvPr/>
        </p:nvGrpSpPr>
        <p:grpSpPr>
          <a:xfrm>
            <a:off x="9649080" y="4069080"/>
            <a:ext cx="1080720" cy="1080720"/>
            <a:chOff x="9649080" y="4069080"/>
            <a:chExt cx="1080720" cy="1080720"/>
          </a:xfrm>
        </p:grpSpPr>
        <p:sp>
          <p:nvSpPr>
            <p:cNvPr id="7" name="CustomShape 8"/>
            <p:cNvSpPr/>
            <p:nvPr/>
          </p:nvSpPr>
          <p:spPr>
            <a:xfrm>
              <a:off x="9649080" y="4069080"/>
              <a:ext cx="1080720" cy="1080720"/>
            </a:xfrm>
            <a:prstGeom prst="ellipse">
              <a:avLst/>
            </a:prstGeom>
            <a:blipFill rotWithShape="0">
              <a:blip r:embed="rId6"/>
              <a:tile/>
            </a:blipFill>
            <a:ln w="25560">
              <a:noFill/>
            </a:ln>
          </p:spPr>
          <p:style>
            <a:lnRef idx="0"/>
            <a:fillRef idx="0"/>
            <a:effectRef idx="0"/>
            <a:fontRef idx="minor"/>
          </p:style>
        </p:sp>
        <p:sp>
          <p:nvSpPr>
            <p:cNvPr id="8" name="CustomShape 9"/>
            <p:cNvSpPr/>
            <p:nvPr/>
          </p:nvSpPr>
          <p:spPr>
            <a:xfrm>
              <a:off x="9757440" y="4177080"/>
              <a:ext cx="864360" cy="864360"/>
            </a:xfrm>
            <a:prstGeom prst="ellipse">
              <a:avLst/>
            </a:prstGeom>
            <a:noFill/>
            <a:ln w="25560">
              <a:solidFill>
                <a:srgbClr val="ffffff"/>
              </a:solidFill>
              <a:round/>
            </a:ln>
          </p:spPr>
          <p:style>
            <a:lnRef idx="0"/>
            <a:fillRef idx="0"/>
            <a:effectRef idx="0"/>
            <a:fontRef idx="minor"/>
          </p:style>
        </p:sp>
      </p:grpSp>
      <p:sp>
        <p:nvSpPr>
          <p:cNvPr id="9" name="PlaceHolder 10"/>
          <p:cNvSpPr>
            <a:spLocks noGrp="1"/>
          </p:cNvSpPr>
          <p:nvPr>
            <p:ph type="title"/>
          </p:nvPr>
        </p:nvSpPr>
        <p:spPr>
          <a:xfrm>
            <a:off x="1051560" y="1432080"/>
            <a:ext cx="9966600" cy="3035520"/>
          </a:xfrm>
          <a:prstGeom prst="rect">
            <a:avLst/>
          </a:prstGeom>
        </p:spPr>
        <p:txBody>
          <a:bodyPr anchor="ctr">
            <a:noAutofit/>
          </a:bodyPr>
          <a:p>
            <a:pPr>
              <a:lnSpc>
                <a:spcPct val="80000"/>
              </a:lnSpc>
            </a:pPr>
            <a:r>
              <a:rPr b="0" lang="en-US" sz="9600" spc="-1" strike="noStrike" cap="all">
                <a:solidFill>
                  <a:srgbClr val="000000"/>
                </a:solidFill>
                <a:latin typeface="Rockwell Condensed"/>
              </a:rPr>
              <a:t>Click to edit Master title style</a:t>
            </a:r>
            <a:endParaRPr b="0" lang="en-US" sz="9600" spc="-1" strike="noStrike">
              <a:solidFill>
                <a:srgbClr val="000000"/>
              </a:solidFill>
              <a:latin typeface="Rockwell"/>
            </a:endParaRPr>
          </a:p>
        </p:txBody>
      </p:sp>
      <p:sp>
        <p:nvSpPr>
          <p:cNvPr id="10" name="PlaceHolder 11"/>
          <p:cNvSpPr>
            <a:spLocks noGrp="1"/>
          </p:cNvSpPr>
          <p:nvPr>
            <p:ph type="dt"/>
          </p:nvPr>
        </p:nvSpPr>
        <p:spPr>
          <a:xfrm>
            <a:off x="7964280" y="6272640"/>
            <a:ext cx="3273120" cy="364680"/>
          </a:xfrm>
          <a:prstGeom prst="rect">
            <a:avLst/>
          </a:prstGeom>
        </p:spPr>
        <p:txBody>
          <a:bodyPr anchor="ctr">
            <a:noAutofit/>
          </a:bodyPr>
          <a:p>
            <a:pPr algn="r">
              <a:lnSpc>
                <a:spcPct val="100000"/>
              </a:lnSpc>
            </a:pPr>
            <a:fld id="{7C9D7144-4594-4632-B9DC-791AC8D7FBE1}" type="datetime">
              <a:rPr b="0" lang="en-US" sz="1100" spc="-1" strike="noStrike">
                <a:solidFill>
                  <a:srgbClr val="696464"/>
                </a:solidFill>
                <a:latin typeface="Rockwell"/>
              </a:rPr>
              <a:t>8/7/24</a:t>
            </a:fld>
            <a:endParaRPr b="0" lang="en-US" sz="1100" spc="-1" strike="noStrike">
              <a:latin typeface="Times New Roman"/>
            </a:endParaRPr>
          </a:p>
        </p:txBody>
      </p:sp>
      <p:sp>
        <p:nvSpPr>
          <p:cNvPr id="11" name="PlaceHolder 12"/>
          <p:cNvSpPr>
            <a:spLocks noGrp="1"/>
          </p:cNvSpPr>
          <p:nvPr>
            <p:ph type="ftr"/>
          </p:nvPr>
        </p:nvSpPr>
        <p:spPr>
          <a:xfrm>
            <a:off x="1088280" y="6272640"/>
            <a:ext cx="6327360" cy="364680"/>
          </a:xfrm>
          <a:prstGeom prst="rect">
            <a:avLst/>
          </a:prstGeom>
        </p:spPr>
        <p:txBody>
          <a:bodyPr anchor="ctr">
            <a:noAutofit/>
          </a:bodyPr>
          <a:p>
            <a:endParaRPr b="0" lang="en-US" sz="2400" spc="-1" strike="noStrike">
              <a:latin typeface="Times New Roman"/>
            </a:endParaRPr>
          </a:p>
        </p:txBody>
      </p:sp>
      <p:sp>
        <p:nvSpPr>
          <p:cNvPr id="12" name="PlaceHolder 13"/>
          <p:cNvSpPr>
            <a:spLocks noGrp="1"/>
          </p:cNvSpPr>
          <p:nvPr>
            <p:ph type="sldNum"/>
          </p:nvPr>
        </p:nvSpPr>
        <p:spPr>
          <a:xfrm>
            <a:off x="9592560" y="4289400"/>
            <a:ext cx="1193400" cy="639720"/>
          </a:xfrm>
          <a:prstGeom prst="rect">
            <a:avLst/>
          </a:prstGeom>
        </p:spPr>
        <p:txBody>
          <a:bodyPr anchor="ctr">
            <a:noAutofit/>
          </a:bodyPr>
          <a:p>
            <a:pPr algn="ctr">
              <a:lnSpc>
                <a:spcPct val="100000"/>
              </a:lnSpc>
            </a:pPr>
            <a:fld id="{75CB115E-32BE-47E8-9100-9769620CA0E4}" type="slidenum">
              <a:rPr b="1" lang="en-US" sz="2800" spc="-1" strike="noStrike">
                <a:solidFill>
                  <a:srgbClr val="ffffff"/>
                </a:solidFill>
                <a:latin typeface="Rockwell Condensed"/>
              </a:rPr>
              <a:t>&lt;number&gt;</a:t>
            </a:fld>
            <a:endParaRPr b="0" lang="en-US" sz="2800" spc="-1" strike="noStrike">
              <a:latin typeface="Times New Roman"/>
            </a:endParaRPr>
          </a:p>
        </p:txBody>
      </p:sp>
      <p:sp>
        <p:nvSpPr>
          <p:cNvPr id="13" name="PlaceHolder 1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solidFill>
                  <a:srgbClr val="000000"/>
                </a:solidFill>
                <a:latin typeface="Rockwell"/>
              </a:rPr>
              <a:t>Click to edit the outline text format</a:t>
            </a:r>
            <a:endParaRPr b="0" lang="en-US" sz="2000" spc="-1" strike="noStrike">
              <a:solidFill>
                <a:srgbClr val="000000"/>
              </a:solidFill>
              <a:latin typeface="Rockwell"/>
            </a:endParaRPr>
          </a:p>
          <a:p>
            <a:pPr lvl="1" marL="864000" indent="-324000">
              <a:spcBef>
                <a:spcPts val="1134"/>
              </a:spcBef>
              <a:buClr>
                <a:srgbClr val="000000"/>
              </a:buClr>
              <a:buSzPct val="75000"/>
              <a:buFont typeface="Symbol" charset="2"/>
              <a:buChar char=""/>
            </a:pPr>
            <a:r>
              <a:rPr b="0" lang="en-US" sz="1600" spc="-1" strike="noStrike">
                <a:solidFill>
                  <a:srgbClr val="000000"/>
                </a:solidFill>
                <a:latin typeface="Rockwell"/>
              </a:rPr>
              <a:t>Second Outline Level</a:t>
            </a:r>
            <a:endParaRPr b="0" lang="en-US" sz="1600" spc="-1" strike="noStrike">
              <a:solidFill>
                <a:srgbClr val="000000"/>
              </a:solidFill>
              <a:latin typeface="Rockwel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Rockwell"/>
              </a:rPr>
              <a:t>Third Outline Level</a:t>
            </a:r>
            <a:endParaRPr b="0" lang="en-US" sz="1600" spc="-1" strike="noStrike">
              <a:solidFill>
                <a:srgbClr val="000000"/>
              </a:solidFill>
              <a:latin typeface="Rockwell"/>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Rockwell"/>
              </a:rPr>
              <a:t>Fourth Outline Level</a:t>
            </a:r>
            <a:endParaRPr b="0" lang="en-US" sz="1600" spc="-1" strike="noStrike">
              <a:solidFill>
                <a:srgbClr val="000000"/>
              </a:solidFill>
              <a:latin typeface="Rockwel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Rockwell"/>
              </a:rPr>
              <a:t>Fifth Outline Level</a:t>
            </a:r>
            <a:endParaRPr b="0" lang="en-US" sz="2000" spc="-1" strike="noStrike">
              <a:solidFill>
                <a:srgbClr val="000000"/>
              </a:solidFill>
              <a:latin typeface="Rockwel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Rockwell"/>
              </a:rPr>
              <a:t>Sixth Outline Level</a:t>
            </a:r>
            <a:endParaRPr b="0" lang="en-US" sz="2000" spc="-1" strike="noStrike">
              <a:solidFill>
                <a:srgbClr val="000000"/>
              </a:solidFill>
              <a:latin typeface="Rockwel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Rockwell"/>
              </a:rPr>
              <a:t>Seventh Outline Level</a:t>
            </a:r>
            <a:endParaRPr b="0" lang="en-US" sz="2000" spc="-1" strike="noStrike">
              <a:solidFill>
                <a:srgbClr val="000000"/>
              </a:solidFill>
              <a:latin typeface="Rockwel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 name="Group 1"/>
          <p:cNvGrpSpPr/>
          <p:nvPr/>
        </p:nvGrpSpPr>
        <p:grpSpPr>
          <a:xfrm>
            <a:off x="11401560" y="6229800"/>
            <a:ext cx="456840" cy="456840"/>
            <a:chOff x="11401560" y="6229800"/>
            <a:chExt cx="456840" cy="456840"/>
          </a:xfrm>
        </p:grpSpPr>
        <p:sp>
          <p:nvSpPr>
            <p:cNvPr id="51" name="CustomShape 2"/>
            <p:cNvSpPr/>
            <p:nvPr/>
          </p:nvSpPr>
          <p:spPr>
            <a:xfrm>
              <a:off x="11401560" y="6229800"/>
              <a:ext cx="456840" cy="456840"/>
            </a:xfrm>
            <a:prstGeom prst="ellipse">
              <a:avLst/>
            </a:prstGeom>
            <a:blipFill rotWithShape="0">
              <a:blip r:embed="rId2"/>
              <a:tile/>
            </a:blipFill>
            <a:ln w="25560">
              <a:noFill/>
            </a:ln>
          </p:spPr>
          <p:style>
            <a:lnRef idx="0"/>
            <a:fillRef idx="0"/>
            <a:effectRef idx="0"/>
            <a:fontRef idx="minor"/>
          </p:style>
        </p:sp>
        <p:sp>
          <p:nvSpPr>
            <p:cNvPr id="52" name="CustomShape 3"/>
            <p:cNvSpPr/>
            <p:nvPr/>
          </p:nvSpPr>
          <p:spPr>
            <a:xfrm>
              <a:off x="11431080" y="6258960"/>
              <a:ext cx="398520" cy="398520"/>
            </a:xfrm>
            <a:prstGeom prst="ellipse">
              <a:avLst/>
            </a:prstGeom>
            <a:noFill/>
            <a:ln w="12600">
              <a:solidFill>
                <a:srgbClr val="ffffff"/>
              </a:solidFill>
              <a:round/>
            </a:ln>
          </p:spPr>
          <p:style>
            <a:lnRef idx="0"/>
            <a:fillRef idx="0"/>
            <a:effectRef idx="0"/>
            <a:fontRef idx="minor"/>
          </p:style>
        </p:sp>
      </p:grpSp>
      <p:sp>
        <p:nvSpPr>
          <p:cNvPr id="53" name="PlaceHolder 4"/>
          <p:cNvSpPr>
            <a:spLocks noGrp="1"/>
          </p:cNvSpPr>
          <p:nvPr>
            <p:ph type="title"/>
          </p:nvPr>
        </p:nvSpPr>
        <p:spPr>
          <a:xfrm>
            <a:off x="1069920" y="484560"/>
            <a:ext cx="10058040" cy="1608840"/>
          </a:xfrm>
          <a:prstGeom prst="rect">
            <a:avLst/>
          </a:prstGeom>
        </p:spPr>
        <p:txBody>
          <a:bodyPr anchor="ctr">
            <a:noAutofit/>
          </a:bodyPr>
          <a:p>
            <a:pPr>
              <a:lnSpc>
                <a:spcPct val="90000"/>
              </a:lnSpc>
            </a:pPr>
            <a:r>
              <a:rPr b="0" lang="en-US" sz="5400" spc="-1" strike="noStrike" cap="all">
                <a:solidFill>
                  <a:srgbClr val="000000"/>
                </a:solidFill>
                <a:latin typeface="Rockwell Condensed"/>
              </a:rPr>
              <a:t>Click to edit Master title style</a:t>
            </a:r>
            <a:endParaRPr b="0" lang="en-US" sz="5400" spc="-1" strike="noStrike">
              <a:solidFill>
                <a:srgbClr val="000000"/>
              </a:solidFill>
              <a:latin typeface="Rockwell"/>
            </a:endParaRPr>
          </a:p>
        </p:txBody>
      </p:sp>
      <p:sp>
        <p:nvSpPr>
          <p:cNvPr id="54" name="PlaceHolder 5"/>
          <p:cNvSpPr>
            <a:spLocks noGrp="1"/>
          </p:cNvSpPr>
          <p:nvPr>
            <p:ph type="body"/>
          </p:nvPr>
        </p:nvSpPr>
        <p:spPr>
          <a:xfrm>
            <a:off x="1069920" y="2121480"/>
            <a:ext cx="10058040" cy="4050360"/>
          </a:xfrm>
          <a:prstGeom prst="rect">
            <a:avLst/>
          </a:prstGeom>
        </p:spPr>
        <p:txBody>
          <a:bodyPr>
            <a:noAutofit/>
          </a:bodyPr>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Click to edit Master text styles</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Second level</a:t>
            </a:r>
            <a:endParaRPr b="0" lang="en-US" sz="1800" spc="-1" strike="noStrike">
              <a:solidFill>
                <a:srgbClr val="000000"/>
              </a:solidFill>
              <a:latin typeface="Rockwell"/>
            </a:endParaRPr>
          </a:p>
          <a:p>
            <a:pPr lvl="2" marL="731520" indent="-182520">
              <a:lnSpc>
                <a:spcPct val="90000"/>
              </a:lnSpc>
              <a:spcBef>
                <a:spcPts val="400"/>
              </a:spcBef>
              <a:spcAft>
                <a:spcPts val="201"/>
              </a:spcAft>
              <a:buClr>
                <a:srgbClr val="9e3611"/>
              </a:buClr>
              <a:buSzPct val="85000"/>
              <a:buFont typeface="Wingdings" charset="2"/>
              <a:buChar char=""/>
            </a:pPr>
            <a:r>
              <a:rPr b="0" lang="en-US" sz="1600" spc="-1" strike="noStrike">
                <a:solidFill>
                  <a:srgbClr val="000000"/>
                </a:solidFill>
                <a:latin typeface="Rockwell"/>
              </a:rPr>
              <a:t>Third level</a:t>
            </a:r>
            <a:endParaRPr b="0" lang="en-US" sz="1600" spc="-1" strike="noStrike">
              <a:solidFill>
                <a:srgbClr val="000000"/>
              </a:solidFill>
              <a:latin typeface="Rockwell"/>
            </a:endParaRPr>
          </a:p>
          <a:p>
            <a:pPr lvl="3" marL="1005840" indent="-182520">
              <a:lnSpc>
                <a:spcPct val="90000"/>
              </a:lnSpc>
              <a:spcBef>
                <a:spcPts val="400"/>
              </a:spcBef>
              <a:spcAft>
                <a:spcPts val="201"/>
              </a:spcAft>
              <a:buClr>
                <a:srgbClr val="9e3611"/>
              </a:buClr>
              <a:buSzPct val="85000"/>
              <a:buFont typeface="Wingdings" charset="2"/>
              <a:buChar char=""/>
            </a:pPr>
            <a:r>
              <a:rPr b="0" lang="en-US" sz="1600" spc="-1" strike="noStrike">
                <a:solidFill>
                  <a:srgbClr val="000000"/>
                </a:solidFill>
                <a:latin typeface="Rockwell"/>
              </a:rPr>
              <a:t>Fourth level</a:t>
            </a:r>
            <a:endParaRPr b="0" lang="en-US" sz="1600" spc="-1" strike="noStrike">
              <a:solidFill>
                <a:srgbClr val="000000"/>
              </a:solidFill>
              <a:latin typeface="Rockwell"/>
            </a:endParaRPr>
          </a:p>
          <a:p>
            <a:pPr lvl="4" marL="1280160" indent="-182520">
              <a:lnSpc>
                <a:spcPct val="90000"/>
              </a:lnSpc>
              <a:spcBef>
                <a:spcPts val="400"/>
              </a:spcBef>
              <a:spcAft>
                <a:spcPts val="201"/>
              </a:spcAft>
              <a:buClr>
                <a:srgbClr val="9e3611"/>
              </a:buClr>
              <a:buSzPct val="85000"/>
              <a:buFont typeface="Wingdings" charset="2"/>
              <a:buChar char=""/>
            </a:pPr>
            <a:r>
              <a:rPr b="0" lang="en-US" sz="1600" spc="-1" strike="noStrike">
                <a:solidFill>
                  <a:srgbClr val="000000"/>
                </a:solidFill>
                <a:latin typeface="Rockwell"/>
              </a:rPr>
              <a:t>Fifth level</a:t>
            </a:r>
            <a:endParaRPr b="0" lang="en-US" sz="1600" spc="-1" strike="noStrike">
              <a:solidFill>
                <a:srgbClr val="000000"/>
              </a:solidFill>
              <a:latin typeface="Rockwell"/>
            </a:endParaRPr>
          </a:p>
        </p:txBody>
      </p:sp>
      <p:sp>
        <p:nvSpPr>
          <p:cNvPr id="55" name="PlaceHolder 6"/>
          <p:cNvSpPr>
            <a:spLocks noGrp="1"/>
          </p:cNvSpPr>
          <p:nvPr>
            <p:ph type="dt"/>
          </p:nvPr>
        </p:nvSpPr>
        <p:spPr>
          <a:xfrm>
            <a:off x="7964280" y="6272640"/>
            <a:ext cx="3273120" cy="364680"/>
          </a:xfrm>
          <a:prstGeom prst="rect">
            <a:avLst/>
          </a:prstGeom>
        </p:spPr>
        <p:txBody>
          <a:bodyPr anchor="ctr">
            <a:noAutofit/>
          </a:bodyPr>
          <a:p>
            <a:pPr algn="r">
              <a:lnSpc>
                <a:spcPct val="100000"/>
              </a:lnSpc>
            </a:pPr>
            <a:fld id="{68100935-0DA9-4B83-AEE6-39795040EA61}" type="datetime">
              <a:rPr b="0" lang="en-US" sz="1100" spc="-1" strike="noStrike">
                <a:solidFill>
                  <a:srgbClr val="696464"/>
                </a:solidFill>
                <a:latin typeface="Rockwell"/>
              </a:rPr>
              <a:t>8/7/24</a:t>
            </a:fld>
            <a:endParaRPr b="0" lang="en-US" sz="1100" spc="-1" strike="noStrike">
              <a:latin typeface="Times New Roman"/>
            </a:endParaRPr>
          </a:p>
        </p:txBody>
      </p:sp>
      <p:sp>
        <p:nvSpPr>
          <p:cNvPr id="56" name="PlaceHolder 7"/>
          <p:cNvSpPr>
            <a:spLocks noGrp="1"/>
          </p:cNvSpPr>
          <p:nvPr>
            <p:ph type="ftr"/>
          </p:nvPr>
        </p:nvSpPr>
        <p:spPr>
          <a:xfrm>
            <a:off x="1088280" y="6272640"/>
            <a:ext cx="6327360" cy="364680"/>
          </a:xfrm>
          <a:prstGeom prst="rect">
            <a:avLst/>
          </a:prstGeom>
        </p:spPr>
        <p:txBody>
          <a:bodyPr anchor="ctr">
            <a:noAutofit/>
          </a:bodyPr>
          <a:p>
            <a:endParaRPr b="0" lang="en-US" sz="2400" spc="-1" strike="noStrike">
              <a:latin typeface="Times New Roman"/>
            </a:endParaRPr>
          </a:p>
        </p:txBody>
      </p:sp>
      <p:sp>
        <p:nvSpPr>
          <p:cNvPr id="57" name="PlaceHolder 8"/>
          <p:cNvSpPr>
            <a:spLocks noGrp="1"/>
          </p:cNvSpPr>
          <p:nvPr>
            <p:ph type="sldNum"/>
          </p:nvPr>
        </p:nvSpPr>
        <p:spPr>
          <a:xfrm>
            <a:off x="11311200" y="6272640"/>
            <a:ext cx="639720" cy="364680"/>
          </a:xfrm>
          <a:prstGeom prst="rect">
            <a:avLst/>
          </a:prstGeom>
        </p:spPr>
        <p:txBody>
          <a:bodyPr anchor="ctr">
            <a:noAutofit/>
          </a:bodyPr>
          <a:p>
            <a:pPr algn="ctr">
              <a:lnSpc>
                <a:spcPct val="100000"/>
              </a:lnSpc>
            </a:pPr>
            <a:fld id="{6FFB5756-084B-4930-B2C9-AB799FBEE076}" type="slidenum">
              <a:rPr b="1" lang="en-US" sz="1400" spc="-1" strike="noStrike">
                <a:solidFill>
                  <a:srgbClr val="ffffff"/>
                </a:solidFill>
                <a:latin typeface="Rockwell Condensed"/>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94" name="Group 1"/>
          <p:cNvGrpSpPr/>
          <p:nvPr/>
        </p:nvGrpSpPr>
        <p:grpSpPr>
          <a:xfrm>
            <a:off x="11401560" y="6229800"/>
            <a:ext cx="456840" cy="456840"/>
            <a:chOff x="11401560" y="6229800"/>
            <a:chExt cx="456840" cy="456840"/>
          </a:xfrm>
        </p:grpSpPr>
        <p:sp>
          <p:nvSpPr>
            <p:cNvPr id="95" name="CustomShape 2"/>
            <p:cNvSpPr/>
            <p:nvPr/>
          </p:nvSpPr>
          <p:spPr>
            <a:xfrm>
              <a:off x="11401560" y="6229800"/>
              <a:ext cx="456840" cy="456840"/>
            </a:xfrm>
            <a:prstGeom prst="ellipse">
              <a:avLst/>
            </a:prstGeom>
            <a:blipFill rotWithShape="0">
              <a:blip r:embed="rId2"/>
              <a:tile/>
            </a:blipFill>
            <a:ln w="25560">
              <a:noFill/>
            </a:ln>
          </p:spPr>
          <p:style>
            <a:lnRef idx="0"/>
            <a:fillRef idx="0"/>
            <a:effectRef idx="0"/>
            <a:fontRef idx="minor"/>
          </p:style>
        </p:sp>
        <p:sp>
          <p:nvSpPr>
            <p:cNvPr id="96" name="CustomShape 3"/>
            <p:cNvSpPr/>
            <p:nvPr/>
          </p:nvSpPr>
          <p:spPr>
            <a:xfrm>
              <a:off x="11431080" y="6258960"/>
              <a:ext cx="398520" cy="398520"/>
            </a:xfrm>
            <a:prstGeom prst="ellipse">
              <a:avLst/>
            </a:prstGeom>
            <a:noFill/>
            <a:ln w="12600">
              <a:solidFill>
                <a:srgbClr val="ffffff"/>
              </a:solidFill>
              <a:round/>
            </a:ln>
          </p:spPr>
          <p:style>
            <a:lnRef idx="0"/>
            <a:fillRef idx="0"/>
            <a:effectRef idx="0"/>
            <a:fontRef idx="minor"/>
          </p:style>
        </p:sp>
      </p:grpSp>
      <p:sp>
        <p:nvSpPr>
          <p:cNvPr id="97" name="PlaceHolder 4"/>
          <p:cNvSpPr>
            <a:spLocks noGrp="1"/>
          </p:cNvSpPr>
          <p:nvPr>
            <p:ph type="dt"/>
          </p:nvPr>
        </p:nvSpPr>
        <p:spPr>
          <a:xfrm>
            <a:off x="7964280" y="6272640"/>
            <a:ext cx="3273120" cy="364680"/>
          </a:xfrm>
          <a:prstGeom prst="rect">
            <a:avLst/>
          </a:prstGeom>
        </p:spPr>
        <p:txBody>
          <a:bodyPr anchor="ctr">
            <a:noAutofit/>
          </a:bodyPr>
          <a:p>
            <a:pPr algn="r">
              <a:lnSpc>
                <a:spcPct val="100000"/>
              </a:lnSpc>
            </a:pPr>
            <a:fld id="{77CFAD64-74B9-4A47-990C-54A4D2FFA840}" type="datetime">
              <a:rPr b="0" lang="en-US" sz="1100" spc="-1" strike="noStrike">
                <a:solidFill>
                  <a:srgbClr val="696464"/>
                </a:solidFill>
                <a:latin typeface="Rockwell"/>
              </a:rPr>
              <a:t>8/7/24</a:t>
            </a:fld>
            <a:endParaRPr b="0" lang="en-US" sz="1100" spc="-1" strike="noStrike">
              <a:latin typeface="Times New Roman"/>
            </a:endParaRPr>
          </a:p>
        </p:txBody>
      </p:sp>
      <p:sp>
        <p:nvSpPr>
          <p:cNvPr id="98" name="PlaceHolder 5"/>
          <p:cNvSpPr>
            <a:spLocks noGrp="1"/>
          </p:cNvSpPr>
          <p:nvPr>
            <p:ph type="ftr"/>
          </p:nvPr>
        </p:nvSpPr>
        <p:spPr>
          <a:xfrm>
            <a:off x="1088280" y="6272640"/>
            <a:ext cx="6327360" cy="364680"/>
          </a:xfrm>
          <a:prstGeom prst="rect">
            <a:avLst/>
          </a:prstGeom>
        </p:spPr>
        <p:txBody>
          <a:bodyPr anchor="ctr">
            <a:noAutofit/>
          </a:bodyPr>
          <a:p>
            <a:endParaRPr b="0" lang="en-US" sz="2400" spc="-1" strike="noStrike">
              <a:latin typeface="Times New Roman"/>
            </a:endParaRPr>
          </a:p>
        </p:txBody>
      </p:sp>
      <p:sp>
        <p:nvSpPr>
          <p:cNvPr id="99" name="PlaceHolder 6"/>
          <p:cNvSpPr>
            <a:spLocks noGrp="1"/>
          </p:cNvSpPr>
          <p:nvPr>
            <p:ph type="sldNum"/>
          </p:nvPr>
        </p:nvSpPr>
        <p:spPr>
          <a:xfrm>
            <a:off x="11311200" y="6272640"/>
            <a:ext cx="639720" cy="364680"/>
          </a:xfrm>
          <a:prstGeom prst="rect">
            <a:avLst/>
          </a:prstGeom>
        </p:spPr>
        <p:txBody>
          <a:bodyPr anchor="ctr">
            <a:noAutofit/>
          </a:bodyPr>
          <a:p>
            <a:pPr algn="ctr">
              <a:lnSpc>
                <a:spcPct val="100000"/>
              </a:lnSpc>
            </a:pPr>
            <a:fld id="{B972C4F1-8452-4961-A2BD-37D866CAA0D9}" type="slidenum">
              <a:rPr b="1" lang="en-US" sz="1400" spc="-1" strike="noStrike">
                <a:solidFill>
                  <a:srgbClr val="ffffff"/>
                </a:solidFill>
                <a:latin typeface="Rockwell Condensed"/>
              </a:rPr>
              <a:t>&lt;number&gt;</a:t>
            </a:fld>
            <a:endParaRPr b="0" lang="en-US" sz="1400" spc="-1" strike="noStrike">
              <a:latin typeface="Times New Roman"/>
            </a:endParaRPr>
          </a:p>
        </p:txBody>
      </p:sp>
      <p:sp>
        <p:nvSpPr>
          <p:cNvPr id="100" name="PlaceHolder 7"/>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Rockwell"/>
              </a:rPr>
              <a:t>Click to edit the title text format</a:t>
            </a:r>
            <a:endParaRPr b="0" lang="en-US" sz="1800" spc="-1" strike="noStrike">
              <a:solidFill>
                <a:srgbClr val="000000"/>
              </a:solidFill>
              <a:latin typeface="Rockwell"/>
            </a:endParaRPr>
          </a:p>
        </p:txBody>
      </p:sp>
      <p:sp>
        <p:nvSpPr>
          <p:cNvPr id="101"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solidFill>
                  <a:srgbClr val="000000"/>
                </a:solidFill>
                <a:latin typeface="Rockwell"/>
              </a:rPr>
              <a:t>Click to edit the outline text format</a:t>
            </a:r>
            <a:endParaRPr b="0" lang="en-US" sz="2000" spc="-1" strike="noStrike">
              <a:solidFill>
                <a:srgbClr val="000000"/>
              </a:solidFill>
              <a:latin typeface="Rockwell"/>
            </a:endParaRPr>
          </a:p>
          <a:p>
            <a:pPr lvl="1" marL="864000" indent="-324000">
              <a:spcBef>
                <a:spcPts val="1134"/>
              </a:spcBef>
              <a:buClr>
                <a:srgbClr val="000000"/>
              </a:buClr>
              <a:buSzPct val="75000"/>
              <a:buFont typeface="Symbol" charset="2"/>
              <a:buChar char=""/>
            </a:pPr>
            <a:r>
              <a:rPr b="0" lang="en-US" sz="1600" spc="-1" strike="noStrike">
                <a:solidFill>
                  <a:srgbClr val="000000"/>
                </a:solidFill>
                <a:latin typeface="Rockwell"/>
              </a:rPr>
              <a:t>Second Outline Level</a:t>
            </a:r>
            <a:endParaRPr b="0" lang="en-US" sz="1600" spc="-1" strike="noStrike">
              <a:solidFill>
                <a:srgbClr val="000000"/>
              </a:solidFill>
              <a:latin typeface="Rockwel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Rockwell"/>
              </a:rPr>
              <a:t>Third Outline Level</a:t>
            </a:r>
            <a:endParaRPr b="0" lang="en-US" sz="1600" spc="-1" strike="noStrike">
              <a:solidFill>
                <a:srgbClr val="000000"/>
              </a:solidFill>
              <a:latin typeface="Rockwell"/>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Rockwell"/>
              </a:rPr>
              <a:t>Fourth Outline Level</a:t>
            </a:r>
            <a:endParaRPr b="0" lang="en-US" sz="1600" spc="-1" strike="noStrike">
              <a:solidFill>
                <a:srgbClr val="000000"/>
              </a:solidFill>
              <a:latin typeface="Rockwel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Rockwell"/>
              </a:rPr>
              <a:t>Fifth Outline Level</a:t>
            </a:r>
            <a:endParaRPr b="0" lang="en-US" sz="2000" spc="-1" strike="noStrike">
              <a:solidFill>
                <a:srgbClr val="000000"/>
              </a:solidFill>
              <a:latin typeface="Rockwel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Rockwell"/>
              </a:rPr>
              <a:t>Sixth Outline Level</a:t>
            </a:r>
            <a:endParaRPr b="0" lang="en-US" sz="2000" spc="-1" strike="noStrike">
              <a:solidFill>
                <a:srgbClr val="000000"/>
              </a:solidFill>
              <a:latin typeface="Rockwel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Rockwell"/>
              </a:rPr>
              <a:t>Seventh Outline Level</a:t>
            </a:r>
            <a:endParaRPr b="0" lang="en-US" sz="2000" spc="-1" strike="noStrike">
              <a:solidFill>
                <a:srgbClr val="000000"/>
              </a:solidFill>
              <a:latin typeface="Rockwel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1051560" y="1432080"/>
            <a:ext cx="9966600" cy="3035520"/>
          </a:xfrm>
          <a:prstGeom prst="rect">
            <a:avLst/>
          </a:prstGeom>
          <a:noFill/>
          <a:ln>
            <a:noFill/>
          </a:ln>
        </p:spPr>
        <p:txBody>
          <a:bodyPr anchor="ctr">
            <a:noAutofit/>
          </a:bodyPr>
          <a:p>
            <a:pPr algn="ctr">
              <a:lnSpc>
                <a:spcPct val="80000"/>
              </a:lnSpc>
            </a:pPr>
            <a:r>
              <a:rPr b="0" lang="en-US" sz="9600" spc="-1" strike="noStrike" cap="all">
                <a:solidFill>
                  <a:srgbClr val="000000"/>
                </a:solidFill>
                <a:latin typeface="Rockwell Condensed"/>
              </a:rPr>
              <a:t>CLOUD COMPUTING</a:t>
            </a:r>
            <a:endParaRPr b="0" lang="en-US" sz="9600" spc="-1" strike="noStrike">
              <a:solidFill>
                <a:srgbClr val="000000"/>
              </a:solidFill>
              <a:latin typeface="Rockwell"/>
            </a:endParaRPr>
          </a:p>
        </p:txBody>
      </p:sp>
      <p:sp>
        <p:nvSpPr>
          <p:cNvPr id="139" name="TextShape 2"/>
          <p:cNvSpPr txBox="1"/>
          <p:nvPr/>
        </p:nvSpPr>
        <p:spPr>
          <a:xfrm>
            <a:off x="1069920" y="4389120"/>
            <a:ext cx="7890840" cy="1069560"/>
          </a:xfrm>
          <a:prstGeom prst="rect">
            <a:avLst/>
          </a:prstGeom>
          <a:noFill/>
          <a:ln>
            <a:noFill/>
          </a:ln>
        </p:spPr>
        <p:txBody>
          <a:bodyPr>
            <a:normAutofit/>
          </a:bodyPr>
          <a:p>
            <a:pPr algn="ctr">
              <a:lnSpc>
                <a:spcPct val="90000"/>
              </a:lnSpc>
              <a:spcBef>
                <a:spcPts val="1199"/>
              </a:spcBef>
              <a:tabLst>
                <a:tab algn="l" pos="0"/>
              </a:tabLst>
            </a:pPr>
            <a:r>
              <a:rPr b="0" lang="en-US" sz="2200" spc="-1" strike="noStrike">
                <a:solidFill>
                  <a:srgbClr val="000000"/>
                </a:solidFill>
                <a:latin typeface="Rockwell"/>
              </a:rPr>
              <a:t>MUBURI NJUGUNA</a:t>
            </a:r>
            <a:endParaRPr b="0" lang="en-US" sz="2200" spc="-1" strike="noStrike">
              <a:latin typeface="Arial"/>
            </a:endParaRPr>
          </a:p>
          <a:p>
            <a:pPr algn="ctr">
              <a:lnSpc>
                <a:spcPct val="90000"/>
              </a:lnSpc>
              <a:spcBef>
                <a:spcPts val="1199"/>
              </a:spcBef>
              <a:tabLst>
                <a:tab algn="l" pos="0"/>
              </a:tabLst>
            </a:pPr>
            <a:r>
              <a:rPr b="0" lang="en-US" sz="2200" spc="-1" strike="noStrike">
                <a:solidFill>
                  <a:srgbClr val="000000"/>
                </a:solidFill>
                <a:latin typeface="Rockwell"/>
              </a:rPr>
              <a:t>C025-01-0637/2020</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2895480" y="219240"/>
            <a:ext cx="8610120" cy="661320"/>
          </a:xfrm>
          <a:prstGeom prst="rect">
            <a:avLst/>
          </a:prstGeom>
          <a:noFill/>
          <a:ln>
            <a:noFill/>
          </a:ln>
        </p:spPr>
        <p:txBody>
          <a:bodyPr anchor="ctr">
            <a:normAutofit fontScale="70000"/>
          </a:bodyPr>
          <a:p>
            <a:pPr>
              <a:lnSpc>
                <a:spcPct val="90000"/>
              </a:lnSpc>
            </a:pPr>
            <a:r>
              <a:rPr b="0" lang="en-US" sz="5400" spc="-1" strike="noStrike" cap="all">
                <a:solidFill>
                  <a:srgbClr val="000000"/>
                </a:solidFill>
                <a:latin typeface="Rockwell Condensed"/>
              </a:rPr>
              <a:t>CONT…</a:t>
            </a:r>
            <a:endParaRPr b="0" lang="en-US" sz="5400" spc="-1" strike="noStrike">
              <a:solidFill>
                <a:srgbClr val="000000"/>
              </a:solidFill>
              <a:latin typeface="Rockwell"/>
            </a:endParaRPr>
          </a:p>
        </p:txBody>
      </p:sp>
      <p:sp>
        <p:nvSpPr>
          <p:cNvPr id="157" name="TextShape 2"/>
          <p:cNvSpPr txBox="1"/>
          <p:nvPr/>
        </p:nvSpPr>
        <p:spPr>
          <a:xfrm>
            <a:off x="786600" y="1409400"/>
            <a:ext cx="10820160" cy="4429080"/>
          </a:xfrm>
          <a:prstGeom prst="rect">
            <a:avLst/>
          </a:prstGeom>
          <a:noFill/>
          <a:ln>
            <a:noFill/>
          </a:ln>
        </p:spPr>
        <p:txBody>
          <a:bodyPr>
            <a:noAutofit/>
          </a:bodyPr>
          <a:p>
            <a:pPr>
              <a:lnSpc>
                <a:spcPct val="90000"/>
              </a:lnSpc>
              <a:spcBef>
                <a:spcPts val="1199"/>
              </a:spcBef>
              <a:tabLst>
                <a:tab algn="l" pos="0"/>
              </a:tabLst>
            </a:pPr>
            <a:r>
              <a:rPr b="1" lang="en-US" sz="2000" spc="-1" strike="noStrike">
                <a:solidFill>
                  <a:srgbClr val="000000"/>
                </a:solidFill>
                <a:latin typeface="Google Sans"/>
              </a:rPr>
              <a:t>Vendor Lock-In:</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Arial"/>
              <a:buChar char="•"/>
              <a:tabLst>
                <a:tab algn="l" pos="0"/>
              </a:tabLst>
            </a:pPr>
            <a:r>
              <a:rPr b="1" lang="en-US" sz="2000" spc="-1" strike="noStrike">
                <a:solidFill>
                  <a:srgbClr val="000000"/>
                </a:solidFill>
                <a:latin typeface="Google Sans"/>
              </a:rPr>
              <a:t>Challenge:</a:t>
            </a:r>
            <a:r>
              <a:rPr b="0" lang="en-US" sz="2000" spc="-1" strike="noStrike">
                <a:solidFill>
                  <a:srgbClr val="000000"/>
                </a:solidFill>
                <a:latin typeface="Google Sans"/>
              </a:rPr>
              <a:t> Over-reliance on a single cloud provider can make it difficult and expensive to switch in the future. Vendor lock-in can restrict your options and limit your negotiating power for pricing and services.</a:t>
            </a:r>
            <a:endParaRPr b="0" lang="en-US" sz="2000" spc="-1" strike="noStrike">
              <a:solidFill>
                <a:srgbClr val="000000"/>
              </a:solidFill>
              <a:latin typeface="Rockwell"/>
            </a:endParaRPr>
          </a:p>
          <a:p>
            <a:pPr>
              <a:lnSpc>
                <a:spcPct val="90000"/>
              </a:lnSpc>
              <a:spcBef>
                <a:spcPts val="1199"/>
              </a:spcBef>
              <a:tabLst>
                <a:tab algn="l" pos="0"/>
              </a:tabLst>
            </a:pPr>
            <a:r>
              <a:rPr b="1" lang="en-US" sz="2000" spc="-1" strike="noStrike">
                <a:solidFill>
                  <a:srgbClr val="000000"/>
                </a:solidFill>
                <a:latin typeface="Google Sans"/>
              </a:rPr>
              <a:t>Mitigating Strategies:</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Arial"/>
              <a:buChar char="•"/>
              <a:tabLst>
                <a:tab algn="l" pos="0"/>
              </a:tabLst>
            </a:pPr>
            <a:r>
              <a:rPr b="1" lang="en-US" sz="2000" spc="-1" strike="noStrike">
                <a:solidFill>
                  <a:srgbClr val="000000"/>
                </a:solidFill>
                <a:latin typeface="Google Sans"/>
              </a:rPr>
              <a:t>Hybrid Cloud Approach:</a:t>
            </a:r>
            <a:r>
              <a:rPr b="0" lang="en-US" sz="2000" spc="-1" strike="noStrike">
                <a:solidFill>
                  <a:srgbClr val="000000"/>
                </a:solidFill>
                <a:latin typeface="Google Sans"/>
              </a:rPr>
              <a:t> Consider a hybrid cloud strategy, where you utilize a combination of public cloud services and your own on-premise infrastructure. This reduces dependency on a single vendor.</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Arial"/>
              <a:buChar char="•"/>
              <a:tabLst>
                <a:tab algn="l" pos="0"/>
              </a:tabLst>
            </a:pPr>
            <a:r>
              <a:rPr b="1" lang="en-US" sz="2000" spc="-1" strike="noStrike">
                <a:solidFill>
                  <a:srgbClr val="000000"/>
                </a:solidFill>
                <a:latin typeface="Google Sans"/>
              </a:rPr>
              <a:t>Maintain Data Portability:</a:t>
            </a:r>
            <a:r>
              <a:rPr b="0" lang="en-US" sz="2000" spc="-1" strike="noStrike">
                <a:solidFill>
                  <a:srgbClr val="000000"/>
                </a:solidFill>
                <a:latin typeface="Google Sans"/>
              </a:rPr>
              <a:t> Ensure your chosen cloud provider offers data portability features, allowing you to easily migrate your data to another provider if needed.</a:t>
            </a:r>
            <a:endParaRPr b="0" lang="en-US" sz="2000" spc="-1" strike="noStrike">
              <a:solidFill>
                <a:srgbClr val="000000"/>
              </a:solidFill>
              <a:latin typeface="Rockwell"/>
            </a:endParaRPr>
          </a:p>
          <a:p>
            <a:pPr>
              <a:lnSpc>
                <a:spcPct val="90000"/>
              </a:lnSpc>
              <a:spcBef>
                <a:spcPts val="1199"/>
              </a:spcBef>
              <a:tabLst>
                <a:tab algn="l" pos="0"/>
              </a:tabLst>
            </a:pPr>
            <a:endParaRPr b="0" lang="en-US" sz="20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1790640" y="187200"/>
            <a:ext cx="8610120" cy="1080720"/>
          </a:xfrm>
          <a:prstGeom prst="rect">
            <a:avLst/>
          </a:prstGeom>
          <a:noFill/>
          <a:ln>
            <a:noFill/>
          </a:ln>
        </p:spPr>
        <p:txBody>
          <a:bodyPr anchor="ctr">
            <a:normAutofit fontScale="56000"/>
          </a:bodyPr>
          <a:p>
            <a:pPr>
              <a:lnSpc>
                <a:spcPct val="90000"/>
              </a:lnSpc>
            </a:pPr>
            <a:r>
              <a:rPr b="0" lang="en-US" sz="5400" spc="-1" strike="noStrike" cap="all">
                <a:solidFill>
                  <a:srgbClr val="000000"/>
                </a:solidFill>
                <a:latin typeface="Rockwell Condensed"/>
              </a:rPr>
              <a:t>THE FUTURE OF CLOUD COMPUTING</a:t>
            </a:r>
            <a:endParaRPr b="0" lang="en-US" sz="5400" spc="-1" strike="noStrike">
              <a:solidFill>
                <a:srgbClr val="000000"/>
              </a:solidFill>
              <a:latin typeface="Rockwell"/>
            </a:endParaRPr>
          </a:p>
        </p:txBody>
      </p:sp>
      <p:sp>
        <p:nvSpPr>
          <p:cNvPr id="159" name="TextShape 2"/>
          <p:cNvSpPr txBox="1"/>
          <p:nvPr/>
        </p:nvSpPr>
        <p:spPr>
          <a:xfrm>
            <a:off x="685800" y="1491120"/>
            <a:ext cx="10820160" cy="4798080"/>
          </a:xfrm>
          <a:prstGeom prst="rect">
            <a:avLst/>
          </a:prstGeom>
          <a:noFill/>
          <a:ln>
            <a:noFill/>
          </a:ln>
        </p:spPr>
        <p:txBody>
          <a:bodyPr>
            <a:noAutofit/>
          </a:bodyPr>
          <a:p>
            <a:pPr>
              <a:lnSpc>
                <a:spcPct val="90000"/>
              </a:lnSpc>
              <a:spcBef>
                <a:spcPts val="1199"/>
              </a:spcBef>
              <a:tabLst>
                <a:tab algn="l" pos="0"/>
              </a:tabLst>
            </a:pPr>
            <a:r>
              <a:rPr b="1" lang="en-US" sz="2000" spc="-1" strike="noStrike">
                <a:solidFill>
                  <a:srgbClr val="e3e3e3"/>
                </a:solidFill>
                <a:latin typeface="Google Sans"/>
              </a:rPr>
              <a:t>1. The Rise of Edge Computing: A Powerful Ally</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tabLst>
                <a:tab algn="l" pos="0"/>
              </a:tabLst>
            </a:pPr>
            <a:r>
              <a:rPr b="0" lang="en-US" sz="2000" spc="-1" strike="noStrike">
                <a:solidFill>
                  <a:srgbClr val="000000"/>
                </a:solidFill>
                <a:latin typeface="Google Sans"/>
              </a:rPr>
              <a:t>Edge computing brings processing power closer to the source of data, often at the network's "edge." Imagine smart devices in factories or self-driving cars – edge computing allows them to process time-sensitive data locally before relaying it to the cloud for further analysis.</a:t>
            </a:r>
            <a:endParaRPr b="0" lang="en-US" sz="2000" spc="-1" strike="noStrike">
              <a:solidFill>
                <a:srgbClr val="000000"/>
              </a:solidFill>
              <a:latin typeface="Rockwell"/>
            </a:endParaRPr>
          </a:p>
          <a:p>
            <a:pPr>
              <a:lnSpc>
                <a:spcPct val="90000"/>
              </a:lnSpc>
              <a:spcBef>
                <a:spcPts val="1199"/>
              </a:spcBef>
              <a:tabLst>
                <a:tab algn="l" pos="0"/>
              </a:tabLst>
            </a:pPr>
            <a:r>
              <a:rPr b="1" lang="en-US" sz="2000" spc="-1" strike="noStrike">
                <a:solidFill>
                  <a:srgbClr val="000000"/>
                </a:solidFill>
                <a:latin typeface="Google Sans"/>
              </a:rPr>
              <a:t>2. Quantum Computing: Disruption on the Horizon</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tabLst>
                <a:tab algn="l" pos="0"/>
              </a:tabLst>
            </a:pPr>
            <a:r>
              <a:rPr b="0" lang="en-US" sz="2000" spc="-1" strike="noStrike">
                <a:solidFill>
                  <a:srgbClr val="000000"/>
                </a:solidFill>
                <a:latin typeface="Google Sans"/>
              </a:rPr>
              <a:t>Quantum computing harnesses the bizarre properties of quantum mechanics to perform calculations beyond the reach of traditional computers. While still in its infancy, quantum computing has the potential to disrupt cloud services.</a:t>
            </a:r>
            <a:endParaRPr b="0" lang="en-US" sz="2000" spc="-1" strike="noStrike">
              <a:solidFill>
                <a:srgbClr val="000000"/>
              </a:solidFill>
              <a:latin typeface="Rockwell"/>
            </a:endParaRPr>
          </a:p>
          <a:p>
            <a:pPr>
              <a:lnSpc>
                <a:spcPct val="90000"/>
              </a:lnSpc>
              <a:spcBef>
                <a:spcPts val="1199"/>
              </a:spcBef>
              <a:tabLst>
                <a:tab algn="l" pos="0"/>
              </a:tabLst>
            </a:pPr>
            <a:r>
              <a:rPr b="1" lang="en-US" sz="2000" spc="-1" strike="noStrike">
                <a:solidFill>
                  <a:srgbClr val="000000"/>
                </a:solidFill>
                <a:latin typeface="Google Sans"/>
              </a:rPr>
              <a:t>3. AI and Machine Learning: Powering the Intelligent Cloud</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tabLst>
                <a:tab algn="l" pos="0"/>
              </a:tabLst>
            </a:pPr>
            <a:r>
              <a:rPr b="0" lang="en-US" sz="2000" spc="-1" strike="noStrike">
                <a:solidFill>
                  <a:srgbClr val="000000"/>
                </a:solidFill>
                <a:latin typeface="Google Sans"/>
              </a:rPr>
              <a:t>Artificial intelligence (AI) and machine learning (ML) are already embedded in many cloud platforms. Looking ahead, we can expect even deeper integration</a:t>
            </a:r>
            <a:endParaRPr b="0" lang="en-US" sz="2000" spc="-1" strike="noStrike">
              <a:solidFill>
                <a:srgbClr val="000000"/>
              </a:solidFill>
              <a:latin typeface="Rockwell"/>
            </a:endParaRPr>
          </a:p>
          <a:p>
            <a:pPr>
              <a:lnSpc>
                <a:spcPct val="90000"/>
              </a:lnSpc>
              <a:spcBef>
                <a:spcPts val="1199"/>
              </a:spcBef>
              <a:tabLst>
                <a:tab algn="l" pos="0"/>
              </a:tabLst>
            </a:pPr>
            <a:endParaRPr b="0" lang="en-US" sz="2000" spc="-1" strike="noStrike">
              <a:solidFill>
                <a:srgbClr val="000000"/>
              </a:solidFill>
              <a:latin typeface="Rockwell"/>
            </a:endParaRPr>
          </a:p>
          <a:p>
            <a:pPr>
              <a:lnSpc>
                <a:spcPct val="90000"/>
              </a:lnSpc>
              <a:spcBef>
                <a:spcPts val="1199"/>
              </a:spcBef>
              <a:tabLst>
                <a:tab algn="l" pos="0"/>
              </a:tabLst>
            </a:pPr>
            <a:endParaRPr b="0" lang="en-US" sz="2000" spc="-1" strike="noStrike">
              <a:solidFill>
                <a:srgbClr val="000000"/>
              </a:solidFill>
              <a:latin typeface="Rockwell"/>
            </a:endParaRPr>
          </a:p>
          <a:p>
            <a:pPr>
              <a:lnSpc>
                <a:spcPct val="90000"/>
              </a:lnSpc>
              <a:spcBef>
                <a:spcPts val="1199"/>
              </a:spcBef>
              <a:tabLst>
                <a:tab algn="l" pos="0"/>
              </a:tabLst>
            </a:pPr>
            <a:endParaRPr b="0" lang="en-US" sz="20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1069920" y="484560"/>
            <a:ext cx="10058040" cy="1608840"/>
          </a:xfrm>
          <a:prstGeom prst="rect">
            <a:avLst/>
          </a:prstGeom>
          <a:noFill/>
          <a:ln>
            <a:noFill/>
          </a:ln>
        </p:spPr>
        <p:txBody>
          <a:bodyPr anchor="ctr">
            <a:noAutofit/>
          </a:bodyPr>
          <a:p>
            <a:pPr>
              <a:lnSpc>
                <a:spcPct val="90000"/>
              </a:lnSpc>
            </a:pPr>
            <a:r>
              <a:rPr b="0" lang="en-US" sz="5400" spc="-1" strike="noStrike" cap="all">
                <a:solidFill>
                  <a:srgbClr val="000000"/>
                </a:solidFill>
                <a:latin typeface="Rockwell Condensed"/>
              </a:rPr>
              <a:t>CONCLUSION</a:t>
            </a:r>
            <a:endParaRPr b="0" lang="en-US" sz="5400" spc="-1" strike="noStrike">
              <a:solidFill>
                <a:srgbClr val="000000"/>
              </a:solidFill>
              <a:latin typeface="Rockwell"/>
            </a:endParaRPr>
          </a:p>
        </p:txBody>
      </p:sp>
      <p:sp>
        <p:nvSpPr>
          <p:cNvPr id="161" name="TextShape 2"/>
          <p:cNvSpPr txBox="1"/>
          <p:nvPr/>
        </p:nvSpPr>
        <p:spPr>
          <a:xfrm>
            <a:off x="1069920" y="2121480"/>
            <a:ext cx="10058040" cy="4050360"/>
          </a:xfrm>
          <a:prstGeom prst="rect">
            <a:avLst/>
          </a:prstGeom>
          <a:noFill/>
          <a:ln>
            <a:noFill/>
          </a:ln>
        </p:spPr>
        <p:txBody>
          <a:bodyPr>
            <a:normAutofit fontScale="80000"/>
          </a:bodyPr>
          <a:p>
            <a:pPr>
              <a:lnSpc>
                <a:spcPct val="90000"/>
              </a:lnSpc>
              <a:spcBef>
                <a:spcPts val="1199"/>
              </a:spcBef>
              <a:tabLst>
                <a:tab algn="l" pos="0"/>
              </a:tabLst>
            </a:pPr>
            <a:r>
              <a:rPr b="0" lang="en-US" sz="2000" spc="-1" strike="noStrike">
                <a:solidFill>
                  <a:srgbClr val="000000"/>
                </a:solidFill>
                <a:latin typeface="Axiforma"/>
              </a:rPr>
              <a:t>Cloud computing in a transformational way has disruptively changed the field of information technology and organizations become much faster, more scalable and cost-effective. Bye-bye with bulky on-premise workplace and welcome cloud with exciting and captivating workspace that can transform to the changing demands of modern businesses.</a:t>
            </a:r>
            <a:endParaRPr b="0" lang="en-US" sz="2000" spc="-1" strike="noStrike">
              <a:solidFill>
                <a:srgbClr val="000000"/>
              </a:solidFill>
              <a:latin typeface="Rockwell"/>
            </a:endParaRPr>
          </a:p>
          <a:p>
            <a:pPr>
              <a:lnSpc>
                <a:spcPct val="90000"/>
              </a:lnSpc>
              <a:spcBef>
                <a:spcPts val="1199"/>
              </a:spcBef>
              <a:tabLst>
                <a:tab algn="l" pos="0"/>
              </a:tabLst>
            </a:pPr>
            <a:r>
              <a:rPr b="0" lang="en-US" sz="2000" spc="-1" strike="noStrike">
                <a:solidFill>
                  <a:srgbClr val="000000"/>
                </a:solidFill>
                <a:latin typeface="Axiforma"/>
              </a:rPr>
              <a:t>With cloud computing being such a crucial element of advancement, it is bound to continue propelling innovations further into our future. Emerging trends as edge computing, quantum computing, ad ML/AI integration will continue to make a difference and businesses will certainly evolve and the way they use data.</a:t>
            </a:r>
            <a:endParaRPr b="0" lang="en-US" sz="2000" spc="-1" strike="noStrike">
              <a:solidFill>
                <a:srgbClr val="000000"/>
              </a:solidFill>
              <a:latin typeface="Rockwell"/>
            </a:endParaRPr>
          </a:p>
          <a:p>
            <a:pPr>
              <a:lnSpc>
                <a:spcPct val="90000"/>
              </a:lnSpc>
              <a:spcBef>
                <a:spcPts val="1199"/>
              </a:spcBef>
              <a:tabLst>
                <a:tab algn="l" pos="0"/>
              </a:tabLst>
            </a:pPr>
            <a:r>
              <a:rPr b="0" lang="en-US" sz="2000" spc="-1" strike="noStrike">
                <a:solidFill>
                  <a:srgbClr val="000000"/>
                </a:solidFill>
                <a:latin typeface="Axiforma"/>
              </a:rPr>
              <a:t>The fact is that we don`t face with the option of embracing or rejecting cloud computing technology, but rather we have to figure out how. Through understanding of the many service models, overcoming some potential challenges, and following future innovations, you can fully take advantage of the widespread services offered by cloud computing, and thus become successful.</a:t>
            </a:r>
            <a:endParaRPr b="0" lang="en-US" sz="20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2" name="Picture 2" descr="A cartoon tiger with a paw on its paw"/>
          <p:cNvPicPr/>
          <p:nvPr/>
        </p:nvPicPr>
        <p:blipFill>
          <a:blip r:embed="rId1"/>
          <a:stretch/>
        </p:blipFill>
        <p:spPr>
          <a:xfrm>
            <a:off x="735480" y="671400"/>
            <a:ext cx="10608480" cy="542412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2895480" y="764280"/>
            <a:ext cx="8610120" cy="770400"/>
          </a:xfrm>
          <a:prstGeom prst="rect">
            <a:avLst/>
          </a:prstGeom>
          <a:noFill/>
          <a:ln>
            <a:noFill/>
          </a:ln>
        </p:spPr>
        <p:txBody>
          <a:bodyPr anchor="ctr">
            <a:normAutofit fontScale="31000"/>
          </a:bodyPr>
          <a:p>
            <a:pPr>
              <a:lnSpc>
                <a:spcPct val="90000"/>
              </a:lnSpc>
            </a:pPr>
            <a:r>
              <a:rPr b="0" lang="en-US" sz="5400" spc="-1" strike="noStrike" cap="all">
                <a:solidFill>
                  <a:srgbClr val="000000"/>
                </a:solidFill>
                <a:latin typeface="Rockwell Condensed"/>
              </a:rPr>
              <a:t>WHAT IS CLOUD COMPUTING ?</a:t>
            </a:r>
            <a:endParaRPr b="0" lang="en-US" sz="5400" spc="-1" strike="noStrike">
              <a:solidFill>
                <a:srgbClr val="000000"/>
              </a:solidFill>
              <a:latin typeface="Rockwell"/>
            </a:endParaRPr>
          </a:p>
        </p:txBody>
      </p:sp>
      <p:sp>
        <p:nvSpPr>
          <p:cNvPr id="141" name="TextShape 2"/>
          <p:cNvSpPr txBox="1"/>
          <p:nvPr/>
        </p:nvSpPr>
        <p:spPr>
          <a:xfrm>
            <a:off x="685800" y="1983960"/>
            <a:ext cx="10820160" cy="4263840"/>
          </a:xfrm>
          <a:prstGeom prst="rect">
            <a:avLst/>
          </a:prstGeom>
          <a:noFill/>
          <a:ln>
            <a:noFill/>
          </a:ln>
        </p:spPr>
        <p:txBody>
          <a:bodyPr>
            <a:normAutofit fontScale="9000"/>
          </a:bodyPr>
          <a:p>
            <a:pPr marL="182880" indent="-182520">
              <a:lnSpc>
                <a:spcPct val="90000"/>
              </a:lnSpc>
              <a:spcBef>
                <a:spcPts val="1199"/>
              </a:spcBef>
              <a:buClr>
                <a:srgbClr val="9e3611"/>
              </a:buClr>
              <a:buSzPct val="85000"/>
              <a:buFont typeface="Wingdings" charset="2"/>
              <a:buChar char=""/>
            </a:pPr>
            <a:r>
              <a:rPr b="0" lang="en-US" sz="4400" spc="-1" strike="noStrike">
                <a:solidFill>
                  <a:srgbClr val="000000"/>
                </a:solidFill>
                <a:latin typeface="Axiforma"/>
              </a:rPr>
              <a:t>This is a technology that provides individuals and organizations with a way to accommodate in getting access to and also using computing resources such like software, servers, databases, networking among others from the cloud or the internet. This model in most cases eliminates the difficulty and the cost that comes along with owning and maintaining IT infrastructure, and therefore as a result users only rent or subscribe to the computing resources they require from a cloud service provider.</a:t>
            </a:r>
            <a:endParaRPr b="0" lang="en-US" sz="44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4400" spc="-1" strike="noStrike">
                <a:solidFill>
                  <a:srgbClr val="000000"/>
                </a:solidFill>
                <a:latin typeface="Axiforma"/>
              </a:rPr>
              <a:t>In the past, organizations were accountable for purchasing, managing, and maintaining their IT infrastructure which included, servers, storages, and software. Since instead of this, the Cloud has submitted an alternative choice through which centralized system and its installation, treatment, and updating can be avoided. In contrast to having to own the infrastructure, companies gain the opportunity to access cloud servers, storage, and apps from anywhere and at any time thanks to the Internet. This on a pay as you go basis let companies pay only for the resources they use, that is why it is more economical for them.</a:t>
            </a:r>
            <a:endParaRPr b="0" lang="en-US" sz="44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1069920" y="484560"/>
            <a:ext cx="10058040" cy="1608840"/>
          </a:xfrm>
          <a:prstGeom prst="rect">
            <a:avLst/>
          </a:prstGeom>
          <a:noFill/>
          <a:ln>
            <a:noFill/>
          </a:ln>
        </p:spPr>
        <p:txBody>
          <a:bodyPr anchor="ctr">
            <a:noAutofit/>
          </a:bodyPr>
          <a:p>
            <a:pPr>
              <a:lnSpc>
                <a:spcPct val="90000"/>
              </a:lnSpc>
            </a:pPr>
            <a:r>
              <a:rPr b="0" lang="en-US" sz="5400" spc="-1" strike="noStrike" cap="all">
                <a:solidFill>
                  <a:srgbClr val="000000"/>
                </a:solidFill>
                <a:latin typeface="Rockwell Condensed"/>
              </a:rPr>
              <a:t>EVOLUTION OF CLOUD COMPUTING</a:t>
            </a:r>
            <a:endParaRPr b="0" lang="en-US" sz="5400" spc="-1" strike="noStrike">
              <a:solidFill>
                <a:srgbClr val="000000"/>
              </a:solidFill>
              <a:latin typeface="Rockwell"/>
            </a:endParaRPr>
          </a:p>
        </p:txBody>
      </p:sp>
      <p:sp>
        <p:nvSpPr>
          <p:cNvPr id="143" name="TextShape 2"/>
          <p:cNvSpPr txBox="1"/>
          <p:nvPr/>
        </p:nvSpPr>
        <p:spPr>
          <a:xfrm>
            <a:off x="685800" y="2194560"/>
            <a:ext cx="10820160" cy="4214160"/>
          </a:xfrm>
          <a:prstGeom prst="rect">
            <a:avLst/>
          </a:prstGeom>
          <a:noFill/>
          <a:ln>
            <a:noFill/>
          </a:ln>
        </p:spPr>
        <p:txBody>
          <a:bodyPr>
            <a:normAutofit fontScale="50000"/>
          </a:bodyPr>
          <a:p>
            <a:pPr marL="182880" indent="-182520">
              <a:lnSpc>
                <a:spcPct val="90000"/>
              </a:lnSpc>
              <a:spcBef>
                <a:spcPts val="1199"/>
              </a:spcBef>
              <a:buClr>
                <a:srgbClr val="9e3611"/>
              </a:buClr>
              <a:buSzPct val="85000"/>
              <a:buFont typeface="Rockwell Condensed"/>
              <a:buAutoNum type="arabicPeriod"/>
            </a:pPr>
            <a:r>
              <a:rPr b="1" lang="en-US" sz="2000" spc="-1" strike="noStrike">
                <a:solidFill>
                  <a:srgbClr val="000000"/>
                </a:solidFill>
                <a:latin typeface="Söhne"/>
              </a:rPr>
              <a:t>Early 2000s - The Concept Emerges</a:t>
            </a:r>
            <a:endParaRPr b="0" lang="en-US" sz="2000" spc="-1" strike="noStrike">
              <a:solidFill>
                <a:srgbClr val="000000"/>
              </a:solidFill>
              <a:latin typeface="Rockwell"/>
            </a:endParaRPr>
          </a:p>
          <a:p>
            <a:pPr lvl="1" marL="743040" indent="-285480">
              <a:lnSpc>
                <a:spcPct val="90000"/>
              </a:lnSpc>
              <a:spcBef>
                <a:spcPts val="400"/>
              </a:spcBef>
              <a:spcAft>
                <a:spcPts val="201"/>
              </a:spcAft>
              <a:buClr>
                <a:srgbClr val="9e3611"/>
              </a:buClr>
              <a:buSzPct val="85000"/>
              <a:buFont typeface="Rockwell Condensed"/>
              <a:buAutoNum type="arabicPeriod"/>
            </a:pPr>
            <a:r>
              <a:rPr b="0" lang="en-US" sz="1800" spc="-1" strike="noStrike">
                <a:solidFill>
                  <a:srgbClr val="000000"/>
                </a:solidFill>
                <a:latin typeface="Söhne"/>
              </a:rPr>
              <a:t>Brief mention of the transition from dedicated server models to an on-demand model.</a:t>
            </a:r>
            <a:endParaRPr b="0" lang="en-US" sz="1800" spc="-1" strike="noStrike">
              <a:solidFill>
                <a:srgbClr val="000000"/>
              </a:solidFill>
              <a:latin typeface="Rockwell"/>
            </a:endParaRPr>
          </a:p>
          <a:p>
            <a:pPr lvl="1" marL="743040" indent="-285480">
              <a:lnSpc>
                <a:spcPct val="90000"/>
              </a:lnSpc>
              <a:spcBef>
                <a:spcPts val="400"/>
              </a:spcBef>
              <a:spcAft>
                <a:spcPts val="201"/>
              </a:spcAft>
              <a:buClr>
                <a:srgbClr val="9e3611"/>
              </a:buClr>
              <a:buSzPct val="85000"/>
              <a:buFont typeface="Rockwell Condensed"/>
              <a:buAutoNum type="arabicPeriod"/>
            </a:pPr>
            <a:r>
              <a:rPr b="0" lang="en-US" sz="1800" spc="-1" strike="noStrike">
                <a:solidFill>
                  <a:srgbClr val="000000"/>
                </a:solidFill>
                <a:latin typeface="Söhne"/>
              </a:rPr>
              <a:t>The term "cloud computing" starts gaining traction, symbolizing the shift towards internet-based computing.</a:t>
            </a:r>
            <a:endParaRPr b="0" lang="en-US" sz="1800" spc="-1" strike="noStrike">
              <a:solidFill>
                <a:srgbClr val="000000"/>
              </a:solidFill>
              <a:latin typeface="Rockwell"/>
            </a:endParaRPr>
          </a:p>
          <a:p>
            <a:pPr marL="182880" indent="-182520">
              <a:lnSpc>
                <a:spcPct val="90000"/>
              </a:lnSpc>
              <a:spcBef>
                <a:spcPts val="1199"/>
              </a:spcBef>
              <a:buClr>
                <a:srgbClr val="9e3611"/>
              </a:buClr>
              <a:buSzPct val="85000"/>
              <a:buFont typeface="Rockwell Condensed"/>
              <a:buAutoNum type="arabicPeriod"/>
            </a:pPr>
            <a:r>
              <a:rPr b="1" lang="en-US" sz="2000" spc="-1" strike="noStrike">
                <a:solidFill>
                  <a:srgbClr val="000000"/>
                </a:solidFill>
                <a:latin typeface="Söhne"/>
              </a:rPr>
              <a:t>2006 - Commercialization Begins</a:t>
            </a:r>
            <a:endParaRPr b="0" lang="en-US" sz="2000" spc="-1" strike="noStrike">
              <a:solidFill>
                <a:srgbClr val="000000"/>
              </a:solidFill>
              <a:latin typeface="Rockwell"/>
            </a:endParaRPr>
          </a:p>
          <a:p>
            <a:pPr lvl="1" marL="743040" indent="-285480">
              <a:lnSpc>
                <a:spcPct val="90000"/>
              </a:lnSpc>
              <a:spcBef>
                <a:spcPts val="400"/>
              </a:spcBef>
              <a:spcAft>
                <a:spcPts val="201"/>
              </a:spcAft>
              <a:buClr>
                <a:srgbClr val="9e3611"/>
              </a:buClr>
              <a:buSzPct val="85000"/>
              <a:buFont typeface="Rockwell Condensed"/>
              <a:buAutoNum type="arabicPeriod"/>
            </a:pPr>
            <a:r>
              <a:rPr b="0" lang="en-US" sz="1800" spc="-1" strike="noStrike">
                <a:solidFill>
                  <a:srgbClr val="000000"/>
                </a:solidFill>
                <a:latin typeface="Söhne"/>
              </a:rPr>
              <a:t>Introduction of Amazon Web Services (AWS), providing a suite of cloud services including storage and computation.</a:t>
            </a:r>
            <a:endParaRPr b="0" lang="en-US" sz="1800" spc="-1" strike="noStrike">
              <a:solidFill>
                <a:srgbClr val="000000"/>
              </a:solidFill>
              <a:latin typeface="Rockwell"/>
            </a:endParaRPr>
          </a:p>
          <a:p>
            <a:pPr lvl="1" marL="743040" indent="-285480">
              <a:lnSpc>
                <a:spcPct val="90000"/>
              </a:lnSpc>
              <a:spcBef>
                <a:spcPts val="400"/>
              </a:spcBef>
              <a:spcAft>
                <a:spcPts val="201"/>
              </a:spcAft>
              <a:buClr>
                <a:srgbClr val="9e3611"/>
              </a:buClr>
              <a:buSzPct val="85000"/>
              <a:buFont typeface="Rockwell Condensed"/>
              <a:buAutoNum type="arabicPeriod"/>
            </a:pPr>
            <a:r>
              <a:rPr b="0" lang="en-US" sz="1800" spc="-1" strike="noStrike">
                <a:solidFill>
                  <a:srgbClr val="000000"/>
                </a:solidFill>
                <a:latin typeface="Söhne"/>
              </a:rPr>
              <a:t>Google Docs launches, offering cloud-based productivity tools for the masses.</a:t>
            </a:r>
            <a:endParaRPr b="0" lang="en-US" sz="1800" spc="-1" strike="noStrike">
              <a:solidFill>
                <a:srgbClr val="000000"/>
              </a:solidFill>
              <a:latin typeface="Rockwell"/>
            </a:endParaRPr>
          </a:p>
          <a:p>
            <a:pPr marL="182880" indent="-182520">
              <a:lnSpc>
                <a:spcPct val="90000"/>
              </a:lnSpc>
              <a:spcBef>
                <a:spcPts val="1199"/>
              </a:spcBef>
              <a:buClr>
                <a:srgbClr val="9e3611"/>
              </a:buClr>
              <a:buSzPct val="85000"/>
              <a:buFont typeface="Rockwell Condensed"/>
              <a:buAutoNum type="arabicPeriod"/>
            </a:pPr>
            <a:r>
              <a:rPr b="1" lang="en-US" sz="2000" spc="-1" strike="noStrike">
                <a:solidFill>
                  <a:srgbClr val="000000"/>
                </a:solidFill>
                <a:latin typeface="Söhne"/>
              </a:rPr>
              <a:t>2010 - The Cloud Expands</a:t>
            </a:r>
            <a:endParaRPr b="0" lang="en-US" sz="2000" spc="-1" strike="noStrike">
              <a:solidFill>
                <a:srgbClr val="000000"/>
              </a:solidFill>
              <a:latin typeface="Rockwell"/>
            </a:endParaRPr>
          </a:p>
          <a:p>
            <a:pPr lvl="1" marL="743040" indent="-285480">
              <a:lnSpc>
                <a:spcPct val="90000"/>
              </a:lnSpc>
              <a:spcBef>
                <a:spcPts val="400"/>
              </a:spcBef>
              <a:spcAft>
                <a:spcPts val="201"/>
              </a:spcAft>
              <a:buClr>
                <a:srgbClr val="9e3611"/>
              </a:buClr>
              <a:buSzPct val="85000"/>
              <a:buFont typeface="Rockwell Condensed"/>
              <a:buAutoNum type="arabicPeriod"/>
            </a:pPr>
            <a:r>
              <a:rPr b="0" lang="en-US" sz="1800" spc="-1" strike="noStrike">
                <a:solidFill>
                  <a:srgbClr val="000000"/>
                </a:solidFill>
                <a:latin typeface="Söhne"/>
              </a:rPr>
              <a:t>Widespread adoption by companies of all sizes, driven by the scalability, efficiency, and cost-effectiveness of cloud solutions.</a:t>
            </a:r>
            <a:endParaRPr b="0" lang="en-US" sz="1800" spc="-1" strike="noStrike">
              <a:solidFill>
                <a:srgbClr val="000000"/>
              </a:solidFill>
              <a:latin typeface="Rockwell"/>
            </a:endParaRPr>
          </a:p>
          <a:p>
            <a:pPr lvl="1" marL="743040" indent="-285480">
              <a:lnSpc>
                <a:spcPct val="90000"/>
              </a:lnSpc>
              <a:spcBef>
                <a:spcPts val="400"/>
              </a:spcBef>
              <a:spcAft>
                <a:spcPts val="201"/>
              </a:spcAft>
              <a:buClr>
                <a:srgbClr val="9e3611"/>
              </a:buClr>
              <a:buSzPct val="85000"/>
              <a:buFont typeface="Rockwell Condensed"/>
              <a:buAutoNum type="arabicPeriod"/>
            </a:pPr>
            <a:r>
              <a:rPr b="0" lang="en-US" sz="1800" spc="-1" strike="noStrike">
                <a:solidFill>
                  <a:srgbClr val="000000"/>
                </a:solidFill>
                <a:latin typeface="Söhne"/>
              </a:rPr>
              <a:t>Emergence of Infrastructure as a Service (IaaS), Platform as a Service (PaaS), and Software as a Service (SaaS) models.</a:t>
            </a:r>
            <a:endParaRPr b="0" lang="en-US" sz="1800" spc="-1" strike="noStrike">
              <a:solidFill>
                <a:srgbClr val="000000"/>
              </a:solidFill>
              <a:latin typeface="Rockwell"/>
            </a:endParaRPr>
          </a:p>
          <a:p>
            <a:pPr marL="182880" indent="-182520">
              <a:lnSpc>
                <a:spcPct val="90000"/>
              </a:lnSpc>
              <a:spcBef>
                <a:spcPts val="1199"/>
              </a:spcBef>
              <a:buClr>
                <a:srgbClr val="9e3611"/>
              </a:buClr>
              <a:buSzPct val="85000"/>
              <a:buFont typeface="Rockwell Condensed"/>
              <a:buAutoNum type="arabicPeriod"/>
            </a:pPr>
            <a:r>
              <a:rPr b="1" lang="en-US" sz="2000" spc="-1" strike="noStrike">
                <a:solidFill>
                  <a:srgbClr val="000000"/>
                </a:solidFill>
                <a:latin typeface="Söhne"/>
              </a:rPr>
              <a:t>2016 - Cloud and AI Integration</a:t>
            </a:r>
            <a:endParaRPr b="0" lang="en-US" sz="2000" spc="-1" strike="noStrike">
              <a:solidFill>
                <a:srgbClr val="000000"/>
              </a:solidFill>
              <a:latin typeface="Rockwell"/>
            </a:endParaRPr>
          </a:p>
          <a:p>
            <a:pPr lvl="1" marL="743040" indent="-285480">
              <a:lnSpc>
                <a:spcPct val="90000"/>
              </a:lnSpc>
              <a:spcBef>
                <a:spcPts val="400"/>
              </a:spcBef>
              <a:spcAft>
                <a:spcPts val="201"/>
              </a:spcAft>
              <a:buClr>
                <a:srgbClr val="9e3611"/>
              </a:buClr>
              <a:buSzPct val="85000"/>
              <a:buFont typeface="Rockwell Condensed"/>
              <a:buAutoNum type="arabicPeriod"/>
            </a:pPr>
            <a:r>
              <a:rPr b="0" lang="en-US" sz="1800" spc="-1" strike="noStrike">
                <a:solidFill>
                  <a:srgbClr val="000000"/>
                </a:solidFill>
                <a:latin typeface="Söhne"/>
              </a:rPr>
              <a:t>Major cloud service providers begin integrating artificial intelligence and machine learning capabilities, offering advanced analytics and improved efficiency.</a:t>
            </a:r>
            <a:endParaRPr b="0" lang="en-US" sz="1800" spc="-1" strike="noStrike">
              <a:solidFill>
                <a:srgbClr val="000000"/>
              </a:solidFill>
              <a:latin typeface="Rockwell"/>
            </a:endParaRPr>
          </a:p>
          <a:p>
            <a:pPr marL="182880" indent="-182520">
              <a:lnSpc>
                <a:spcPct val="90000"/>
              </a:lnSpc>
              <a:spcBef>
                <a:spcPts val="1199"/>
              </a:spcBef>
              <a:buClr>
                <a:srgbClr val="9e3611"/>
              </a:buClr>
              <a:buSzPct val="85000"/>
              <a:buFont typeface="Rockwell Condensed"/>
              <a:buAutoNum type="arabicPeriod"/>
            </a:pPr>
            <a:r>
              <a:rPr b="1" lang="en-US" sz="2000" spc="-1" strike="noStrike">
                <a:solidFill>
                  <a:srgbClr val="000000"/>
                </a:solidFill>
                <a:latin typeface="Söhne"/>
              </a:rPr>
              <a:t>2020 and Beyond - The Era of Hybrid and Multi-Cloud</a:t>
            </a:r>
            <a:endParaRPr b="0" lang="en-US" sz="2000" spc="-1" strike="noStrike">
              <a:solidFill>
                <a:srgbClr val="000000"/>
              </a:solidFill>
              <a:latin typeface="Rockwell"/>
            </a:endParaRPr>
          </a:p>
          <a:p>
            <a:pPr lvl="1" marL="743040" indent="-285480">
              <a:lnSpc>
                <a:spcPct val="90000"/>
              </a:lnSpc>
              <a:spcBef>
                <a:spcPts val="400"/>
              </a:spcBef>
              <a:spcAft>
                <a:spcPts val="201"/>
              </a:spcAft>
              <a:buClr>
                <a:srgbClr val="9e3611"/>
              </a:buClr>
              <a:buSzPct val="85000"/>
              <a:buFont typeface="Rockwell Condensed"/>
              <a:buAutoNum type="arabicPeriod"/>
            </a:pPr>
            <a:r>
              <a:rPr b="0" lang="en-US" sz="1800" spc="-1" strike="noStrike">
                <a:solidFill>
                  <a:srgbClr val="000000"/>
                </a:solidFill>
                <a:latin typeface="Söhne"/>
              </a:rPr>
              <a:t>Growth in the adoption of hybrid and multi-cloud strategies to optimize service delivery.</a:t>
            </a:r>
            <a:endParaRPr b="0" lang="en-US" sz="1800" spc="-1" strike="noStrike">
              <a:solidFill>
                <a:srgbClr val="000000"/>
              </a:solidFill>
              <a:latin typeface="Rockwell"/>
            </a:endParaRPr>
          </a:p>
          <a:p>
            <a:pPr lvl="1" marL="743040" indent="-285480">
              <a:lnSpc>
                <a:spcPct val="90000"/>
              </a:lnSpc>
              <a:spcBef>
                <a:spcPts val="400"/>
              </a:spcBef>
              <a:spcAft>
                <a:spcPts val="201"/>
              </a:spcAft>
              <a:buClr>
                <a:srgbClr val="9e3611"/>
              </a:buClr>
              <a:buSzPct val="85000"/>
              <a:buFont typeface="Rockwell Condensed"/>
              <a:buAutoNum type="arabicPeriod"/>
            </a:pPr>
            <a:r>
              <a:rPr b="0" lang="en-US" sz="1800" spc="-1" strike="noStrike">
                <a:solidFill>
                  <a:srgbClr val="000000"/>
                </a:solidFill>
                <a:latin typeface="Söhne"/>
              </a:rPr>
              <a:t>Focus on enhancing security, compliance, and workload management across various cloud environments.</a:t>
            </a:r>
            <a:endParaRPr b="0" lang="en-US" sz="1800" spc="-1" strike="noStrike">
              <a:solidFill>
                <a:srgbClr val="000000"/>
              </a:solidFill>
              <a:latin typeface="Rockwell"/>
            </a:endParaRPr>
          </a:p>
          <a:p>
            <a:pPr>
              <a:lnSpc>
                <a:spcPct val="90000"/>
              </a:lnSpc>
              <a:spcBef>
                <a:spcPts val="1199"/>
              </a:spcBef>
            </a:pPr>
            <a:endParaRPr b="0" lang="en-US" sz="18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1069920" y="484560"/>
            <a:ext cx="10058040" cy="1608840"/>
          </a:xfrm>
          <a:prstGeom prst="rect">
            <a:avLst/>
          </a:prstGeom>
          <a:noFill/>
          <a:ln>
            <a:noFill/>
          </a:ln>
        </p:spPr>
        <p:txBody>
          <a:bodyPr anchor="ctr">
            <a:noAutofit/>
          </a:bodyPr>
          <a:p>
            <a:pPr>
              <a:lnSpc>
                <a:spcPct val="90000"/>
              </a:lnSpc>
            </a:pPr>
            <a:r>
              <a:rPr b="0" lang="en-US" sz="5400" spc="-1" strike="noStrike" cap="all">
                <a:solidFill>
                  <a:srgbClr val="000000"/>
                </a:solidFill>
                <a:latin typeface="Rockwell Condensed"/>
              </a:rPr>
              <a:t>KEY FEATURES OF CLOUD COMPUTING</a:t>
            </a:r>
            <a:endParaRPr b="0" lang="en-US" sz="5400" spc="-1" strike="noStrike">
              <a:solidFill>
                <a:srgbClr val="000000"/>
              </a:solidFill>
              <a:latin typeface="Rockwell"/>
            </a:endParaRPr>
          </a:p>
        </p:txBody>
      </p:sp>
      <p:sp>
        <p:nvSpPr>
          <p:cNvPr id="145" name="TextShape 2"/>
          <p:cNvSpPr txBox="1"/>
          <p:nvPr/>
        </p:nvSpPr>
        <p:spPr>
          <a:xfrm>
            <a:off x="1069920" y="2121480"/>
            <a:ext cx="10058040" cy="4050360"/>
          </a:xfrm>
          <a:prstGeom prst="rect">
            <a:avLst/>
          </a:prstGeom>
          <a:noFill/>
          <a:ln>
            <a:noFill/>
          </a:ln>
        </p:spPr>
        <p:txBody>
          <a:bodyPr>
            <a:normAutofit fontScale="90000"/>
          </a:bodyPr>
          <a:p>
            <a:pPr>
              <a:lnSpc>
                <a:spcPct val="90000"/>
              </a:lnSpc>
              <a:spcBef>
                <a:spcPts val="1199"/>
              </a:spcBef>
              <a:tabLst>
                <a:tab algn="l" pos="0"/>
              </a:tabLst>
            </a:pPr>
            <a:r>
              <a:rPr b="1" lang="en-US" sz="2000" spc="-1" strike="noStrike">
                <a:solidFill>
                  <a:srgbClr val="000000"/>
                </a:solidFill>
                <a:latin typeface="Google Sans"/>
              </a:rPr>
              <a:t>1. Scalability: On-Demand Resources for Dynamic Needs</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tabLst>
                <a:tab algn="l" pos="0"/>
              </a:tabLst>
            </a:pPr>
            <a:r>
              <a:rPr b="0" lang="en-US" sz="2000" spc="-1" strike="noStrike">
                <a:solidFill>
                  <a:srgbClr val="000000"/>
                </a:solidFill>
                <a:latin typeface="Google Sans"/>
              </a:rPr>
              <a:t>Traditional computing often involves significant upfront investments in hardware and software. These resources may become underutilized or overloaded as business needs fluctuate. Cloud computing eliminates this rigidity.</a:t>
            </a:r>
            <a:endParaRPr b="0" lang="en-US" sz="2000" spc="-1" strike="noStrike">
              <a:solidFill>
                <a:srgbClr val="000000"/>
              </a:solidFill>
              <a:latin typeface="Rockwell"/>
            </a:endParaRPr>
          </a:p>
          <a:p>
            <a:pPr>
              <a:lnSpc>
                <a:spcPct val="90000"/>
              </a:lnSpc>
              <a:spcBef>
                <a:spcPts val="1199"/>
              </a:spcBef>
              <a:tabLst>
                <a:tab algn="l" pos="0"/>
              </a:tabLst>
            </a:pPr>
            <a:r>
              <a:rPr b="1" lang="en-US" sz="2000" spc="-1" strike="noStrike">
                <a:solidFill>
                  <a:srgbClr val="000000"/>
                </a:solidFill>
                <a:latin typeface="Google Sans"/>
              </a:rPr>
              <a:t>2. Cost-Effectiveness: Pay-As-You-Go Model for Budget Optimization</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tabLst>
                <a:tab algn="l" pos="0"/>
              </a:tabLst>
            </a:pPr>
            <a:r>
              <a:rPr b="0" lang="en-US" sz="2000" spc="-1" strike="noStrike">
                <a:solidFill>
                  <a:srgbClr val="000000"/>
                </a:solidFill>
                <a:latin typeface="Google Sans"/>
              </a:rPr>
              <a:t>Traditional computing requires significant upfront capital expenditure for hardware, software licenses, and ongoing maintenance costs. Cloud computing offers a more flexible and cost-effective approach.</a:t>
            </a:r>
            <a:endParaRPr b="0" lang="en-US" sz="2000" spc="-1" strike="noStrike">
              <a:solidFill>
                <a:srgbClr val="000000"/>
              </a:solidFill>
              <a:latin typeface="Rockwell"/>
            </a:endParaRPr>
          </a:p>
          <a:p>
            <a:pPr>
              <a:lnSpc>
                <a:spcPct val="90000"/>
              </a:lnSpc>
              <a:spcBef>
                <a:spcPts val="1199"/>
              </a:spcBef>
              <a:tabLst>
                <a:tab algn="l" pos="0"/>
              </a:tabLst>
            </a:pPr>
            <a:r>
              <a:rPr b="1" lang="en-US" sz="2000" spc="-1" strike="noStrike">
                <a:solidFill>
                  <a:srgbClr val="000000"/>
                </a:solidFill>
                <a:latin typeface="Google Sans"/>
              </a:rPr>
              <a:t>3. Accessibility: Global Reach and Anytime, Anywhere Access</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tabLst>
                <a:tab algn="l" pos="0"/>
              </a:tabLst>
            </a:pPr>
            <a:r>
              <a:rPr b="0" lang="en-US" sz="2000" spc="-1" strike="noStrike">
                <a:solidFill>
                  <a:srgbClr val="000000"/>
                </a:solidFill>
                <a:latin typeface="Google Sans"/>
              </a:rPr>
              <a:t>Traditional computing restricts access to applications and data to physical locations with the on-premise infrastructure. Cloud computing breaks down these geographical barriers.</a:t>
            </a:r>
            <a:endParaRPr b="0" lang="en-US" sz="2000" spc="-1" strike="noStrike">
              <a:solidFill>
                <a:srgbClr val="000000"/>
              </a:solidFill>
              <a:latin typeface="Rockwell"/>
            </a:endParaRPr>
          </a:p>
          <a:p>
            <a:pPr>
              <a:lnSpc>
                <a:spcPct val="90000"/>
              </a:lnSpc>
              <a:spcBef>
                <a:spcPts val="1199"/>
              </a:spcBef>
              <a:tabLst>
                <a:tab algn="l" pos="0"/>
              </a:tabLst>
            </a:pPr>
            <a:endParaRPr b="0" lang="en-US" sz="20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1069920" y="484560"/>
            <a:ext cx="10058040" cy="1608840"/>
          </a:xfrm>
          <a:prstGeom prst="rect">
            <a:avLst/>
          </a:prstGeom>
          <a:noFill/>
          <a:ln>
            <a:noFill/>
          </a:ln>
        </p:spPr>
        <p:txBody>
          <a:bodyPr anchor="ctr">
            <a:noAutofit/>
          </a:bodyPr>
          <a:p>
            <a:pPr>
              <a:lnSpc>
                <a:spcPct val="90000"/>
              </a:lnSpc>
            </a:pPr>
            <a:r>
              <a:rPr b="0" lang="en-US" sz="5400" spc="-1" strike="noStrike" cap="all">
                <a:solidFill>
                  <a:srgbClr val="000000"/>
                </a:solidFill>
                <a:latin typeface="Rockwell Condensed"/>
              </a:rPr>
              <a:t>TYPES OF CLOUD SERVICE</a:t>
            </a:r>
            <a:endParaRPr b="0" lang="en-US" sz="5400" spc="-1" strike="noStrike">
              <a:solidFill>
                <a:srgbClr val="000000"/>
              </a:solidFill>
              <a:latin typeface="Rockwell"/>
            </a:endParaRPr>
          </a:p>
        </p:txBody>
      </p:sp>
      <p:sp>
        <p:nvSpPr>
          <p:cNvPr id="147" name="TextShape 2"/>
          <p:cNvSpPr txBox="1"/>
          <p:nvPr/>
        </p:nvSpPr>
        <p:spPr>
          <a:xfrm>
            <a:off x="1069920" y="2121480"/>
            <a:ext cx="10058040" cy="4050360"/>
          </a:xfrm>
          <a:prstGeom prst="rect">
            <a:avLst/>
          </a:prstGeom>
          <a:noFill/>
          <a:ln>
            <a:noFill/>
          </a:ln>
        </p:spPr>
        <p:txBody>
          <a:bodyPr>
            <a:normAutofit fontScale="75000"/>
          </a:bodyPr>
          <a:p>
            <a:pPr>
              <a:lnSpc>
                <a:spcPct val="90000"/>
              </a:lnSpc>
              <a:spcBef>
                <a:spcPts val="1199"/>
              </a:spcBef>
              <a:tabLst>
                <a:tab algn="l" pos="0"/>
              </a:tabLst>
            </a:pPr>
            <a:r>
              <a:rPr b="1" lang="en-US" sz="2000" spc="-1" strike="noStrike">
                <a:solidFill>
                  <a:srgbClr val="000000"/>
                </a:solidFill>
                <a:latin typeface="Google Sans"/>
              </a:rPr>
              <a:t>1. Infrastructure as a Service (IaaS): The Building Blocks</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Arial"/>
              <a:buChar char="•"/>
              <a:tabLst>
                <a:tab algn="l" pos="0"/>
              </a:tabLst>
            </a:pPr>
            <a:r>
              <a:rPr b="0" lang="en-US" sz="2000" spc="-1" strike="noStrike">
                <a:solidFill>
                  <a:srgbClr val="000000"/>
                </a:solidFill>
                <a:latin typeface="Google Sans"/>
              </a:rPr>
              <a:t>IaaS provides the fundamental building blocks of IT infrastructure – servers, storage, networking equipment, and virtualization software. Users have full control over the operating system, applications, and data deployed on these resources.</a:t>
            </a:r>
            <a:endParaRPr b="0" lang="en-US" sz="2000" spc="-1" strike="noStrike">
              <a:solidFill>
                <a:srgbClr val="000000"/>
              </a:solidFill>
              <a:latin typeface="Rockwell"/>
            </a:endParaRPr>
          </a:p>
          <a:p>
            <a:pPr>
              <a:lnSpc>
                <a:spcPct val="90000"/>
              </a:lnSpc>
              <a:spcBef>
                <a:spcPts val="1199"/>
              </a:spcBef>
              <a:tabLst>
                <a:tab algn="l" pos="0"/>
              </a:tabLst>
            </a:pPr>
            <a:r>
              <a:rPr b="1" lang="en-US" sz="2000" spc="-1" strike="noStrike">
                <a:solidFill>
                  <a:srgbClr val="000000"/>
                </a:solidFill>
                <a:latin typeface="Google Sans"/>
              </a:rPr>
              <a:t>2. Platform as a Service (PaaS): The Development Playground</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Arial"/>
              <a:buChar char="•"/>
              <a:tabLst>
                <a:tab algn="l" pos="0"/>
              </a:tabLst>
            </a:pPr>
            <a:r>
              <a:rPr b="0" lang="en-US" sz="2000" spc="-1" strike="noStrike">
                <a:solidFill>
                  <a:srgbClr val="000000"/>
                </a:solidFill>
                <a:latin typeface="Google Sans"/>
              </a:rPr>
              <a:t>PaaS offers a complete development stack, including operating systems, programming languages, databases, and development tools. Developers can focus on building applications without managing servers, storage, or network configuration.</a:t>
            </a:r>
            <a:endParaRPr b="0" lang="en-US" sz="2000" spc="-1" strike="noStrike">
              <a:solidFill>
                <a:srgbClr val="000000"/>
              </a:solidFill>
              <a:latin typeface="Rockwell"/>
            </a:endParaRPr>
          </a:p>
          <a:p>
            <a:pPr>
              <a:lnSpc>
                <a:spcPct val="90000"/>
              </a:lnSpc>
              <a:spcBef>
                <a:spcPts val="1199"/>
              </a:spcBef>
              <a:tabLst>
                <a:tab algn="l" pos="0"/>
              </a:tabLst>
            </a:pPr>
            <a:r>
              <a:rPr b="1" lang="en-US" sz="2000" spc="-1" strike="noStrike">
                <a:solidFill>
                  <a:srgbClr val="000000"/>
                </a:solidFill>
                <a:latin typeface="Google Sans"/>
              </a:rPr>
              <a:t>3. Software as a Service (SaaS): The Ready-to-Use Applications</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tabLst>
                <a:tab algn="l" pos="0"/>
              </a:tabLst>
            </a:pPr>
            <a:r>
              <a:rPr b="0" lang="en-US" sz="2000" spc="-1" strike="noStrike">
                <a:solidFill>
                  <a:srgbClr val="000000"/>
                </a:solidFill>
                <a:latin typeface="Google Sans"/>
              </a:rPr>
              <a:t>SaaS provides access to pre-built, ready-to-use applications like customer relationship management (CRM), enterprise resource planning (ERP), or email services. Users simply pay a subscription fee to access the software and its features.</a:t>
            </a:r>
            <a:endParaRPr b="0" lang="en-US" sz="2000" spc="-1" strike="noStrike">
              <a:solidFill>
                <a:srgbClr val="000000"/>
              </a:solidFill>
              <a:latin typeface="Rockwell"/>
            </a:endParaRPr>
          </a:p>
          <a:p>
            <a:pPr>
              <a:lnSpc>
                <a:spcPct val="90000"/>
              </a:lnSpc>
              <a:spcBef>
                <a:spcPts val="1199"/>
              </a:spcBef>
              <a:tabLst>
                <a:tab algn="l" pos="0"/>
              </a:tabLst>
            </a:pPr>
            <a:endParaRPr b="0" lang="en-US" sz="2000" spc="-1" strike="noStrike">
              <a:solidFill>
                <a:srgbClr val="000000"/>
              </a:solidFill>
              <a:latin typeface="Rockwell"/>
            </a:endParaRPr>
          </a:p>
          <a:p>
            <a:pPr>
              <a:lnSpc>
                <a:spcPct val="90000"/>
              </a:lnSpc>
              <a:spcBef>
                <a:spcPts val="1199"/>
              </a:spcBef>
              <a:tabLst>
                <a:tab algn="l" pos="0"/>
              </a:tabLst>
            </a:pPr>
            <a:endParaRPr b="0" lang="en-US" sz="20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2895480" y="185400"/>
            <a:ext cx="8610120" cy="1292760"/>
          </a:xfrm>
          <a:prstGeom prst="rect">
            <a:avLst/>
          </a:prstGeom>
          <a:noFill/>
          <a:ln>
            <a:noFill/>
          </a:ln>
        </p:spPr>
        <p:txBody>
          <a:bodyPr anchor="ctr">
            <a:noAutofit/>
          </a:bodyPr>
          <a:p>
            <a:pPr>
              <a:lnSpc>
                <a:spcPct val="90000"/>
              </a:lnSpc>
            </a:pPr>
            <a:r>
              <a:rPr b="0" lang="en-US" sz="5400" spc="-1" strike="noStrike" cap="all">
                <a:solidFill>
                  <a:srgbClr val="000000"/>
                </a:solidFill>
                <a:latin typeface="Rockwell Condensed"/>
              </a:rPr>
              <a:t>IMPACT ON IT INDUSTRY</a:t>
            </a:r>
            <a:endParaRPr b="0" lang="en-US" sz="5400" spc="-1" strike="noStrike">
              <a:solidFill>
                <a:srgbClr val="000000"/>
              </a:solidFill>
              <a:latin typeface="Rockwell"/>
            </a:endParaRPr>
          </a:p>
        </p:txBody>
      </p:sp>
      <p:sp>
        <p:nvSpPr>
          <p:cNvPr id="149" name="TextShape 2"/>
          <p:cNvSpPr txBox="1"/>
          <p:nvPr/>
        </p:nvSpPr>
        <p:spPr>
          <a:xfrm>
            <a:off x="744480" y="1355760"/>
            <a:ext cx="10820160" cy="5019480"/>
          </a:xfrm>
          <a:prstGeom prst="rect">
            <a:avLst/>
          </a:prstGeom>
          <a:noFill/>
          <a:ln>
            <a:noFill/>
          </a:ln>
        </p:spPr>
        <p:txBody>
          <a:bodyPr>
            <a:noAutofit/>
          </a:bodyPr>
          <a:p>
            <a:pPr>
              <a:lnSpc>
                <a:spcPct val="90000"/>
              </a:lnSpc>
              <a:spcBef>
                <a:spcPts val="1199"/>
              </a:spcBef>
              <a:tabLst>
                <a:tab algn="l" pos="0"/>
              </a:tabLst>
            </a:pPr>
            <a:r>
              <a:rPr b="1" lang="en-US" sz="2000" spc="-1" strike="noStrike">
                <a:solidFill>
                  <a:srgbClr val="000000"/>
                </a:solidFill>
                <a:latin typeface="Google Sans"/>
              </a:rPr>
              <a:t>Transforming Business Operations:</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Arial"/>
              <a:buChar char="•"/>
              <a:tabLst>
                <a:tab algn="l" pos="0"/>
              </a:tabLst>
            </a:pPr>
            <a:r>
              <a:rPr b="1" lang="en-US" sz="2000" spc="-1" strike="noStrike">
                <a:solidFill>
                  <a:srgbClr val="000000"/>
                </a:solidFill>
                <a:latin typeface="Google Sans"/>
              </a:rPr>
              <a:t>Increased Agility and Scalability:</a:t>
            </a:r>
            <a:r>
              <a:rPr b="0" lang="en-US" sz="2000" spc="-1" strike="noStrike">
                <a:solidFill>
                  <a:srgbClr val="000000"/>
                </a:solidFill>
                <a:latin typeface="Google Sans"/>
              </a:rPr>
              <a:t> Cloud computing empowers businesses to scale resources (storage, processing power) up or down on-demand. This agility allows companies to adapt to changing market conditions, launch new products and services faster, and optimize costs.</a:t>
            </a:r>
            <a:endParaRPr b="0" lang="en-US" sz="2000" spc="-1" strike="noStrike">
              <a:solidFill>
                <a:srgbClr val="000000"/>
              </a:solidFill>
              <a:latin typeface="Rockwell"/>
            </a:endParaRPr>
          </a:p>
          <a:p>
            <a:pPr>
              <a:lnSpc>
                <a:spcPct val="90000"/>
              </a:lnSpc>
              <a:spcBef>
                <a:spcPts val="1199"/>
              </a:spcBef>
              <a:tabLst>
                <a:tab algn="l" pos="0"/>
              </a:tabLst>
            </a:pPr>
            <a:r>
              <a:rPr b="1" lang="en-US" sz="2000" spc="-1" strike="noStrike">
                <a:solidFill>
                  <a:srgbClr val="000000"/>
                </a:solidFill>
                <a:latin typeface="Google Sans"/>
              </a:rPr>
              <a:t>Revolutionizing IT Infrastructure:</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Arial"/>
              <a:buChar char="•"/>
              <a:tabLst>
                <a:tab algn="l" pos="0"/>
              </a:tabLst>
            </a:pPr>
            <a:r>
              <a:rPr b="1" lang="en-US" sz="2000" spc="-1" strike="noStrike">
                <a:solidFill>
                  <a:srgbClr val="000000"/>
                </a:solidFill>
                <a:latin typeface="Google Sans"/>
              </a:rPr>
              <a:t>Shift from On-Premise to Off-Premise:</a:t>
            </a:r>
            <a:r>
              <a:rPr b="0" lang="en-US" sz="2000" spc="-1" strike="noStrike">
                <a:solidFill>
                  <a:srgbClr val="000000"/>
                </a:solidFill>
                <a:latin typeface="Google Sans"/>
              </a:rPr>
              <a:t> Cloud computing has led to a significant decline in on-premise data centers. Businesses are increasingly relying on cloud providers for their IT infrastructure, reducing the burden of maintenance and upgrades.</a:t>
            </a:r>
            <a:endParaRPr b="0" lang="en-US" sz="2000" spc="-1" strike="noStrike">
              <a:solidFill>
                <a:srgbClr val="000000"/>
              </a:solidFill>
              <a:latin typeface="Rockwell"/>
            </a:endParaRPr>
          </a:p>
          <a:p>
            <a:pPr>
              <a:lnSpc>
                <a:spcPct val="90000"/>
              </a:lnSpc>
              <a:spcBef>
                <a:spcPts val="1199"/>
              </a:spcBef>
              <a:tabLst>
                <a:tab algn="l" pos="0"/>
              </a:tabLst>
            </a:pPr>
            <a:r>
              <a:rPr b="1" lang="en-US" sz="2000" spc="-1" strike="noStrike">
                <a:solidFill>
                  <a:srgbClr val="000000"/>
                </a:solidFill>
                <a:latin typeface="Google Sans"/>
              </a:rPr>
              <a:t>Evolving Software Development Practices:</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tabLst>
                <a:tab algn="l" pos="0"/>
              </a:tabLst>
            </a:pPr>
            <a:r>
              <a:rPr b="1" lang="en-US" sz="2000" spc="-1" strike="noStrike">
                <a:solidFill>
                  <a:srgbClr val="000000"/>
                </a:solidFill>
                <a:latin typeface="Google Sans"/>
              </a:rPr>
              <a:t>Microservices Architecture:</a:t>
            </a:r>
            <a:r>
              <a:rPr b="0" lang="en-US" sz="2000" spc="-1" strike="noStrike">
                <a:solidFill>
                  <a:srgbClr val="000000"/>
                </a:solidFill>
                <a:latin typeface="Google Sans"/>
              </a:rPr>
              <a:t> Cloud computing facilitates the adoption of microservices architecture, where applications are broken down into smaller, independent services. This improves development agility and enables faster deployment of new features.</a:t>
            </a:r>
            <a:endParaRPr b="0" lang="en-US" sz="2000" spc="-1" strike="noStrike">
              <a:solidFill>
                <a:srgbClr val="000000"/>
              </a:solidFill>
              <a:latin typeface="Rockwell"/>
            </a:endParaRPr>
          </a:p>
          <a:p>
            <a:pPr>
              <a:lnSpc>
                <a:spcPct val="90000"/>
              </a:lnSpc>
              <a:spcBef>
                <a:spcPts val="1199"/>
              </a:spcBef>
              <a:tabLst>
                <a:tab algn="l" pos="0"/>
              </a:tabLst>
            </a:pPr>
            <a:endParaRPr b="0" lang="en-US" sz="2000" spc="-1" strike="noStrike">
              <a:solidFill>
                <a:srgbClr val="000000"/>
              </a:solidFill>
              <a:latin typeface="Rockwell"/>
            </a:endParaRPr>
          </a:p>
          <a:p>
            <a:pPr>
              <a:lnSpc>
                <a:spcPct val="90000"/>
              </a:lnSpc>
              <a:spcBef>
                <a:spcPts val="1199"/>
              </a:spcBef>
              <a:tabLst>
                <a:tab algn="l" pos="0"/>
              </a:tabLst>
            </a:pPr>
            <a:endParaRPr b="0" lang="en-US" sz="2000" spc="-1" strike="noStrike">
              <a:solidFill>
                <a:srgbClr val="000000"/>
              </a:solidFill>
              <a:latin typeface="Rockwell"/>
            </a:endParaRPr>
          </a:p>
          <a:p>
            <a:pPr>
              <a:lnSpc>
                <a:spcPct val="90000"/>
              </a:lnSpc>
              <a:spcBef>
                <a:spcPts val="1199"/>
              </a:spcBef>
              <a:tabLst>
                <a:tab algn="l" pos="0"/>
              </a:tabLst>
            </a:pPr>
            <a:endParaRPr b="0" lang="en-US" sz="20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2895480" y="202320"/>
            <a:ext cx="8610120" cy="862560"/>
          </a:xfrm>
          <a:prstGeom prst="rect">
            <a:avLst/>
          </a:prstGeom>
          <a:noFill/>
          <a:ln>
            <a:noFill/>
          </a:ln>
        </p:spPr>
        <p:txBody>
          <a:bodyPr anchor="ctr">
            <a:noAutofit/>
          </a:bodyPr>
          <a:p>
            <a:pPr>
              <a:lnSpc>
                <a:spcPct val="90000"/>
              </a:lnSpc>
            </a:pPr>
            <a:r>
              <a:rPr b="0" lang="en-US" sz="5400" spc="-1" strike="noStrike" cap="all">
                <a:solidFill>
                  <a:srgbClr val="000000"/>
                </a:solidFill>
                <a:latin typeface="Rockwell Condensed"/>
              </a:rPr>
              <a:t>Case studies</a:t>
            </a:r>
            <a:endParaRPr b="0" lang="en-US" sz="5400" spc="-1" strike="noStrike">
              <a:solidFill>
                <a:srgbClr val="000000"/>
              </a:solidFill>
              <a:latin typeface="Rockwell"/>
            </a:endParaRPr>
          </a:p>
        </p:txBody>
      </p:sp>
      <p:sp>
        <p:nvSpPr>
          <p:cNvPr id="151" name="TextShape 2"/>
          <p:cNvSpPr txBox="1"/>
          <p:nvPr/>
        </p:nvSpPr>
        <p:spPr>
          <a:xfrm>
            <a:off x="685800" y="1065240"/>
            <a:ext cx="10820160" cy="5153040"/>
          </a:xfrm>
          <a:prstGeom prst="rect">
            <a:avLst/>
          </a:prstGeom>
          <a:noFill/>
          <a:ln>
            <a:noFill/>
          </a:ln>
        </p:spPr>
        <p:txBody>
          <a:bodyPr>
            <a:normAutofit fontScale="81000"/>
          </a:bodyPr>
          <a:p>
            <a:pPr>
              <a:lnSpc>
                <a:spcPct val="90000"/>
              </a:lnSpc>
              <a:spcBef>
                <a:spcPts val="1199"/>
              </a:spcBef>
              <a:tabLst>
                <a:tab algn="l" pos="0"/>
              </a:tabLst>
            </a:pPr>
            <a:r>
              <a:rPr b="1" lang="en-US" sz="2000" spc="-1" strike="noStrike">
                <a:solidFill>
                  <a:srgbClr val="000000"/>
                </a:solidFill>
                <a:latin typeface="Google Sans"/>
              </a:rPr>
              <a:t>Case Study 1: Scaling Up a Dream - The Boutique Bakery Chain</a:t>
            </a:r>
            <a:endParaRPr b="0" lang="en-US" sz="2000" spc="-1" strike="noStrike">
              <a:solidFill>
                <a:srgbClr val="000000"/>
              </a:solidFill>
              <a:latin typeface="Rockwell"/>
            </a:endParaRPr>
          </a:p>
          <a:p>
            <a:pPr>
              <a:lnSpc>
                <a:spcPct val="90000"/>
              </a:lnSpc>
              <a:spcBef>
                <a:spcPts val="1199"/>
              </a:spcBef>
              <a:tabLst>
                <a:tab algn="l" pos="0"/>
              </a:tabLst>
            </a:pPr>
            <a:r>
              <a:rPr b="1" lang="en-US" sz="2000" spc="-1" strike="noStrike">
                <a:solidFill>
                  <a:srgbClr val="000000"/>
                </a:solidFill>
                <a:latin typeface="Google Sans"/>
              </a:rPr>
              <a:t>Before Cloud:</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Arial"/>
              <a:buChar char="•"/>
              <a:tabLst>
                <a:tab algn="l" pos="0"/>
              </a:tabLst>
            </a:pPr>
            <a:r>
              <a:rPr b="1" lang="en-US" sz="2000" spc="-1" strike="noStrike">
                <a:solidFill>
                  <a:srgbClr val="000000"/>
                </a:solidFill>
                <a:latin typeface="Google Sans"/>
              </a:rPr>
              <a:t>The Challenge:</a:t>
            </a:r>
            <a:r>
              <a:rPr b="0" lang="en-US" sz="2000" spc="-1" strike="noStrike">
                <a:solidFill>
                  <a:srgbClr val="000000"/>
                </a:solidFill>
                <a:latin typeface="Google Sans"/>
              </a:rPr>
              <a:t> "Sugar Rush," a charming bakery chain with three locations, struggled to manage its operations as it grew. Their on-premise server couldn't handle increasing customer data, online ordering, and inventory management. Scaling infrastructure was complex and expensive.</a:t>
            </a:r>
            <a:endParaRPr b="0" lang="en-US" sz="2000" spc="-1" strike="noStrike">
              <a:solidFill>
                <a:srgbClr val="000000"/>
              </a:solidFill>
              <a:latin typeface="Rockwell"/>
            </a:endParaRPr>
          </a:p>
          <a:p>
            <a:pPr>
              <a:lnSpc>
                <a:spcPct val="90000"/>
              </a:lnSpc>
              <a:spcBef>
                <a:spcPts val="1199"/>
              </a:spcBef>
              <a:tabLst>
                <a:tab algn="l" pos="0"/>
              </a:tabLst>
            </a:pPr>
            <a:r>
              <a:rPr b="1" lang="en-US" sz="2000" spc="-1" strike="noStrike">
                <a:solidFill>
                  <a:srgbClr val="000000"/>
                </a:solidFill>
                <a:latin typeface="Google Sans"/>
              </a:rPr>
              <a:t>After Cloud:</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Arial"/>
              <a:buChar char="•"/>
              <a:tabLst>
                <a:tab algn="l" pos="0"/>
              </a:tabLst>
            </a:pPr>
            <a:r>
              <a:rPr b="1" lang="en-US" sz="2000" spc="-1" strike="noStrike">
                <a:solidFill>
                  <a:srgbClr val="000000"/>
                </a:solidFill>
                <a:latin typeface="Google Sans"/>
              </a:rPr>
              <a:t>The Solution:</a:t>
            </a:r>
            <a:r>
              <a:rPr b="0" lang="en-US" sz="2000" spc="-1" strike="noStrike">
                <a:solidFill>
                  <a:srgbClr val="000000"/>
                </a:solidFill>
                <a:latin typeface="Google Sans"/>
              </a:rPr>
              <a:t> Sugar Rush migrated its operations to a cloud-based solution. They adopted a cloud-based point-of-sale (POS) system, inventory management software, and customer relationship management (CRM) tools.</a:t>
            </a:r>
            <a:endParaRPr b="0" lang="en-US" sz="2000" spc="-1" strike="noStrike">
              <a:solidFill>
                <a:srgbClr val="000000"/>
              </a:solidFill>
              <a:latin typeface="Rockwell"/>
            </a:endParaRPr>
          </a:p>
          <a:p>
            <a:pPr>
              <a:lnSpc>
                <a:spcPct val="90000"/>
              </a:lnSpc>
              <a:spcBef>
                <a:spcPts val="1199"/>
              </a:spcBef>
              <a:tabLst>
                <a:tab algn="l" pos="0"/>
              </a:tabLst>
            </a:pPr>
            <a:r>
              <a:rPr b="1" lang="en-US" sz="2000" spc="-1" strike="noStrike">
                <a:solidFill>
                  <a:srgbClr val="000000"/>
                </a:solidFill>
                <a:latin typeface="Google Sans"/>
              </a:rPr>
              <a:t>The Sweet Outcomes:</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Arial"/>
              <a:buChar char="•"/>
              <a:tabLst>
                <a:tab algn="l" pos="0"/>
              </a:tabLst>
            </a:pPr>
            <a:r>
              <a:rPr b="0" lang="en-US" sz="2000" spc="-1" strike="noStrike">
                <a:solidFill>
                  <a:srgbClr val="000000"/>
                </a:solidFill>
                <a:latin typeface="Google Sans"/>
              </a:rPr>
              <a:t>Improved scalability – Sugar Rush can easily add new locations and resources as needed.</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Arial"/>
              <a:buChar char="•"/>
              <a:tabLst>
                <a:tab algn="l" pos="0"/>
              </a:tabLst>
            </a:pPr>
            <a:r>
              <a:rPr b="0" lang="en-US" sz="2000" spc="-1" strike="noStrike">
                <a:solidFill>
                  <a:srgbClr val="000000"/>
                </a:solidFill>
                <a:latin typeface="Google Sans"/>
              </a:rPr>
              <a:t>Enhanced data accessibility – Real-time inventory tracking across all locations allows for optimized ordering and reduced stockouts.</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Arial"/>
              <a:buChar char="•"/>
              <a:tabLst>
                <a:tab algn="l" pos="0"/>
              </a:tabLst>
            </a:pPr>
            <a:r>
              <a:rPr b="0" lang="en-US" sz="2000" spc="-1" strike="noStrike">
                <a:solidFill>
                  <a:srgbClr val="000000"/>
                </a:solidFill>
                <a:latin typeface="Google Sans"/>
              </a:rPr>
              <a:t>Data-driven decision making – Cloud-based analytics provide insights into customer behavior and sales trends, enabling data-driven marketing strategies</a:t>
            </a:r>
            <a:endParaRPr b="0" lang="en-US" sz="2000" spc="-1" strike="noStrike">
              <a:solidFill>
                <a:srgbClr val="000000"/>
              </a:solidFill>
              <a:latin typeface="Rockwell"/>
            </a:endParaRPr>
          </a:p>
          <a:p>
            <a:pPr>
              <a:lnSpc>
                <a:spcPct val="90000"/>
              </a:lnSpc>
              <a:spcBef>
                <a:spcPts val="1199"/>
              </a:spcBef>
              <a:tabLst>
                <a:tab algn="l" pos="0"/>
              </a:tabLst>
            </a:pPr>
            <a:endParaRPr b="0" lang="en-US" sz="2000" spc="-1" strike="noStrike">
              <a:solidFill>
                <a:srgbClr val="000000"/>
              </a:solidFill>
              <a:latin typeface="Rockwell"/>
            </a:endParaRPr>
          </a:p>
          <a:p>
            <a:pPr>
              <a:lnSpc>
                <a:spcPct val="90000"/>
              </a:lnSpc>
              <a:spcBef>
                <a:spcPts val="1199"/>
              </a:spcBef>
              <a:tabLst>
                <a:tab algn="l" pos="0"/>
              </a:tabLst>
            </a:pPr>
            <a:endParaRPr b="0" lang="en-US" sz="20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2895480" y="235800"/>
            <a:ext cx="8610120" cy="778680"/>
          </a:xfrm>
          <a:prstGeom prst="rect">
            <a:avLst/>
          </a:prstGeom>
          <a:noFill/>
          <a:ln>
            <a:noFill/>
          </a:ln>
        </p:spPr>
        <p:txBody>
          <a:bodyPr anchor="ctr">
            <a:normAutofit fontScale="91000"/>
          </a:bodyPr>
          <a:p>
            <a:pPr>
              <a:lnSpc>
                <a:spcPct val="90000"/>
              </a:lnSpc>
            </a:pPr>
            <a:r>
              <a:rPr b="0" lang="en-US" sz="5400" spc="-1" strike="noStrike" cap="all">
                <a:solidFill>
                  <a:srgbClr val="000000"/>
                </a:solidFill>
                <a:latin typeface="Rockwell Condensed"/>
              </a:rPr>
              <a:t>Cont….</a:t>
            </a:r>
            <a:endParaRPr b="0" lang="en-US" sz="5400" spc="-1" strike="noStrike">
              <a:solidFill>
                <a:srgbClr val="000000"/>
              </a:solidFill>
              <a:latin typeface="Rockwell"/>
            </a:endParaRPr>
          </a:p>
        </p:txBody>
      </p:sp>
      <p:sp>
        <p:nvSpPr>
          <p:cNvPr id="153" name="TextShape 2"/>
          <p:cNvSpPr txBox="1"/>
          <p:nvPr/>
        </p:nvSpPr>
        <p:spPr>
          <a:xfrm>
            <a:off x="685800" y="1015200"/>
            <a:ext cx="10820160" cy="5203080"/>
          </a:xfrm>
          <a:prstGeom prst="rect">
            <a:avLst/>
          </a:prstGeom>
          <a:noFill/>
          <a:ln>
            <a:noFill/>
          </a:ln>
        </p:spPr>
        <p:txBody>
          <a:bodyPr>
            <a:noAutofit/>
          </a:bodyPr>
          <a:p>
            <a:pPr>
              <a:lnSpc>
                <a:spcPct val="90000"/>
              </a:lnSpc>
              <a:spcBef>
                <a:spcPts val="1199"/>
              </a:spcBef>
              <a:tabLst>
                <a:tab algn="l" pos="0"/>
              </a:tabLst>
            </a:pPr>
            <a:r>
              <a:rPr b="1" lang="en-US" sz="2000" spc="-1" strike="noStrike">
                <a:solidFill>
                  <a:srgbClr val="000000"/>
                </a:solidFill>
                <a:latin typeface="Google Sans"/>
              </a:rPr>
              <a:t>Case Study 2: Bridging the Gap - The Global Fashion Brand</a:t>
            </a:r>
            <a:endParaRPr b="0" lang="en-US" sz="2000" spc="-1" strike="noStrike">
              <a:solidFill>
                <a:srgbClr val="000000"/>
              </a:solidFill>
              <a:latin typeface="Rockwell"/>
            </a:endParaRPr>
          </a:p>
          <a:p>
            <a:pPr>
              <a:lnSpc>
                <a:spcPct val="90000"/>
              </a:lnSpc>
              <a:spcBef>
                <a:spcPts val="1199"/>
              </a:spcBef>
              <a:tabLst>
                <a:tab algn="l" pos="0"/>
              </a:tabLst>
            </a:pPr>
            <a:r>
              <a:rPr b="1" lang="en-US" sz="2000" spc="-1" strike="noStrike">
                <a:solidFill>
                  <a:srgbClr val="000000"/>
                </a:solidFill>
                <a:latin typeface="Google Sans"/>
              </a:rPr>
              <a:t>Before Cloud:</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Arial"/>
              <a:buChar char="•"/>
              <a:tabLst>
                <a:tab algn="l" pos="0"/>
              </a:tabLst>
            </a:pPr>
            <a:r>
              <a:rPr b="1" lang="en-US" sz="2000" spc="-1" strike="noStrike">
                <a:solidFill>
                  <a:srgbClr val="000000"/>
                </a:solidFill>
                <a:latin typeface="Google Sans"/>
              </a:rPr>
              <a:t>The Challenge:</a:t>
            </a:r>
            <a:r>
              <a:rPr b="0" lang="en-US" sz="2000" spc="-1" strike="noStrike">
                <a:solidFill>
                  <a:srgbClr val="000000"/>
                </a:solidFill>
                <a:latin typeface="Google Sans"/>
              </a:rPr>
              <a:t> "Global Fashion Inc.," a multinational clothing retailer, faced communication and collaboration hurdles between its headquarters and international offices. Legacy file-sharing systems were cumbersome and lacked real-time collaboration features.</a:t>
            </a:r>
            <a:endParaRPr b="0" lang="en-US" sz="2000" spc="-1" strike="noStrike">
              <a:solidFill>
                <a:srgbClr val="000000"/>
              </a:solidFill>
              <a:latin typeface="Rockwell"/>
            </a:endParaRPr>
          </a:p>
          <a:p>
            <a:pPr>
              <a:lnSpc>
                <a:spcPct val="90000"/>
              </a:lnSpc>
              <a:spcBef>
                <a:spcPts val="1199"/>
              </a:spcBef>
              <a:tabLst>
                <a:tab algn="l" pos="0"/>
              </a:tabLst>
            </a:pPr>
            <a:r>
              <a:rPr b="1" lang="en-US" sz="2000" spc="-1" strike="noStrike">
                <a:solidFill>
                  <a:srgbClr val="000000"/>
                </a:solidFill>
                <a:latin typeface="Google Sans"/>
              </a:rPr>
              <a:t>After Cloud:</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Arial"/>
              <a:buChar char="•"/>
              <a:tabLst>
                <a:tab algn="l" pos="0"/>
              </a:tabLst>
            </a:pPr>
            <a:r>
              <a:rPr b="1" lang="en-US" sz="2000" spc="-1" strike="noStrike">
                <a:solidFill>
                  <a:srgbClr val="000000"/>
                </a:solidFill>
                <a:latin typeface="Google Sans"/>
              </a:rPr>
              <a:t>The Solution:</a:t>
            </a:r>
            <a:r>
              <a:rPr b="0" lang="en-US" sz="2000" spc="-1" strike="noStrike">
                <a:solidFill>
                  <a:srgbClr val="000000"/>
                </a:solidFill>
                <a:latin typeface="Google Sans"/>
              </a:rPr>
              <a:t> Global Fashion adopted a cloud-based collaboration platform with features like file sharing, document editing, and video conferencing.</a:t>
            </a:r>
            <a:endParaRPr b="0" lang="en-US" sz="2000" spc="-1" strike="noStrike">
              <a:solidFill>
                <a:srgbClr val="000000"/>
              </a:solidFill>
              <a:latin typeface="Rockwell"/>
            </a:endParaRPr>
          </a:p>
          <a:p>
            <a:pPr>
              <a:lnSpc>
                <a:spcPct val="90000"/>
              </a:lnSpc>
              <a:spcBef>
                <a:spcPts val="1199"/>
              </a:spcBef>
              <a:tabLst>
                <a:tab algn="l" pos="0"/>
              </a:tabLst>
            </a:pPr>
            <a:r>
              <a:rPr b="1" lang="en-US" sz="2000" spc="-1" strike="noStrike">
                <a:solidFill>
                  <a:srgbClr val="000000"/>
                </a:solidFill>
                <a:latin typeface="Google Sans"/>
              </a:rPr>
              <a:t>Stitching Together Success:</a:t>
            </a:r>
            <a:endParaRPr b="0" lang="en-US" sz="2000" spc="-1" strike="noStrike">
              <a:solidFill>
                <a:srgbClr val="000000"/>
              </a:solidFill>
              <a:latin typeface="Rockwell"/>
            </a:endParaRPr>
          </a:p>
          <a:p>
            <a:pPr lvl="1" marL="743040" indent="-285480">
              <a:lnSpc>
                <a:spcPct val="90000"/>
              </a:lnSpc>
              <a:spcBef>
                <a:spcPts val="400"/>
              </a:spcBef>
              <a:spcAft>
                <a:spcPts val="201"/>
              </a:spcAft>
              <a:buClr>
                <a:srgbClr val="9e3611"/>
              </a:buClr>
              <a:buSzPct val="85000"/>
              <a:buFont typeface="Arial"/>
              <a:buChar char="•"/>
              <a:tabLst>
                <a:tab algn="l" pos="0"/>
              </a:tabLst>
            </a:pPr>
            <a:r>
              <a:rPr b="0" lang="en-US" sz="1800" spc="-1" strike="noStrike">
                <a:solidFill>
                  <a:srgbClr val="000000"/>
                </a:solidFill>
                <a:latin typeface="Google Sans"/>
              </a:rPr>
              <a:t>Seamless collaboration – Teams can work on documents simultaneously, regardless of location.</a:t>
            </a:r>
            <a:endParaRPr b="0" lang="en-US" sz="1800" spc="-1" strike="noStrike">
              <a:solidFill>
                <a:srgbClr val="000000"/>
              </a:solidFill>
              <a:latin typeface="Rockwell"/>
            </a:endParaRPr>
          </a:p>
          <a:p>
            <a:pPr lvl="1" marL="743040" indent="-285480">
              <a:lnSpc>
                <a:spcPct val="90000"/>
              </a:lnSpc>
              <a:spcBef>
                <a:spcPts val="400"/>
              </a:spcBef>
              <a:spcAft>
                <a:spcPts val="201"/>
              </a:spcAft>
              <a:buClr>
                <a:srgbClr val="9e3611"/>
              </a:buClr>
              <a:buSzPct val="85000"/>
              <a:buFont typeface="Arial"/>
              <a:buChar char="•"/>
              <a:tabLst>
                <a:tab algn="l" pos="0"/>
              </a:tabLst>
            </a:pPr>
            <a:r>
              <a:rPr b="0" lang="en-US" sz="1800" spc="-1" strike="noStrike">
                <a:solidFill>
                  <a:srgbClr val="000000"/>
                </a:solidFill>
                <a:latin typeface="Google Sans"/>
              </a:rPr>
              <a:t>Improved communication – Real-time project updates and discussions streamline communication.</a:t>
            </a:r>
            <a:endParaRPr b="0" lang="en-US" sz="1800" spc="-1" strike="noStrike">
              <a:solidFill>
                <a:srgbClr val="000000"/>
              </a:solidFill>
              <a:latin typeface="Rockwell"/>
            </a:endParaRPr>
          </a:p>
          <a:p>
            <a:pPr lvl="1" marL="743040" indent="-285480">
              <a:lnSpc>
                <a:spcPct val="90000"/>
              </a:lnSpc>
              <a:spcBef>
                <a:spcPts val="400"/>
              </a:spcBef>
              <a:spcAft>
                <a:spcPts val="201"/>
              </a:spcAft>
              <a:buClr>
                <a:srgbClr val="9e3611"/>
              </a:buClr>
              <a:buSzPct val="85000"/>
              <a:buFont typeface="Arial"/>
              <a:buChar char="•"/>
              <a:tabLst>
                <a:tab algn="l" pos="0"/>
              </a:tabLst>
            </a:pPr>
            <a:r>
              <a:rPr b="0" lang="en-US" sz="1800" spc="-1" strike="noStrike">
                <a:solidFill>
                  <a:srgbClr val="000000"/>
                </a:solidFill>
                <a:latin typeface="Google Sans"/>
              </a:rPr>
              <a:t>Enhanced version control – Cloud-based storage eliminates version confusion and ensures everyone works on the latest version.</a:t>
            </a:r>
            <a:endParaRPr b="0" lang="en-US" sz="1800" spc="-1" strike="noStrike">
              <a:solidFill>
                <a:srgbClr val="000000"/>
              </a:solidFill>
              <a:latin typeface="Rockwell"/>
            </a:endParaRPr>
          </a:p>
          <a:p>
            <a:pPr>
              <a:lnSpc>
                <a:spcPct val="90000"/>
              </a:lnSpc>
              <a:spcBef>
                <a:spcPts val="1199"/>
              </a:spcBef>
              <a:tabLst>
                <a:tab algn="l" pos="0"/>
              </a:tabLst>
            </a:pPr>
            <a:endParaRPr b="0" lang="en-US" sz="18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2895480" y="337680"/>
            <a:ext cx="8610120" cy="602640"/>
          </a:xfrm>
          <a:prstGeom prst="rect">
            <a:avLst/>
          </a:prstGeom>
          <a:noFill/>
          <a:ln>
            <a:noFill/>
          </a:ln>
        </p:spPr>
        <p:txBody>
          <a:bodyPr anchor="ctr">
            <a:normAutofit fontScale="20000"/>
          </a:bodyPr>
          <a:p>
            <a:pPr>
              <a:lnSpc>
                <a:spcPct val="90000"/>
              </a:lnSpc>
            </a:pPr>
            <a:r>
              <a:rPr b="0" lang="en-US" sz="5400" spc="-1" strike="noStrike" cap="all">
                <a:solidFill>
                  <a:srgbClr val="000000"/>
                </a:solidFill>
                <a:latin typeface="Rockwell Condensed"/>
              </a:rPr>
              <a:t>CHALLENGES AND CONSIDERATIONS</a:t>
            </a:r>
            <a:endParaRPr b="0" lang="en-US" sz="5400" spc="-1" strike="noStrike">
              <a:solidFill>
                <a:srgbClr val="000000"/>
              </a:solidFill>
              <a:latin typeface="Rockwell"/>
            </a:endParaRPr>
          </a:p>
        </p:txBody>
      </p:sp>
      <p:sp>
        <p:nvSpPr>
          <p:cNvPr id="155" name="TextShape 2"/>
          <p:cNvSpPr txBox="1"/>
          <p:nvPr/>
        </p:nvSpPr>
        <p:spPr>
          <a:xfrm>
            <a:off x="685800" y="1099080"/>
            <a:ext cx="10820160" cy="5119200"/>
          </a:xfrm>
          <a:prstGeom prst="rect">
            <a:avLst/>
          </a:prstGeom>
          <a:noFill/>
          <a:ln>
            <a:noFill/>
          </a:ln>
        </p:spPr>
        <p:txBody>
          <a:bodyPr>
            <a:noAutofit/>
          </a:bodyPr>
          <a:p>
            <a:pPr>
              <a:lnSpc>
                <a:spcPct val="90000"/>
              </a:lnSpc>
              <a:spcBef>
                <a:spcPts val="1199"/>
              </a:spcBef>
              <a:tabLst>
                <a:tab algn="l" pos="0"/>
              </a:tabLst>
            </a:pPr>
            <a:r>
              <a:rPr b="1" lang="en-US" sz="2000" spc="-1" strike="noStrike">
                <a:solidFill>
                  <a:srgbClr val="000000"/>
                </a:solidFill>
                <a:latin typeface="Google Sans"/>
              </a:rPr>
              <a:t>Security Concerns:</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Arial"/>
              <a:buChar char="•"/>
              <a:tabLst>
                <a:tab algn="l" pos="0"/>
              </a:tabLst>
            </a:pPr>
            <a:r>
              <a:rPr b="1" lang="en-US" sz="2000" spc="-1" strike="noStrike">
                <a:solidFill>
                  <a:srgbClr val="000000"/>
                </a:solidFill>
                <a:latin typeface="Google Sans"/>
              </a:rPr>
              <a:t>Data Breaches:</a:t>
            </a:r>
            <a:r>
              <a:rPr b="0" lang="en-US" sz="2000" spc="-1" strike="noStrike">
                <a:solidFill>
                  <a:srgbClr val="000000"/>
                </a:solidFill>
                <a:latin typeface="Google Sans"/>
              </a:rPr>
              <a:t> Cloud-based data storage raises security concerns. Businesses must ensure their chosen cloud provider implements robust security measures like encryption, access controls, and intrusion detection systems.</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Arial"/>
              <a:buChar char="•"/>
              <a:tabLst>
                <a:tab algn="l" pos="0"/>
              </a:tabLst>
            </a:pPr>
            <a:r>
              <a:rPr b="1" lang="en-US" sz="2000" spc="-1" strike="noStrike">
                <a:solidFill>
                  <a:srgbClr val="000000"/>
                </a:solidFill>
                <a:latin typeface="Google Sans"/>
              </a:rPr>
              <a:t>Data Privacy:</a:t>
            </a:r>
            <a:r>
              <a:rPr b="0" lang="en-US" sz="2000" spc="-1" strike="noStrike">
                <a:solidFill>
                  <a:srgbClr val="000000"/>
                </a:solidFill>
                <a:latin typeface="Google Sans"/>
              </a:rPr>
              <a:t> Data privacy regulations like GDPR and CCPA require careful consideration. Businesses need to understand where their data is stored and how it's managed by the cloud provider to ensure compliance.</a:t>
            </a:r>
            <a:endParaRPr b="0" lang="en-US" sz="2000" spc="-1" strike="noStrike">
              <a:solidFill>
                <a:srgbClr val="000000"/>
              </a:solidFill>
              <a:latin typeface="Rockwell"/>
            </a:endParaRPr>
          </a:p>
          <a:p>
            <a:pPr>
              <a:lnSpc>
                <a:spcPct val="90000"/>
              </a:lnSpc>
              <a:spcBef>
                <a:spcPts val="1199"/>
              </a:spcBef>
              <a:tabLst>
                <a:tab algn="l" pos="0"/>
              </a:tabLst>
            </a:pPr>
            <a:r>
              <a:rPr b="1" lang="en-US" sz="2000" spc="-1" strike="noStrike">
                <a:solidFill>
                  <a:srgbClr val="000000"/>
                </a:solidFill>
                <a:latin typeface="Google Sans"/>
              </a:rPr>
              <a:t>Strategies for Security Mitigation:</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Arial"/>
              <a:buChar char="•"/>
              <a:tabLst>
                <a:tab algn="l" pos="0"/>
              </a:tabLst>
            </a:pPr>
            <a:r>
              <a:rPr b="1" lang="en-US" sz="2000" spc="-1" strike="noStrike">
                <a:solidFill>
                  <a:srgbClr val="000000"/>
                </a:solidFill>
                <a:latin typeface="Google Sans"/>
              </a:rPr>
              <a:t>Choose a Reputable Cloud Provider:</a:t>
            </a:r>
            <a:r>
              <a:rPr b="0" lang="en-US" sz="2000" spc="-1" strike="noStrike">
                <a:solidFill>
                  <a:srgbClr val="000000"/>
                </a:solidFill>
                <a:latin typeface="Google Sans"/>
              </a:rPr>
              <a:t> Select a provider with a strong track record of security and compliance with relevant regulations.</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Arial"/>
              <a:buChar char="•"/>
              <a:tabLst>
                <a:tab algn="l" pos="0"/>
              </a:tabLst>
            </a:pPr>
            <a:r>
              <a:rPr b="1" lang="en-US" sz="2000" spc="-1" strike="noStrike">
                <a:solidFill>
                  <a:srgbClr val="000000"/>
                </a:solidFill>
                <a:latin typeface="Google Sans"/>
              </a:rPr>
              <a:t>Implement Strong Authentication Protocols:</a:t>
            </a:r>
            <a:r>
              <a:rPr b="0" lang="en-US" sz="2000" spc="-1" strike="noStrike">
                <a:solidFill>
                  <a:srgbClr val="000000"/>
                </a:solidFill>
                <a:latin typeface="Google Sans"/>
              </a:rPr>
              <a:t> Enforce multi-factor authentication and access controls to prevent unauthorized access to sensitive data.</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Arial"/>
              <a:buChar char="•"/>
              <a:tabLst>
                <a:tab algn="l" pos="0"/>
              </a:tabLst>
            </a:pPr>
            <a:r>
              <a:rPr b="1" lang="en-US" sz="2000" spc="-1" strike="noStrike">
                <a:solidFill>
                  <a:srgbClr val="000000"/>
                </a:solidFill>
                <a:latin typeface="Google Sans"/>
              </a:rPr>
              <a:t>Encrypt Data at Rest and in Transit:</a:t>
            </a:r>
            <a:r>
              <a:rPr b="0" lang="en-US" sz="2000" spc="-1" strike="noStrike">
                <a:solidFill>
                  <a:srgbClr val="000000"/>
                </a:solidFill>
                <a:latin typeface="Google Sans"/>
              </a:rPr>
              <a:t> Encryption safeguards data both within the cloud storage and during transfer.</a:t>
            </a:r>
            <a:endParaRPr b="0" lang="en-US" sz="2000" spc="-1" strike="noStrike">
              <a:solidFill>
                <a:srgbClr val="000000"/>
              </a:solidFill>
              <a:latin typeface="Rockwell"/>
            </a:endParaRPr>
          </a:p>
          <a:p>
            <a:pPr>
              <a:lnSpc>
                <a:spcPct val="90000"/>
              </a:lnSpc>
              <a:spcBef>
                <a:spcPts val="1199"/>
              </a:spcBef>
              <a:tabLst>
                <a:tab algn="l" pos="0"/>
              </a:tabLst>
            </a:pPr>
            <a:endParaRPr b="0" lang="en-US" sz="20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Wood Type</Template>
  <TotalTime>55</TotalTime>
  <Application>LibreOffice/6.4.7.2$Linux_X86_64 LibreOffice_project/40$Build-2</Application>
  <Words>1656</Words>
  <Paragraphs>89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2024-03-25T11:40:42Z</dcterms:created>
  <dc:creator>Collins Munyao</dc:creator>
  <dc:description/>
  <dc:language>en-US</dc:language>
  <cp:lastModifiedBy/>
  <dcterms:modified xsi:type="dcterms:W3CDTF">2024-08-07T11:08:45Z</dcterms:modified>
  <cp:revision>4</cp:revision>
  <dc:subject/>
  <dc:title>CLOUD COMPUTING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