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5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62FC90-AFCB-442A-BB50-3AB718D470FD}" type="datetimeFigureOut">
              <a:rPr lang="en-IN" smtClean="0"/>
              <a:t>15-09-2025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84E478-36E4-43A7-830A-02E495B3B07B}" type="slidenum">
              <a:rPr lang="en-IN" smtClean="0"/>
              <a:t>‹#›</a:t>
            </a:fld>
            <a:endParaRPr lang="en-IN"/>
          </a:p>
        </p:txBody>
      </p:sp>
    </p:spTree>
    <p:extLst>
      <p:ext uri="{BB962C8B-B14F-4D97-AF65-F5344CB8AC3E}">
        <p14:creationId xmlns:p14="http://schemas.microsoft.com/office/powerpoint/2010/main" val="6536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62FC90-AFCB-442A-BB50-3AB718D470FD}" type="datetimeFigureOut">
              <a:rPr lang="en-IN" smtClean="0"/>
              <a:t>15-09-2025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84E478-36E4-43A7-830A-02E495B3B07B}" type="slidenum">
              <a:rPr lang="en-IN" smtClean="0"/>
              <a:t>‹#›</a:t>
            </a:fld>
            <a:endParaRPr lang="en-IN"/>
          </a:p>
        </p:txBody>
      </p:sp>
    </p:spTree>
    <p:extLst>
      <p:ext uri="{BB962C8B-B14F-4D97-AF65-F5344CB8AC3E}">
        <p14:creationId xmlns:p14="http://schemas.microsoft.com/office/powerpoint/2010/main" val="603961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62FC90-AFCB-442A-BB50-3AB718D470FD}" type="datetimeFigureOut">
              <a:rPr lang="en-IN" smtClean="0"/>
              <a:t>15-09-2025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84E478-36E4-43A7-830A-02E495B3B07B}" type="slidenum">
              <a:rPr lang="en-IN" smtClean="0"/>
              <a:t>‹#›</a:t>
            </a:fld>
            <a:endParaRPr lang="en-IN"/>
          </a:p>
        </p:txBody>
      </p:sp>
    </p:spTree>
    <p:extLst>
      <p:ext uri="{BB962C8B-B14F-4D97-AF65-F5344CB8AC3E}">
        <p14:creationId xmlns:p14="http://schemas.microsoft.com/office/powerpoint/2010/main" val="64105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62FC90-AFCB-442A-BB50-3AB718D470FD}" type="datetimeFigureOut">
              <a:rPr lang="en-IN" smtClean="0"/>
              <a:t>15-09-2025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84E478-36E4-43A7-830A-02E495B3B07B}" type="slidenum">
              <a:rPr lang="en-IN" smtClean="0"/>
              <a:t>‹#›</a:t>
            </a:fld>
            <a:endParaRPr lang="en-IN"/>
          </a:p>
        </p:txBody>
      </p:sp>
    </p:spTree>
    <p:extLst>
      <p:ext uri="{BB962C8B-B14F-4D97-AF65-F5344CB8AC3E}">
        <p14:creationId xmlns:p14="http://schemas.microsoft.com/office/powerpoint/2010/main" val="36592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tint val="82000"/>
                  </a:schemeClr>
                </a:solidFill>
              </a:defRPr>
            </a:lvl1pPr>
            <a:lvl2pPr marL="377967" indent="0">
              <a:buNone/>
              <a:defRPr sz="1653">
                <a:solidFill>
                  <a:schemeClr val="tx1">
                    <a:tint val="82000"/>
                  </a:schemeClr>
                </a:solidFill>
              </a:defRPr>
            </a:lvl2pPr>
            <a:lvl3pPr marL="755934" indent="0">
              <a:buNone/>
              <a:defRPr sz="1488">
                <a:solidFill>
                  <a:schemeClr val="tx1">
                    <a:tint val="82000"/>
                  </a:schemeClr>
                </a:solidFill>
              </a:defRPr>
            </a:lvl3pPr>
            <a:lvl4pPr marL="1133902" indent="0">
              <a:buNone/>
              <a:defRPr sz="1323">
                <a:solidFill>
                  <a:schemeClr val="tx1">
                    <a:tint val="82000"/>
                  </a:schemeClr>
                </a:solidFill>
              </a:defRPr>
            </a:lvl4pPr>
            <a:lvl5pPr marL="1511869" indent="0">
              <a:buNone/>
              <a:defRPr sz="1323">
                <a:solidFill>
                  <a:schemeClr val="tx1">
                    <a:tint val="82000"/>
                  </a:schemeClr>
                </a:solidFill>
              </a:defRPr>
            </a:lvl5pPr>
            <a:lvl6pPr marL="1889836" indent="0">
              <a:buNone/>
              <a:defRPr sz="1323">
                <a:solidFill>
                  <a:schemeClr val="tx1">
                    <a:tint val="82000"/>
                  </a:schemeClr>
                </a:solidFill>
              </a:defRPr>
            </a:lvl6pPr>
            <a:lvl7pPr marL="2267803" indent="0">
              <a:buNone/>
              <a:defRPr sz="1323">
                <a:solidFill>
                  <a:schemeClr val="tx1">
                    <a:tint val="82000"/>
                  </a:schemeClr>
                </a:solidFill>
              </a:defRPr>
            </a:lvl7pPr>
            <a:lvl8pPr marL="2645771" indent="0">
              <a:buNone/>
              <a:defRPr sz="1323">
                <a:solidFill>
                  <a:schemeClr val="tx1">
                    <a:tint val="82000"/>
                  </a:schemeClr>
                </a:solidFill>
              </a:defRPr>
            </a:lvl8pPr>
            <a:lvl9pPr marL="3023738" indent="0">
              <a:buNone/>
              <a:defRPr sz="1323">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62FC90-AFCB-442A-BB50-3AB718D470FD}" type="datetimeFigureOut">
              <a:rPr lang="en-IN" smtClean="0"/>
              <a:t>15-09-2025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84E478-36E4-43A7-830A-02E495B3B07B}" type="slidenum">
              <a:rPr lang="en-IN" smtClean="0"/>
              <a:t>‹#›</a:t>
            </a:fld>
            <a:endParaRPr lang="en-IN"/>
          </a:p>
        </p:txBody>
      </p:sp>
    </p:spTree>
    <p:extLst>
      <p:ext uri="{BB962C8B-B14F-4D97-AF65-F5344CB8AC3E}">
        <p14:creationId xmlns:p14="http://schemas.microsoft.com/office/powerpoint/2010/main" val="63666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62FC90-AFCB-442A-BB50-3AB718D470FD}" type="datetimeFigureOut">
              <a:rPr lang="en-IN" smtClean="0"/>
              <a:t>15-09-2025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84E478-36E4-43A7-830A-02E495B3B07B}" type="slidenum">
              <a:rPr lang="en-IN" smtClean="0"/>
              <a:t>‹#›</a:t>
            </a:fld>
            <a:endParaRPr lang="en-IN"/>
          </a:p>
        </p:txBody>
      </p:sp>
    </p:spTree>
    <p:extLst>
      <p:ext uri="{BB962C8B-B14F-4D97-AF65-F5344CB8AC3E}">
        <p14:creationId xmlns:p14="http://schemas.microsoft.com/office/powerpoint/2010/main" val="3666047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62FC90-AFCB-442A-BB50-3AB718D470FD}" type="datetimeFigureOut">
              <a:rPr lang="en-IN" smtClean="0"/>
              <a:t>15-09-2025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84E478-36E4-43A7-830A-02E495B3B07B}" type="slidenum">
              <a:rPr lang="en-IN" smtClean="0"/>
              <a:t>‹#›</a:t>
            </a:fld>
            <a:endParaRPr lang="en-IN"/>
          </a:p>
        </p:txBody>
      </p:sp>
    </p:spTree>
    <p:extLst>
      <p:ext uri="{BB962C8B-B14F-4D97-AF65-F5344CB8AC3E}">
        <p14:creationId xmlns:p14="http://schemas.microsoft.com/office/powerpoint/2010/main" val="2528604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62FC90-AFCB-442A-BB50-3AB718D470FD}" type="datetimeFigureOut">
              <a:rPr lang="en-IN" smtClean="0"/>
              <a:t>15-09-2025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84E478-36E4-43A7-830A-02E495B3B07B}" type="slidenum">
              <a:rPr lang="en-IN" smtClean="0"/>
              <a:t>‹#›</a:t>
            </a:fld>
            <a:endParaRPr lang="en-IN"/>
          </a:p>
        </p:txBody>
      </p:sp>
    </p:spTree>
    <p:extLst>
      <p:ext uri="{BB962C8B-B14F-4D97-AF65-F5344CB8AC3E}">
        <p14:creationId xmlns:p14="http://schemas.microsoft.com/office/powerpoint/2010/main" val="1925343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2FC90-AFCB-442A-BB50-3AB718D470FD}" type="datetimeFigureOut">
              <a:rPr lang="en-IN" smtClean="0"/>
              <a:t>15-09-2025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84E478-36E4-43A7-830A-02E495B3B07B}" type="slidenum">
              <a:rPr lang="en-IN" smtClean="0"/>
              <a:t>‹#›</a:t>
            </a:fld>
            <a:endParaRPr lang="en-IN"/>
          </a:p>
        </p:txBody>
      </p:sp>
    </p:spTree>
    <p:extLst>
      <p:ext uri="{BB962C8B-B14F-4D97-AF65-F5344CB8AC3E}">
        <p14:creationId xmlns:p14="http://schemas.microsoft.com/office/powerpoint/2010/main" val="2488113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F62FC90-AFCB-442A-BB50-3AB718D470FD}" type="datetimeFigureOut">
              <a:rPr lang="en-IN" smtClean="0"/>
              <a:t>15-09-2025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84E478-36E4-43A7-830A-02E495B3B07B}" type="slidenum">
              <a:rPr lang="en-IN" smtClean="0"/>
              <a:t>‹#›</a:t>
            </a:fld>
            <a:endParaRPr lang="en-IN"/>
          </a:p>
        </p:txBody>
      </p:sp>
    </p:spTree>
    <p:extLst>
      <p:ext uri="{BB962C8B-B14F-4D97-AF65-F5344CB8AC3E}">
        <p14:creationId xmlns:p14="http://schemas.microsoft.com/office/powerpoint/2010/main" val="4284653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2F62FC90-AFCB-442A-BB50-3AB718D470FD}" type="datetimeFigureOut">
              <a:rPr lang="en-IN" smtClean="0"/>
              <a:t>15-09-2025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84E478-36E4-43A7-830A-02E495B3B07B}" type="slidenum">
              <a:rPr lang="en-IN" smtClean="0"/>
              <a:t>‹#›</a:t>
            </a:fld>
            <a:endParaRPr lang="en-IN"/>
          </a:p>
        </p:txBody>
      </p:sp>
    </p:spTree>
    <p:extLst>
      <p:ext uri="{BB962C8B-B14F-4D97-AF65-F5344CB8AC3E}">
        <p14:creationId xmlns:p14="http://schemas.microsoft.com/office/powerpoint/2010/main" val="2303684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82000"/>
                  </a:schemeClr>
                </a:solidFill>
              </a:defRPr>
            </a:lvl1pPr>
          </a:lstStyle>
          <a:p>
            <a:fld id="{2F62FC90-AFCB-442A-BB50-3AB718D470FD}" type="datetimeFigureOut">
              <a:rPr lang="en-IN" smtClean="0"/>
              <a:t>15-09-2025</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82000"/>
                  </a:schemeClr>
                </a:solidFill>
              </a:defRPr>
            </a:lvl1pPr>
          </a:lstStyle>
          <a:p>
            <a:fld id="{2D84E478-36E4-43A7-830A-02E495B3B07B}" type="slidenum">
              <a:rPr lang="en-IN" smtClean="0"/>
              <a:t>‹#›</a:t>
            </a:fld>
            <a:endParaRPr lang="en-IN"/>
          </a:p>
        </p:txBody>
      </p:sp>
    </p:spTree>
    <p:extLst>
      <p:ext uri="{BB962C8B-B14F-4D97-AF65-F5344CB8AC3E}">
        <p14:creationId xmlns:p14="http://schemas.microsoft.com/office/powerpoint/2010/main" val="28247631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51DBE-232A-C6FB-C108-5338557EB36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C76811C2-F713-A39D-3F80-8DBB1CCCF3E1}"/>
              </a:ext>
            </a:extLst>
          </p:cNvPr>
          <p:cNvSpPr>
            <a:spLocks noGrp="1"/>
          </p:cNvSpPr>
          <p:nvPr>
            <p:ph type="subTitle" idx="1"/>
          </p:nvPr>
        </p:nvSpPr>
        <p:spPr/>
        <p:txBody>
          <a:bodyPr/>
          <a:lstStyle/>
          <a:p>
            <a:endParaRPr lang="en-IN"/>
          </a:p>
        </p:txBody>
      </p:sp>
      <p:pic>
        <p:nvPicPr>
          <p:cNvPr id="5" name="Picture 4" descr="A diagram of a smart sdlc">
            <a:extLst>
              <a:ext uri="{FF2B5EF4-FFF2-40B4-BE49-F238E27FC236}">
                <a16:creationId xmlns:a16="http://schemas.microsoft.com/office/drawing/2014/main" id="{1CA4C17F-4065-FA14-CF24-2F60722AA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74" y="1557470"/>
            <a:ext cx="6639339" cy="6764895"/>
          </a:xfrm>
          <a:prstGeom prst="rect">
            <a:avLst/>
          </a:prstGeom>
        </p:spPr>
      </p:pic>
    </p:spTree>
    <p:extLst>
      <p:ext uri="{BB962C8B-B14F-4D97-AF65-F5344CB8AC3E}">
        <p14:creationId xmlns:p14="http://schemas.microsoft.com/office/powerpoint/2010/main" val="333008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0DE9AE56-8F8E-9CF6-8630-80884F16A562}"/>
              </a:ext>
            </a:extLst>
          </p:cNvPr>
          <p:cNvSpPr txBox="1"/>
          <p:nvPr/>
        </p:nvSpPr>
        <p:spPr>
          <a:xfrm>
            <a:off x="477073" y="3021259"/>
            <a:ext cx="6480315" cy="2166234"/>
          </a:xfrm>
          <a:prstGeom prst="rect">
            <a:avLst/>
          </a:prstGeom>
          <a:noFill/>
        </p:spPr>
        <p:txBody>
          <a:bodyPr wrap="square">
            <a:spAutoFit/>
          </a:bodyPr>
          <a:lstStyle/>
          <a:p>
            <a:pPr defTabSz="567019" eaLnBrk="0" fontAlgn="base" hangingPunct="0">
              <a:spcBef>
                <a:spcPct val="0"/>
              </a:spcBef>
              <a:spcAft>
                <a:spcPct val="0"/>
              </a:spcAft>
            </a:pPr>
            <a:endParaRPr lang="en-US" altLang="en-US" sz="700" b="1" dirty="0">
              <a:latin typeface="Arial" panose="020B0604020202020204" pitchFamily="34" charset="0"/>
            </a:endParaRPr>
          </a:p>
          <a:p>
            <a:pPr defTabSz="567019" eaLnBrk="0" fontAlgn="base" hangingPunct="0">
              <a:spcBef>
                <a:spcPct val="0"/>
              </a:spcBef>
              <a:spcAft>
                <a:spcPct val="0"/>
              </a:spcAft>
            </a:pPr>
            <a:r>
              <a:rPr lang="en-US" altLang="en-US" sz="600" dirty="0">
                <a:latin typeface="Arial" panose="020B0604020202020204" pitchFamily="34" charset="0"/>
              </a:rPr>
              <a:t> </a:t>
            </a:r>
            <a:r>
              <a:rPr lang="en-US" altLang="en-US" sz="1400" b="1" dirty="0">
                <a:latin typeface="Arial" panose="020B0604020202020204" pitchFamily="34" charset="0"/>
              </a:rPr>
              <a:t>Software Development Life Cycle (SDLC)</a:t>
            </a:r>
            <a:r>
              <a:rPr lang="en-US" altLang="en-US" sz="1400" dirty="0">
                <a:latin typeface="Arial" panose="020B0604020202020204" pitchFamily="34" charset="0"/>
              </a:rPr>
              <a:t>. Traditionally, SDLC includes phases like planning, designing, coding, testing, and </a:t>
            </a:r>
            <a:r>
              <a:rPr lang="en-US" altLang="en-US" sz="1400" dirty="0" err="1">
                <a:latin typeface="Arial" panose="020B0604020202020204" pitchFamily="34" charset="0"/>
              </a:rPr>
              <a:t>maintenance.Today</a:t>
            </a:r>
            <a:r>
              <a:rPr lang="en-US" altLang="en-US" sz="1400" dirty="0">
                <a:latin typeface="Arial" panose="020B0604020202020204" pitchFamily="34" charset="0"/>
              </a:rPr>
              <a:t>, with the help of </a:t>
            </a:r>
            <a:r>
              <a:rPr lang="en-US" altLang="en-US" sz="1400" b="1" dirty="0">
                <a:latin typeface="Arial" panose="020B0604020202020204" pitchFamily="34" charset="0"/>
              </a:rPr>
              <a:t>Artificial Intelligence (AI)</a:t>
            </a:r>
            <a:r>
              <a:rPr lang="en-US" altLang="en-US" sz="1400" dirty="0">
                <a:latin typeface="Arial" panose="020B0604020202020204" pitchFamily="34" charset="0"/>
              </a:rPr>
              <a:t>, this process is becoming faster and smarter. A </a:t>
            </a:r>
            <a:r>
              <a:rPr lang="en-US" altLang="en-US" sz="1400" b="1" dirty="0">
                <a:latin typeface="Arial" panose="020B0604020202020204" pitchFamily="34" charset="0"/>
              </a:rPr>
              <a:t>Smart SDLC</a:t>
            </a:r>
            <a:r>
              <a:rPr lang="en-US" altLang="en-US" sz="1400" dirty="0">
                <a:latin typeface="Arial" panose="020B0604020202020204" pitchFamily="34" charset="0"/>
              </a:rPr>
              <a:t> uses AI tools to help with tasks such as writing code, finding bugs, testing software, and predicting problems before they happen. This makes software development more efficient, reduces errors, and saves </a:t>
            </a:r>
            <a:r>
              <a:rPr lang="en-US" altLang="en-US" sz="1400" dirty="0" err="1">
                <a:latin typeface="Arial" panose="020B0604020202020204" pitchFamily="34" charset="0"/>
              </a:rPr>
              <a:t>time.In</a:t>
            </a:r>
            <a:r>
              <a:rPr lang="en-US" altLang="en-US" sz="1400" dirty="0">
                <a:latin typeface="Arial" panose="020B0604020202020204" pitchFamily="34" charset="0"/>
              </a:rPr>
              <a:t> this project, we explore how AI can improve each phase of the SDLC and how it can help developers build better software more easily and quickly.</a:t>
            </a:r>
          </a:p>
          <a:p>
            <a:pPr defTabSz="567019" eaLnBrk="0" fontAlgn="base" hangingPunct="0">
              <a:spcBef>
                <a:spcPct val="0"/>
              </a:spcBef>
              <a:spcAft>
                <a:spcPct val="0"/>
              </a:spcAft>
            </a:pPr>
            <a:endParaRPr lang="en-US" altLang="en-US" sz="1400" b="1" dirty="0">
              <a:latin typeface="Arial" panose="020B0604020202020204" pitchFamily="34" charset="0"/>
            </a:endParaRPr>
          </a:p>
        </p:txBody>
      </p:sp>
      <p:sp>
        <p:nvSpPr>
          <p:cNvPr id="53" name="TextBox 52">
            <a:extLst>
              <a:ext uri="{FF2B5EF4-FFF2-40B4-BE49-F238E27FC236}">
                <a16:creationId xmlns:a16="http://schemas.microsoft.com/office/drawing/2014/main" id="{BFA9BEDD-EE21-3995-4CB9-36774B3CB8CE}"/>
              </a:ext>
            </a:extLst>
          </p:cNvPr>
          <p:cNvSpPr txBox="1"/>
          <p:nvPr/>
        </p:nvSpPr>
        <p:spPr>
          <a:xfrm>
            <a:off x="477077" y="5870713"/>
            <a:ext cx="6480314" cy="3970318"/>
          </a:xfrm>
          <a:prstGeom prst="rect">
            <a:avLst/>
          </a:prstGeom>
          <a:noFill/>
        </p:spPr>
        <p:txBody>
          <a:bodyPr wrap="square">
            <a:spAutoFit/>
          </a:bodyPr>
          <a:lstStyle/>
          <a:p>
            <a:pPr>
              <a:buNone/>
            </a:pPr>
            <a:r>
              <a:rPr lang="en-US" sz="1400" dirty="0"/>
              <a:t>This project focuses on the development and benefits of a </a:t>
            </a:r>
            <a:r>
              <a:rPr lang="en-US" sz="1400" b="1" dirty="0"/>
              <a:t>Smart Software Development Life Cycle (SDLC)</a:t>
            </a:r>
            <a:r>
              <a:rPr lang="en-US" sz="1400" dirty="0"/>
              <a:t> that is enhanced with </a:t>
            </a:r>
            <a:r>
              <a:rPr lang="en-US" sz="1400" b="1" dirty="0"/>
              <a:t>Artificial Intelligence (AI)</a:t>
            </a:r>
            <a:r>
              <a:rPr lang="en-US" sz="1400" dirty="0"/>
              <a:t> tools and technologies. The goal is to understand how AI can be integrated into each phase of the SDLC to make software development faster, more efficient, and less error-prone.</a:t>
            </a:r>
          </a:p>
          <a:p>
            <a:pPr>
              <a:buNone/>
            </a:pPr>
            <a:r>
              <a:rPr lang="en-US" sz="1400" dirty="0"/>
              <a:t>In traditional SDLC models, many tasks such as writing code, testing, and debugging are done manually, which can be time-consuming and prone to human error. By using AI, these tasks can be automated or improved through smart suggestions, pattern recognition, and predictive analytics.</a:t>
            </a:r>
          </a:p>
          <a:p>
            <a:pPr>
              <a:buNone/>
            </a:pPr>
            <a:r>
              <a:rPr lang="en-US" sz="1400" dirty="0"/>
              <a:t>This project highlights how AI can:</a:t>
            </a:r>
          </a:p>
          <a:p>
            <a:pPr>
              <a:buFont typeface="Arial" panose="020B0604020202020204" pitchFamily="34" charset="0"/>
              <a:buChar char="•"/>
            </a:pPr>
            <a:r>
              <a:rPr lang="en-US" sz="1400" dirty="0"/>
              <a:t>Analyze and understand requirements more accurately</a:t>
            </a:r>
          </a:p>
          <a:p>
            <a:pPr>
              <a:buFont typeface="Arial" panose="020B0604020202020204" pitchFamily="34" charset="0"/>
              <a:buChar char="•"/>
            </a:pPr>
            <a:r>
              <a:rPr lang="en-US" sz="1400" dirty="0"/>
              <a:t>Generate code automatically or assist developers in writing better code</a:t>
            </a:r>
          </a:p>
          <a:p>
            <a:pPr>
              <a:buFont typeface="Arial" panose="020B0604020202020204" pitchFamily="34" charset="0"/>
              <a:buChar char="•"/>
            </a:pPr>
            <a:r>
              <a:rPr lang="en-US" sz="1400" dirty="0"/>
              <a:t>Perform intelligent testing and identify bugs early</a:t>
            </a:r>
          </a:p>
          <a:p>
            <a:pPr>
              <a:buFont typeface="Arial" panose="020B0604020202020204" pitchFamily="34" charset="0"/>
              <a:buChar char="•"/>
            </a:pPr>
            <a:r>
              <a:rPr lang="en-US" sz="1400" dirty="0"/>
              <a:t>Predict project risks and suggest improvements</a:t>
            </a:r>
          </a:p>
          <a:p>
            <a:pPr>
              <a:buFont typeface="Arial" panose="020B0604020202020204" pitchFamily="34" charset="0"/>
              <a:buChar char="•"/>
            </a:pPr>
            <a:r>
              <a:rPr lang="en-US" sz="1400" dirty="0"/>
              <a:t>Help maintain and update software more effectively</a:t>
            </a:r>
          </a:p>
          <a:p>
            <a:pPr>
              <a:buNone/>
            </a:pPr>
            <a:r>
              <a:rPr lang="en-US" sz="1400" dirty="0"/>
              <a:t>By implementing a Smart SDLC, organizations can save time, reduce costs, and deliver high-quality software faster.</a:t>
            </a:r>
          </a:p>
          <a:p>
            <a:pPr>
              <a:buNone/>
            </a:pPr>
            <a:endParaRPr lang="en-US" sz="1400" dirty="0"/>
          </a:p>
        </p:txBody>
      </p:sp>
      <p:sp>
        <p:nvSpPr>
          <p:cNvPr id="54" name="TextBox 53">
            <a:extLst>
              <a:ext uri="{FF2B5EF4-FFF2-40B4-BE49-F238E27FC236}">
                <a16:creationId xmlns:a16="http://schemas.microsoft.com/office/drawing/2014/main" id="{37AADEFA-0AA1-6C10-A5C0-40C096784D28}"/>
              </a:ext>
            </a:extLst>
          </p:cNvPr>
          <p:cNvSpPr txBox="1"/>
          <p:nvPr/>
        </p:nvSpPr>
        <p:spPr>
          <a:xfrm>
            <a:off x="265042" y="410217"/>
            <a:ext cx="2597427" cy="461665"/>
          </a:xfrm>
          <a:prstGeom prst="rect">
            <a:avLst/>
          </a:prstGeom>
          <a:noFill/>
        </p:spPr>
        <p:txBody>
          <a:bodyPr wrap="square" rtlCol="0">
            <a:spAutoFit/>
          </a:bodyPr>
          <a:lstStyle/>
          <a:p>
            <a:r>
              <a:rPr lang="en-IN" sz="2400" b="1" dirty="0">
                <a:solidFill>
                  <a:schemeClr val="tx2">
                    <a:lumMod val="50000"/>
                    <a:lumOff val="50000"/>
                  </a:schemeClr>
                </a:solidFill>
              </a:rPr>
              <a:t>Team Members</a:t>
            </a:r>
          </a:p>
        </p:txBody>
      </p:sp>
      <p:sp>
        <p:nvSpPr>
          <p:cNvPr id="56" name="TextBox 55">
            <a:extLst>
              <a:ext uri="{FF2B5EF4-FFF2-40B4-BE49-F238E27FC236}">
                <a16:creationId xmlns:a16="http://schemas.microsoft.com/office/drawing/2014/main" id="{7ADCF54F-5D86-590B-B26A-0BD8B982CD68}"/>
              </a:ext>
            </a:extLst>
          </p:cNvPr>
          <p:cNvSpPr txBox="1"/>
          <p:nvPr/>
        </p:nvSpPr>
        <p:spPr>
          <a:xfrm flipH="1">
            <a:off x="715614" y="1093436"/>
            <a:ext cx="2385393" cy="1200329"/>
          </a:xfrm>
          <a:prstGeom prst="rect">
            <a:avLst/>
          </a:prstGeom>
          <a:noFill/>
        </p:spPr>
        <p:txBody>
          <a:bodyPr wrap="square" rtlCol="0">
            <a:spAutoFit/>
          </a:bodyPr>
          <a:lstStyle/>
          <a:p>
            <a:r>
              <a:rPr lang="en-IN" b="1" dirty="0" err="1"/>
              <a:t>Kamalidhara</a:t>
            </a:r>
            <a:r>
              <a:rPr lang="en-IN" b="1" dirty="0"/>
              <a:t> K</a:t>
            </a:r>
          </a:p>
          <a:p>
            <a:r>
              <a:rPr lang="en-IN" b="1" dirty="0"/>
              <a:t>Durga devi K</a:t>
            </a:r>
          </a:p>
          <a:p>
            <a:r>
              <a:rPr lang="en-IN" b="1" dirty="0"/>
              <a:t>Jayasri B</a:t>
            </a:r>
          </a:p>
          <a:p>
            <a:r>
              <a:rPr lang="en-IN" b="1" dirty="0"/>
              <a:t>Vaishnavi p</a:t>
            </a:r>
          </a:p>
        </p:txBody>
      </p:sp>
      <p:sp>
        <p:nvSpPr>
          <p:cNvPr id="57" name="TextBox 56">
            <a:extLst>
              <a:ext uri="{FF2B5EF4-FFF2-40B4-BE49-F238E27FC236}">
                <a16:creationId xmlns:a16="http://schemas.microsoft.com/office/drawing/2014/main" id="{B99A8E41-F15E-97BA-7986-2C7E06D62D93}"/>
              </a:ext>
            </a:extLst>
          </p:cNvPr>
          <p:cNvSpPr txBox="1"/>
          <p:nvPr/>
        </p:nvSpPr>
        <p:spPr>
          <a:xfrm>
            <a:off x="265042" y="2416674"/>
            <a:ext cx="2743201" cy="461665"/>
          </a:xfrm>
          <a:prstGeom prst="rect">
            <a:avLst/>
          </a:prstGeom>
          <a:noFill/>
        </p:spPr>
        <p:txBody>
          <a:bodyPr wrap="square" rtlCol="0">
            <a:spAutoFit/>
          </a:bodyPr>
          <a:lstStyle/>
          <a:p>
            <a:r>
              <a:rPr lang="en-IN" sz="2400" b="1" dirty="0">
                <a:solidFill>
                  <a:schemeClr val="tx2">
                    <a:lumMod val="50000"/>
                    <a:lumOff val="50000"/>
                  </a:schemeClr>
                </a:solidFill>
              </a:rPr>
              <a:t>Introduction</a:t>
            </a:r>
          </a:p>
        </p:txBody>
      </p:sp>
      <p:sp>
        <p:nvSpPr>
          <p:cNvPr id="58" name="TextBox 57">
            <a:extLst>
              <a:ext uri="{FF2B5EF4-FFF2-40B4-BE49-F238E27FC236}">
                <a16:creationId xmlns:a16="http://schemas.microsoft.com/office/drawing/2014/main" id="{39359DCC-C5CB-0E26-0A7E-9A359FBD26BF}"/>
              </a:ext>
            </a:extLst>
          </p:cNvPr>
          <p:cNvSpPr txBox="1"/>
          <p:nvPr/>
        </p:nvSpPr>
        <p:spPr>
          <a:xfrm rot="10800000" flipV="1">
            <a:off x="265042" y="5289177"/>
            <a:ext cx="3514793" cy="461665"/>
          </a:xfrm>
          <a:prstGeom prst="rect">
            <a:avLst/>
          </a:prstGeom>
          <a:noFill/>
        </p:spPr>
        <p:txBody>
          <a:bodyPr wrap="square" rtlCol="0">
            <a:spAutoFit/>
          </a:bodyPr>
          <a:lstStyle/>
          <a:p>
            <a:r>
              <a:rPr lang="en-IN" sz="2400" b="1" dirty="0">
                <a:solidFill>
                  <a:schemeClr val="tx2">
                    <a:lumMod val="50000"/>
                    <a:lumOff val="50000"/>
                  </a:schemeClr>
                </a:solidFill>
              </a:rPr>
              <a:t>Project Overview</a:t>
            </a:r>
          </a:p>
        </p:txBody>
      </p:sp>
    </p:spTree>
    <p:extLst>
      <p:ext uri="{BB962C8B-B14F-4D97-AF65-F5344CB8AC3E}">
        <p14:creationId xmlns:p14="http://schemas.microsoft.com/office/powerpoint/2010/main" val="201123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959DF2-C7D6-14F9-A1D4-B25EDD2FA207}"/>
              </a:ext>
            </a:extLst>
          </p:cNvPr>
          <p:cNvSpPr txBox="1"/>
          <p:nvPr/>
        </p:nvSpPr>
        <p:spPr>
          <a:xfrm>
            <a:off x="344557" y="424070"/>
            <a:ext cx="3435279" cy="461665"/>
          </a:xfrm>
          <a:prstGeom prst="rect">
            <a:avLst/>
          </a:prstGeom>
          <a:noFill/>
        </p:spPr>
        <p:txBody>
          <a:bodyPr wrap="square" rtlCol="0">
            <a:spAutoFit/>
          </a:bodyPr>
          <a:lstStyle/>
          <a:p>
            <a:r>
              <a:rPr lang="en-IN" sz="2400" b="1" dirty="0">
                <a:solidFill>
                  <a:schemeClr val="tx2">
                    <a:lumMod val="50000"/>
                    <a:lumOff val="50000"/>
                  </a:schemeClr>
                </a:solidFill>
              </a:rPr>
              <a:t>Architecture</a:t>
            </a:r>
          </a:p>
        </p:txBody>
      </p:sp>
      <p:sp>
        <p:nvSpPr>
          <p:cNvPr id="10" name="Rectangle 8">
            <a:extLst>
              <a:ext uri="{FF2B5EF4-FFF2-40B4-BE49-F238E27FC236}">
                <a16:creationId xmlns:a16="http://schemas.microsoft.com/office/drawing/2014/main" id="{1AE82E42-C045-3606-1EEB-C4445102FC66}"/>
              </a:ext>
            </a:extLst>
          </p:cNvPr>
          <p:cNvSpPr>
            <a:spLocks noChangeArrowheads="1"/>
          </p:cNvSpPr>
          <p:nvPr/>
        </p:nvSpPr>
        <p:spPr bwMode="auto">
          <a:xfrm rot="10800000" flipV="1">
            <a:off x="530087" y="782137"/>
            <a:ext cx="6685031"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 in Requirements Gathering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Tools: NLP, AI chatbots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Automatically analyze user input, extract features, and detect inconsistencies.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 in System Design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AI recommends architecture patterns or reusable components based on previous projects or best practices.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 in Coding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Tools: GitHub Copilot, </a:t>
            </a:r>
            <a:r>
              <a:rPr kumimoji="0" lang="en-US" altLang="en-US" sz="1800" b="0" i="0" u="none" strike="noStrike" cap="none" normalizeH="0" baseline="0" dirty="0" err="1">
                <a:ln>
                  <a:noFill/>
                </a:ln>
                <a:solidFill>
                  <a:schemeClr val="tx1"/>
                </a:solidFill>
                <a:effectLst/>
                <a:latin typeface="Arial" panose="020B0604020202020204" pitchFamily="34" charset="0"/>
              </a:rPr>
              <a:t>Tabnine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AI helps generate code snippets, suggest optimizations, and follow coding standards.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 in Testing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Tools: </a:t>
            </a:r>
            <a:r>
              <a:rPr kumimoji="0" lang="en-US" altLang="en-US" sz="1800" b="0" i="0" u="none" strike="noStrike" cap="none" normalizeH="0" baseline="0" dirty="0" err="1">
                <a:ln>
                  <a:noFill/>
                </a:ln>
                <a:solidFill>
                  <a:schemeClr val="tx1"/>
                </a:solidFill>
                <a:effectLst/>
                <a:latin typeface="Arial" panose="020B0604020202020204" pitchFamily="34" charset="0"/>
              </a:rPr>
              <a:t>Testim</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Applitools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Smart test case generation, automatic bug detection, and prioritization of test cases using AI.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 in Deployment &amp; Maintenance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Tools: AIOps platforms (e.g., </a:t>
            </a:r>
            <a:r>
              <a:rPr kumimoji="0" lang="en-US" altLang="en-US" sz="1800" b="0" i="0" u="none" strike="noStrike" cap="none" normalizeH="0" baseline="0" dirty="0" err="1">
                <a:ln>
                  <a:noFill/>
                </a:ln>
                <a:solidFill>
                  <a:schemeClr val="tx1"/>
                </a:solidFill>
                <a:effectLst/>
                <a:latin typeface="Arial" panose="020B0604020202020204" pitchFamily="34" charset="0"/>
              </a:rPr>
              <a:t>Moogsoft</a:t>
            </a:r>
            <a:r>
              <a:rPr kumimoji="0" lang="en-US" altLang="en-US" sz="1800" b="0" i="0" u="none" strike="noStrike" cap="none" normalizeH="0" baseline="0" dirty="0">
                <a:ln>
                  <a:noFill/>
                </a:ln>
                <a:solidFill>
                  <a:schemeClr val="tx1"/>
                </a:solidFill>
                <a:effectLst/>
                <a:latin typeface="Arial" panose="020B0604020202020204" pitchFamily="34" charset="0"/>
              </a:rPr>
              <a:t>, Dynatrace)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Monitors system behavior, predicts failures, and suggests fixes before issues affect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Continuous Feedback Loop</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AI/ML algorithms analyze feedback from all stages to improve future development cycles.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A1A49182-9268-1B70-2D43-25AB32F34FFB}"/>
              </a:ext>
            </a:extLst>
          </p:cNvPr>
          <p:cNvSpPr txBox="1"/>
          <p:nvPr/>
        </p:nvSpPr>
        <p:spPr>
          <a:xfrm>
            <a:off x="344558" y="7116418"/>
            <a:ext cx="4492486" cy="461665"/>
          </a:xfrm>
          <a:prstGeom prst="rect">
            <a:avLst/>
          </a:prstGeom>
          <a:noFill/>
        </p:spPr>
        <p:txBody>
          <a:bodyPr wrap="square" rtlCol="0">
            <a:spAutoFit/>
          </a:bodyPr>
          <a:lstStyle/>
          <a:p>
            <a:r>
              <a:rPr lang="en-IN" sz="2400" b="1" dirty="0">
                <a:solidFill>
                  <a:schemeClr val="tx2">
                    <a:lumMod val="50000"/>
                    <a:lumOff val="50000"/>
                  </a:schemeClr>
                </a:solidFill>
              </a:rPr>
              <a:t>Setup Instruction</a:t>
            </a:r>
          </a:p>
        </p:txBody>
      </p:sp>
      <p:sp>
        <p:nvSpPr>
          <p:cNvPr id="12" name="Rectangle 9">
            <a:extLst>
              <a:ext uri="{FF2B5EF4-FFF2-40B4-BE49-F238E27FC236}">
                <a16:creationId xmlns:a16="http://schemas.microsoft.com/office/drawing/2014/main" id="{79BD3461-70DA-141A-619C-4FDB6C263228}"/>
              </a:ext>
            </a:extLst>
          </p:cNvPr>
          <p:cNvSpPr>
            <a:spLocks noChangeArrowheads="1"/>
          </p:cNvSpPr>
          <p:nvPr/>
        </p:nvSpPr>
        <p:spPr bwMode="auto">
          <a:xfrm rot="10800000" flipV="1">
            <a:off x="530085" y="7645577"/>
            <a:ext cx="702958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Open </a:t>
            </a:r>
            <a:r>
              <a:rPr kumimoji="0" lang="en-US" altLang="en-US" sz="1800" b="1" i="0" u="none" strike="noStrike" cap="none" normalizeH="0" baseline="0" dirty="0">
                <a:ln>
                  <a:noFill/>
                </a:ln>
                <a:solidFill>
                  <a:schemeClr val="tx1"/>
                </a:solidFill>
                <a:effectLst/>
                <a:latin typeface="Arial" panose="020B0604020202020204" pitchFamily="34" charset="0"/>
              </a:rPr>
              <a:t>Google </a:t>
            </a:r>
            <a:r>
              <a:rPr kumimoji="0" lang="en-US" altLang="en-US" sz="1800" b="1" i="0" u="none" strike="noStrike" cap="none" normalizeH="0" baseline="0" dirty="0" err="1">
                <a:ln>
                  <a:noFill/>
                </a:ln>
                <a:solidFill>
                  <a:schemeClr val="tx1"/>
                </a:solidFill>
                <a:effectLst/>
                <a:latin typeface="Arial" panose="020B0604020202020204" pitchFamily="34" charset="0"/>
              </a:rPr>
              <a:t>Colab</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Go to </a:t>
            </a:r>
            <a:r>
              <a:rPr kumimoji="0" lang="en-US" altLang="en-US" sz="1800" b="1" i="0" u="none" strike="noStrike" cap="none" normalizeH="0" baseline="0" dirty="0">
                <a:ln>
                  <a:noFill/>
                </a:ln>
                <a:solidFill>
                  <a:schemeClr val="tx1"/>
                </a:solidFill>
                <a:effectLst/>
                <a:latin typeface="Arial" panose="020B0604020202020204" pitchFamily="34" charset="0"/>
              </a:rPr>
              <a:t>Runtime → Change runtime type → Select GPU</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Install required libraries: </a:t>
            </a:r>
            <a:r>
              <a:rPr kumimoji="0" lang="en-US" altLang="en-US" sz="1800" b="1" i="0" u="none" strike="noStrike" cap="none" normalizeH="0" baseline="0" dirty="0" err="1">
                <a:ln>
                  <a:noFill/>
                </a:ln>
                <a:solidFill>
                  <a:schemeClr val="tx1"/>
                </a:solidFill>
                <a:effectLst/>
                <a:latin typeface="Arial" panose="020B0604020202020204" pitchFamily="34" charset="0"/>
              </a:rPr>
              <a:t>Gradio</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Transformers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Import the </a:t>
            </a:r>
            <a:r>
              <a:rPr kumimoji="0" lang="en-US" altLang="en-US" sz="1800" b="1" i="0" u="none" strike="noStrike" cap="none" normalizeH="0" baseline="0" dirty="0">
                <a:ln>
                  <a:noFill/>
                </a:ln>
                <a:solidFill>
                  <a:schemeClr val="tx1"/>
                </a:solidFill>
                <a:effectLst/>
                <a:latin typeface="Arial" panose="020B0604020202020204" pitchFamily="34" charset="0"/>
              </a:rPr>
              <a:t>IBM Granite model</a:t>
            </a:r>
            <a:r>
              <a:rPr kumimoji="0" lang="en-US" altLang="en-US" sz="1800" b="0" i="0" u="none" strike="noStrike" cap="none" normalizeH="0" baseline="0" dirty="0">
                <a:ln>
                  <a:noFill/>
                </a:ln>
                <a:solidFill>
                  <a:schemeClr val="tx1"/>
                </a:solidFill>
                <a:effectLst/>
                <a:latin typeface="Arial" panose="020B0604020202020204" pitchFamily="34" charset="0"/>
              </a:rPr>
              <a:t> from Hugging 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 a </a:t>
            </a:r>
            <a:r>
              <a:rPr kumimoji="0" lang="en-US" altLang="en-US" sz="1800" b="1" i="0" u="none" strike="noStrike" cap="none" normalizeH="0" baseline="0" dirty="0" err="1">
                <a:ln>
                  <a:noFill/>
                </a:ln>
                <a:solidFill>
                  <a:schemeClr val="tx1"/>
                </a:solidFill>
                <a:effectLst/>
                <a:latin typeface="Arial" panose="020B0604020202020204" pitchFamily="34" charset="0"/>
              </a:rPr>
              <a:t>Gradio</a:t>
            </a:r>
            <a:r>
              <a:rPr kumimoji="0" lang="en-US" altLang="en-US" sz="1800" b="1" i="0" u="none" strike="noStrike" cap="none" normalizeH="0" baseline="0" dirty="0">
                <a:ln>
                  <a:noFill/>
                </a:ln>
                <a:solidFill>
                  <a:schemeClr val="tx1"/>
                </a:solidFill>
                <a:effectLst/>
                <a:latin typeface="Arial" panose="020B0604020202020204" pitchFamily="34" charset="0"/>
              </a:rPr>
              <a:t> interface</a:t>
            </a:r>
            <a:r>
              <a:rPr kumimoji="0" lang="en-US" altLang="en-US" sz="1800" b="0" i="0" u="none" strike="noStrike" cap="none" normalizeH="0" baseline="0" dirty="0">
                <a:ln>
                  <a:noFill/>
                </a:ln>
                <a:solidFill>
                  <a:schemeClr val="tx1"/>
                </a:solidFill>
                <a:effectLst/>
                <a:latin typeface="Arial" panose="020B0604020202020204" pitchFamily="34" charset="0"/>
              </a:rPr>
              <a:t> for user input and output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Run all cells in the </a:t>
            </a:r>
            <a:r>
              <a:rPr kumimoji="0" lang="en-US" altLang="en-US" sz="1800" b="0" i="0" u="none" strike="noStrike" cap="none" normalizeH="0" baseline="0" dirty="0" err="1">
                <a:ln>
                  <a:noFill/>
                </a:ln>
                <a:solidFill>
                  <a:schemeClr val="tx1"/>
                </a:solidFill>
                <a:effectLst/>
                <a:latin typeface="Arial" panose="020B0604020202020204" pitchFamily="34" charset="0"/>
              </a:rPr>
              <a:t>Colab</a:t>
            </a:r>
            <a:r>
              <a:rPr kumimoji="0" lang="en-US" altLang="en-US" sz="1800" b="0" i="0" u="none" strike="noStrike" cap="none" normalizeH="0" baseline="0" dirty="0">
                <a:ln>
                  <a:noFill/>
                </a:ln>
                <a:solidFill>
                  <a:schemeClr val="tx1"/>
                </a:solidFill>
                <a:effectLst/>
                <a:latin typeface="Arial" panose="020B0604020202020204" pitchFamily="34" charset="0"/>
              </a:rPr>
              <a:t> notebook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Click the </a:t>
            </a:r>
            <a:r>
              <a:rPr kumimoji="0" lang="en-US" altLang="en-US" sz="1800" b="1" i="0" u="none" strike="noStrike" cap="none" normalizeH="0" baseline="0" dirty="0" err="1">
                <a:ln>
                  <a:noFill/>
                </a:ln>
                <a:solidFill>
                  <a:schemeClr val="tx1"/>
                </a:solidFill>
                <a:effectLst/>
                <a:latin typeface="Arial" panose="020B0604020202020204" pitchFamily="34" charset="0"/>
              </a:rPr>
              <a:t>Gradio</a:t>
            </a:r>
            <a:r>
              <a:rPr kumimoji="0" lang="en-US" altLang="en-US" sz="1800" b="1" i="0" u="none" strike="noStrike" cap="none" normalizeH="0" baseline="0" dirty="0">
                <a:ln>
                  <a:noFill/>
                </a:ln>
                <a:solidFill>
                  <a:schemeClr val="tx1"/>
                </a:solidFill>
                <a:effectLst/>
                <a:latin typeface="Arial" panose="020B0604020202020204" pitchFamily="34" charset="0"/>
              </a:rPr>
              <a:t> link</a:t>
            </a:r>
            <a:r>
              <a:rPr kumimoji="0" lang="en-US" altLang="en-US" sz="1800" b="0" i="0" u="none" strike="noStrike" cap="none" normalizeH="0" baseline="0" dirty="0">
                <a:ln>
                  <a:noFill/>
                </a:ln>
                <a:solidFill>
                  <a:schemeClr val="tx1"/>
                </a:solidFill>
                <a:effectLst/>
                <a:latin typeface="Arial" panose="020B0604020202020204" pitchFamily="34" charset="0"/>
              </a:rPr>
              <a:t> to open and test your app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Save your </a:t>
            </a:r>
            <a:r>
              <a:rPr kumimoji="0" lang="en-US" altLang="en-US" sz="1800" b="0" i="0" u="none" strike="noStrike" cap="none" normalizeH="0" baseline="0" dirty="0" err="1">
                <a:ln>
                  <a:noFill/>
                </a:ln>
                <a:solidFill>
                  <a:schemeClr val="tx1"/>
                </a:solidFill>
                <a:effectLst/>
                <a:latin typeface="Arial" panose="020B0604020202020204" pitchFamily="34" charset="0"/>
              </a:rPr>
              <a:t>Colab</a:t>
            </a:r>
            <a:r>
              <a:rPr kumimoji="0" lang="en-US" altLang="en-US" sz="1800" b="0" i="0" u="none" strike="noStrike" cap="none" normalizeH="0" baseline="0" dirty="0">
                <a:ln>
                  <a:noFill/>
                </a:ln>
                <a:solidFill>
                  <a:schemeClr val="tx1"/>
                </a:solidFill>
                <a:effectLst/>
                <a:latin typeface="Arial" panose="020B0604020202020204" pitchFamily="34" charset="0"/>
              </a:rPr>
              <a:t> notebook to </a:t>
            </a:r>
            <a:r>
              <a:rPr kumimoji="0" lang="en-US" altLang="en-US" sz="1800" b="1" i="0" u="none" strike="noStrike" cap="none" normalizeH="0" baseline="0" dirty="0">
                <a:ln>
                  <a:noFill/>
                </a:ln>
                <a:solidFill>
                  <a:schemeClr val="tx1"/>
                </a:solidFill>
                <a:effectLst/>
                <a:latin typeface="Arial" panose="020B0604020202020204" pitchFamily="34" charset="0"/>
              </a:rPr>
              <a:t>Google Drive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(Optional) Use </a:t>
            </a:r>
            <a:r>
              <a:rPr kumimoji="0" lang="en-US" altLang="en-US" sz="1800" b="1" i="0" u="none" strike="noStrike" cap="none" normalizeH="0" baseline="0" dirty="0">
                <a:ln>
                  <a:noFill/>
                </a:ln>
                <a:solidFill>
                  <a:schemeClr val="tx1"/>
                </a:solidFill>
                <a:effectLst/>
                <a:latin typeface="Arial" panose="020B0604020202020204" pitchFamily="34" charset="0"/>
              </a:rPr>
              <a:t>GitHub</a:t>
            </a:r>
            <a:r>
              <a:rPr kumimoji="0" lang="en-US" altLang="en-US" sz="1800" b="0" i="0" u="none" strike="noStrike" cap="none" normalizeH="0" baseline="0" dirty="0">
                <a:ln>
                  <a:noFill/>
                </a:ln>
                <a:solidFill>
                  <a:schemeClr val="tx1"/>
                </a:solidFill>
                <a:effectLst/>
                <a:latin typeface="Arial" panose="020B0604020202020204" pitchFamily="34" charset="0"/>
              </a:rPr>
              <a:t> to manage and share your project</a:t>
            </a:r>
          </a:p>
        </p:txBody>
      </p:sp>
    </p:spTree>
    <p:extLst>
      <p:ext uri="{BB962C8B-B14F-4D97-AF65-F5344CB8AC3E}">
        <p14:creationId xmlns:p14="http://schemas.microsoft.com/office/powerpoint/2010/main" val="3818148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DC3139-8F8E-2986-A67C-8CCB47F14C4B}"/>
              </a:ext>
            </a:extLst>
          </p:cNvPr>
          <p:cNvSpPr txBox="1"/>
          <p:nvPr/>
        </p:nvSpPr>
        <p:spPr>
          <a:xfrm>
            <a:off x="251791" y="145774"/>
            <a:ext cx="2835965" cy="461665"/>
          </a:xfrm>
          <a:prstGeom prst="rect">
            <a:avLst/>
          </a:prstGeom>
          <a:noFill/>
        </p:spPr>
        <p:txBody>
          <a:bodyPr wrap="square" rtlCol="0">
            <a:spAutoFit/>
          </a:bodyPr>
          <a:lstStyle/>
          <a:p>
            <a:r>
              <a:rPr lang="en-IN" sz="2400" b="1" dirty="0">
                <a:solidFill>
                  <a:schemeClr val="tx2">
                    <a:lumMod val="50000"/>
                    <a:lumOff val="50000"/>
                  </a:schemeClr>
                </a:solidFill>
              </a:rPr>
              <a:t>Authentication</a:t>
            </a:r>
          </a:p>
        </p:txBody>
      </p:sp>
      <p:sp>
        <p:nvSpPr>
          <p:cNvPr id="5" name="TextBox 4">
            <a:extLst>
              <a:ext uri="{FF2B5EF4-FFF2-40B4-BE49-F238E27FC236}">
                <a16:creationId xmlns:a16="http://schemas.microsoft.com/office/drawing/2014/main" id="{65378AA8-9902-8F8A-B959-F2AAD0669FBF}"/>
              </a:ext>
            </a:extLst>
          </p:cNvPr>
          <p:cNvSpPr txBox="1"/>
          <p:nvPr/>
        </p:nvSpPr>
        <p:spPr>
          <a:xfrm>
            <a:off x="371060" y="742123"/>
            <a:ext cx="6758609" cy="1477328"/>
          </a:xfrm>
          <a:prstGeom prst="rect">
            <a:avLst/>
          </a:prstGeom>
          <a:noFill/>
        </p:spPr>
        <p:txBody>
          <a:bodyPr wrap="square">
            <a:spAutoFit/>
          </a:bodyPr>
          <a:lstStyle/>
          <a:p>
            <a:pPr>
              <a:buNone/>
            </a:pPr>
            <a:r>
              <a:rPr lang="en-US" dirty="0"/>
              <a:t>Authentication means checking a user’s identity before giving access to the system. It helps keep the project secure by allowing only authorized users to use or manage it.</a:t>
            </a:r>
          </a:p>
          <a:p>
            <a:pPr>
              <a:buNone/>
            </a:pPr>
            <a:r>
              <a:rPr lang="en-US" dirty="0"/>
              <a:t>Common methods include usernames and passwords, API keys, or secure login systems.</a:t>
            </a:r>
          </a:p>
        </p:txBody>
      </p:sp>
      <p:sp>
        <p:nvSpPr>
          <p:cNvPr id="6" name="TextBox 5">
            <a:extLst>
              <a:ext uri="{FF2B5EF4-FFF2-40B4-BE49-F238E27FC236}">
                <a16:creationId xmlns:a16="http://schemas.microsoft.com/office/drawing/2014/main" id="{2544BF7B-B66C-6064-C2F6-120E7D1C964A}"/>
              </a:ext>
            </a:extLst>
          </p:cNvPr>
          <p:cNvSpPr txBox="1"/>
          <p:nvPr/>
        </p:nvSpPr>
        <p:spPr>
          <a:xfrm flipH="1">
            <a:off x="251790" y="2354135"/>
            <a:ext cx="3528045" cy="461665"/>
          </a:xfrm>
          <a:prstGeom prst="rect">
            <a:avLst/>
          </a:prstGeom>
          <a:noFill/>
        </p:spPr>
        <p:txBody>
          <a:bodyPr wrap="square" rtlCol="0">
            <a:spAutoFit/>
          </a:bodyPr>
          <a:lstStyle/>
          <a:p>
            <a:r>
              <a:rPr lang="en-IN" sz="2400" b="1" dirty="0">
                <a:solidFill>
                  <a:schemeClr val="tx2">
                    <a:lumMod val="50000"/>
                    <a:lumOff val="50000"/>
                  </a:schemeClr>
                </a:solidFill>
              </a:rPr>
              <a:t>User Interface</a:t>
            </a:r>
          </a:p>
        </p:txBody>
      </p:sp>
      <p:sp>
        <p:nvSpPr>
          <p:cNvPr id="8" name="TextBox 7">
            <a:extLst>
              <a:ext uri="{FF2B5EF4-FFF2-40B4-BE49-F238E27FC236}">
                <a16:creationId xmlns:a16="http://schemas.microsoft.com/office/drawing/2014/main" id="{3A2CDF23-3DED-1124-F55A-5793DCE8D2CA}"/>
              </a:ext>
            </a:extLst>
          </p:cNvPr>
          <p:cNvSpPr txBox="1"/>
          <p:nvPr/>
        </p:nvSpPr>
        <p:spPr>
          <a:xfrm>
            <a:off x="490330" y="2950485"/>
            <a:ext cx="6851374" cy="2585323"/>
          </a:xfrm>
          <a:prstGeom prst="rect">
            <a:avLst/>
          </a:prstGeom>
          <a:noFill/>
        </p:spPr>
        <p:txBody>
          <a:bodyPr wrap="square">
            <a:spAutoFit/>
          </a:bodyPr>
          <a:lstStyle/>
          <a:p>
            <a:pPr>
              <a:buNone/>
            </a:pPr>
            <a:r>
              <a:rPr lang="en-US" dirty="0"/>
              <a:t>A </a:t>
            </a:r>
            <a:r>
              <a:rPr lang="en-US" b="1" dirty="0"/>
              <a:t>User Interface (UI)</a:t>
            </a:r>
            <a:r>
              <a:rPr lang="en-US" dirty="0"/>
              <a:t> is the part of a software or app that users see and interact with. It includes things like buttons, text boxes, menus, and screens.</a:t>
            </a:r>
          </a:p>
          <a:p>
            <a:pPr>
              <a:buNone/>
            </a:pPr>
            <a:r>
              <a:rPr lang="en-US" dirty="0"/>
              <a:t> UI helps users enter input (like text) and see the output (like AI-generated results) easily.</a:t>
            </a:r>
          </a:p>
          <a:p>
            <a:pPr>
              <a:buNone/>
            </a:pPr>
            <a:r>
              <a:rPr lang="en-US" dirty="0"/>
              <a:t>A good UI is:</a:t>
            </a:r>
          </a:p>
          <a:p>
            <a:pPr>
              <a:buFont typeface="Arial" panose="020B0604020202020204" pitchFamily="34" charset="0"/>
              <a:buChar char="•"/>
            </a:pPr>
            <a:r>
              <a:rPr lang="en-US" b="1" dirty="0"/>
              <a:t>Easy to use</a:t>
            </a:r>
            <a:endParaRPr lang="en-US" dirty="0"/>
          </a:p>
          <a:p>
            <a:pPr>
              <a:buFont typeface="Arial" panose="020B0604020202020204" pitchFamily="34" charset="0"/>
              <a:buChar char="•"/>
            </a:pPr>
            <a:r>
              <a:rPr lang="en-US" b="1" dirty="0"/>
              <a:t>Clear and simple</a:t>
            </a:r>
            <a:endParaRPr lang="en-US" dirty="0"/>
          </a:p>
          <a:p>
            <a:pPr>
              <a:buFont typeface="Arial" panose="020B0604020202020204" pitchFamily="34" charset="0"/>
              <a:buChar char="•"/>
            </a:pPr>
            <a:r>
              <a:rPr lang="en-US" b="1" dirty="0"/>
              <a:t>Visually clean</a:t>
            </a:r>
            <a:endParaRPr lang="en-US" dirty="0"/>
          </a:p>
        </p:txBody>
      </p:sp>
      <p:sp>
        <p:nvSpPr>
          <p:cNvPr id="9" name="TextBox 8">
            <a:extLst>
              <a:ext uri="{FF2B5EF4-FFF2-40B4-BE49-F238E27FC236}">
                <a16:creationId xmlns:a16="http://schemas.microsoft.com/office/drawing/2014/main" id="{8F19A3D4-B8F3-5A65-DAD4-300A1E98B691}"/>
              </a:ext>
            </a:extLst>
          </p:cNvPr>
          <p:cNvSpPr txBox="1"/>
          <p:nvPr/>
        </p:nvSpPr>
        <p:spPr>
          <a:xfrm rot="10800000" flipV="1">
            <a:off x="251789" y="5945473"/>
            <a:ext cx="4267199" cy="461665"/>
          </a:xfrm>
          <a:prstGeom prst="rect">
            <a:avLst/>
          </a:prstGeom>
          <a:noFill/>
        </p:spPr>
        <p:txBody>
          <a:bodyPr wrap="square" rtlCol="0">
            <a:spAutoFit/>
          </a:bodyPr>
          <a:lstStyle/>
          <a:p>
            <a:r>
              <a:rPr lang="en-IN" sz="2400" b="1" dirty="0">
                <a:solidFill>
                  <a:schemeClr val="tx2">
                    <a:lumMod val="50000"/>
                    <a:lumOff val="50000"/>
                  </a:schemeClr>
                </a:solidFill>
              </a:rPr>
              <a:t>Testing</a:t>
            </a:r>
          </a:p>
        </p:txBody>
      </p:sp>
      <p:sp>
        <p:nvSpPr>
          <p:cNvPr id="11" name="TextBox 10">
            <a:extLst>
              <a:ext uri="{FF2B5EF4-FFF2-40B4-BE49-F238E27FC236}">
                <a16:creationId xmlns:a16="http://schemas.microsoft.com/office/drawing/2014/main" id="{1D336CBD-CE67-5ACE-81DA-F3B8590857FE}"/>
              </a:ext>
            </a:extLst>
          </p:cNvPr>
          <p:cNvSpPr txBox="1"/>
          <p:nvPr/>
        </p:nvSpPr>
        <p:spPr>
          <a:xfrm>
            <a:off x="583096" y="6559827"/>
            <a:ext cx="6758607" cy="2031325"/>
          </a:xfrm>
          <a:prstGeom prst="rect">
            <a:avLst/>
          </a:prstGeom>
          <a:noFill/>
        </p:spPr>
        <p:txBody>
          <a:bodyPr wrap="square">
            <a:spAutoFit/>
          </a:bodyPr>
          <a:lstStyle/>
          <a:p>
            <a:pPr>
              <a:buNone/>
            </a:pPr>
            <a:r>
              <a:rPr lang="en-US" b="1" dirty="0"/>
              <a:t>Testing</a:t>
            </a:r>
            <a:r>
              <a:rPr lang="en-US" dirty="0"/>
              <a:t> means checking if your software or app works correctly. It helps find and fix mistakes (called bugs) before the project is used by others.</a:t>
            </a:r>
          </a:p>
          <a:p>
            <a:pPr>
              <a:buFont typeface="Arial" panose="020B0604020202020204" pitchFamily="34" charset="0"/>
              <a:buChar char="•"/>
            </a:pPr>
            <a:r>
              <a:rPr lang="en-US" dirty="0"/>
              <a:t>The AI gives the right output</a:t>
            </a:r>
          </a:p>
          <a:p>
            <a:pPr>
              <a:buFont typeface="Arial" panose="020B0604020202020204" pitchFamily="34" charset="0"/>
              <a:buChar char="•"/>
            </a:pPr>
            <a:r>
              <a:rPr lang="en-US" dirty="0"/>
              <a:t>The buttons and inputs work properly</a:t>
            </a:r>
          </a:p>
          <a:p>
            <a:pPr>
              <a:buFont typeface="Arial" panose="020B0604020202020204" pitchFamily="34" charset="0"/>
              <a:buChar char="•"/>
            </a:pPr>
            <a:r>
              <a:rPr lang="en-US" dirty="0"/>
              <a:t>The whole system runs without errors</a:t>
            </a:r>
          </a:p>
          <a:p>
            <a:pPr>
              <a:buNone/>
            </a:pPr>
            <a:r>
              <a:rPr lang="en-US" dirty="0"/>
              <a:t>Testing helps make the software </a:t>
            </a:r>
            <a:r>
              <a:rPr lang="en-US" b="1" dirty="0"/>
              <a:t>reliable</a:t>
            </a:r>
            <a:r>
              <a:rPr lang="en-US" dirty="0"/>
              <a:t>, </a:t>
            </a:r>
            <a:r>
              <a:rPr lang="en-US" b="1" dirty="0"/>
              <a:t>safe</a:t>
            </a:r>
            <a:r>
              <a:rPr lang="en-US" dirty="0"/>
              <a:t>, and </a:t>
            </a:r>
            <a:r>
              <a:rPr lang="en-US" b="1" dirty="0"/>
              <a:t>easy to use</a:t>
            </a:r>
            <a:r>
              <a:rPr lang="en-US" dirty="0"/>
              <a:t>.</a:t>
            </a:r>
          </a:p>
        </p:txBody>
      </p:sp>
    </p:spTree>
    <p:extLst>
      <p:ext uri="{BB962C8B-B14F-4D97-AF65-F5344CB8AC3E}">
        <p14:creationId xmlns:p14="http://schemas.microsoft.com/office/powerpoint/2010/main" val="4129939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381EF5-E68C-E24F-A9EA-A6A9A594B692}"/>
              </a:ext>
            </a:extLst>
          </p:cNvPr>
          <p:cNvSpPr txBox="1"/>
          <p:nvPr/>
        </p:nvSpPr>
        <p:spPr>
          <a:xfrm>
            <a:off x="357809" y="159026"/>
            <a:ext cx="3034748" cy="474917"/>
          </a:xfrm>
          <a:prstGeom prst="rect">
            <a:avLst/>
          </a:prstGeom>
          <a:noFill/>
        </p:spPr>
        <p:txBody>
          <a:bodyPr wrap="square" rtlCol="0">
            <a:spAutoFit/>
          </a:bodyPr>
          <a:lstStyle/>
          <a:p>
            <a:r>
              <a:rPr lang="en-IN" sz="2400" b="1" dirty="0">
                <a:solidFill>
                  <a:schemeClr val="tx2">
                    <a:lumMod val="50000"/>
                    <a:lumOff val="50000"/>
                  </a:schemeClr>
                </a:solidFill>
              </a:rPr>
              <a:t>Known Issues</a:t>
            </a:r>
          </a:p>
        </p:txBody>
      </p:sp>
      <p:sp>
        <p:nvSpPr>
          <p:cNvPr id="4" name="TextBox 3">
            <a:extLst>
              <a:ext uri="{FF2B5EF4-FFF2-40B4-BE49-F238E27FC236}">
                <a16:creationId xmlns:a16="http://schemas.microsoft.com/office/drawing/2014/main" id="{13190842-B6D4-5CBE-E9C5-32CB5F1EE943}"/>
              </a:ext>
            </a:extLst>
          </p:cNvPr>
          <p:cNvSpPr txBox="1"/>
          <p:nvPr/>
        </p:nvSpPr>
        <p:spPr>
          <a:xfrm>
            <a:off x="622852" y="633943"/>
            <a:ext cx="5042451" cy="2031325"/>
          </a:xfrm>
          <a:prstGeom prst="rect">
            <a:avLst/>
          </a:prstGeom>
          <a:noFill/>
        </p:spPr>
        <p:txBody>
          <a:bodyPr wrap="square">
            <a:spAutoFit/>
          </a:bodyPr>
          <a:lstStyle/>
          <a:p>
            <a:pPr>
              <a:buNone/>
            </a:pPr>
            <a:r>
              <a:rPr lang="en-US" dirty="0"/>
              <a:t>Known issues are the problems in the project that we already know about. They are not fixed yet.</a:t>
            </a:r>
          </a:p>
          <a:p>
            <a:pPr>
              <a:buNone/>
            </a:pPr>
            <a:r>
              <a:rPr lang="en-US" dirty="0"/>
              <a:t>Example:</a:t>
            </a:r>
          </a:p>
          <a:p>
            <a:pPr>
              <a:buFont typeface="Arial" panose="020B0604020202020204" pitchFamily="34" charset="0"/>
              <a:buChar char="•"/>
            </a:pPr>
            <a:r>
              <a:rPr lang="en-US" dirty="0"/>
              <a:t>Some parts may not work properly</a:t>
            </a:r>
          </a:p>
          <a:p>
            <a:pPr>
              <a:buFont typeface="Arial" panose="020B0604020202020204" pitchFamily="34" charset="0"/>
              <a:buChar char="•"/>
            </a:pPr>
            <a:r>
              <a:rPr lang="en-US" dirty="0"/>
              <a:t>The app might be slow sometimes</a:t>
            </a:r>
          </a:p>
          <a:p>
            <a:pPr>
              <a:buFont typeface="Arial" panose="020B0604020202020204" pitchFamily="34" charset="0"/>
              <a:buChar char="•"/>
            </a:pPr>
            <a:r>
              <a:rPr lang="en-US" dirty="0"/>
              <a:t>AI may give wrong or incomplete answers</a:t>
            </a:r>
          </a:p>
          <a:p>
            <a:pPr>
              <a:buNone/>
            </a:pPr>
            <a:r>
              <a:rPr lang="en-US" dirty="0"/>
              <a:t>These issues can be fixed in the future.</a:t>
            </a:r>
          </a:p>
        </p:txBody>
      </p:sp>
      <p:sp>
        <p:nvSpPr>
          <p:cNvPr id="5" name="TextBox 4">
            <a:extLst>
              <a:ext uri="{FF2B5EF4-FFF2-40B4-BE49-F238E27FC236}">
                <a16:creationId xmlns:a16="http://schemas.microsoft.com/office/drawing/2014/main" id="{A0C167E4-B1E8-DBA0-C707-85AC0D126BEC}"/>
              </a:ext>
            </a:extLst>
          </p:cNvPr>
          <p:cNvSpPr txBox="1"/>
          <p:nvPr/>
        </p:nvSpPr>
        <p:spPr>
          <a:xfrm>
            <a:off x="357809" y="2796209"/>
            <a:ext cx="3829878" cy="461665"/>
          </a:xfrm>
          <a:prstGeom prst="rect">
            <a:avLst/>
          </a:prstGeom>
          <a:noFill/>
        </p:spPr>
        <p:txBody>
          <a:bodyPr wrap="square" rtlCol="0">
            <a:spAutoFit/>
          </a:bodyPr>
          <a:lstStyle/>
          <a:p>
            <a:r>
              <a:rPr lang="en-IN" sz="2400" b="1" dirty="0">
                <a:solidFill>
                  <a:schemeClr val="tx2">
                    <a:lumMod val="50000"/>
                    <a:lumOff val="50000"/>
                  </a:schemeClr>
                </a:solidFill>
              </a:rPr>
              <a:t>Future Enhancements</a:t>
            </a:r>
          </a:p>
        </p:txBody>
      </p:sp>
      <p:sp>
        <p:nvSpPr>
          <p:cNvPr id="7" name="TextBox 6">
            <a:extLst>
              <a:ext uri="{FF2B5EF4-FFF2-40B4-BE49-F238E27FC236}">
                <a16:creationId xmlns:a16="http://schemas.microsoft.com/office/drawing/2014/main" id="{A1F39397-A419-D053-9B40-E2A0FC4E596D}"/>
              </a:ext>
            </a:extLst>
          </p:cNvPr>
          <p:cNvSpPr txBox="1"/>
          <p:nvPr/>
        </p:nvSpPr>
        <p:spPr>
          <a:xfrm>
            <a:off x="622853" y="3525078"/>
            <a:ext cx="5420140" cy="4956597"/>
          </a:xfrm>
          <a:prstGeom prst="rect">
            <a:avLst/>
          </a:prstGeom>
          <a:noFill/>
        </p:spPr>
        <p:txBody>
          <a:bodyPr wrap="square">
            <a:spAutoFit/>
          </a:bodyPr>
          <a:lstStyle/>
          <a:p>
            <a:pPr>
              <a:buNone/>
            </a:pPr>
            <a:r>
              <a:rPr lang="en-US" dirty="0"/>
              <a:t>In the future, the Smart SDLC project can be improved in many ways to make it more useful, efficient, and user-friendly. Some planned enhancements include:</a:t>
            </a:r>
          </a:p>
          <a:p>
            <a:pPr>
              <a:buFont typeface="+mj-lt"/>
              <a:buAutoNum type="arabicPeriod"/>
            </a:pPr>
            <a:r>
              <a:rPr lang="en-US" b="1" dirty="0"/>
              <a:t>Better AI Models</a:t>
            </a:r>
            <a:r>
              <a:rPr lang="en-US" dirty="0"/>
              <a:t> – Use more advanced AI to improve accuracy in code generation and testing.</a:t>
            </a:r>
          </a:p>
          <a:p>
            <a:pPr>
              <a:buFont typeface="+mj-lt"/>
              <a:buAutoNum type="arabicPeriod"/>
            </a:pPr>
            <a:r>
              <a:rPr lang="en-US" b="1" dirty="0"/>
              <a:t>Improved User Interface</a:t>
            </a:r>
            <a:r>
              <a:rPr lang="en-US" dirty="0"/>
              <a:t> – Make the interface more interactive and easier to use.</a:t>
            </a:r>
          </a:p>
          <a:p>
            <a:pPr>
              <a:buFont typeface="+mj-lt"/>
              <a:buAutoNum type="arabicPeriod"/>
            </a:pPr>
            <a:r>
              <a:rPr lang="en-US" b="1" dirty="0"/>
              <a:t>User Authentication</a:t>
            </a:r>
            <a:r>
              <a:rPr lang="en-US" dirty="0"/>
              <a:t> – Add login and role-based access for better security.</a:t>
            </a:r>
          </a:p>
          <a:p>
            <a:pPr>
              <a:buFont typeface="+mj-lt"/>
              <a:buAutoNum type="arabicPeriod"/>
            </a:pPr>
            <a:r>
              <a:rPr lang="en-US" b="1" dirty="0"/>
              <a:t>Integration with DevOps Tools</a:t>
            </a:r>
            <a:r>
              <a:rPr lang="en-US" dirty="0"/>
              <a:t> – Connect with tools like GitHub and Jenkins for smoother workflows.</a:t>
            </a:r>
          </a:p>
          <a:p>
            <a:pPr>
              <a:buFont typeface="+mj-lt"/>
              <a:buAutoNum type="arabicPeriod"/>
            </a:pPr>
            <a:r>
              <a:rPr lang="en-US" b="1" dirty="0"/>
              <a:t>Real-Time Collaboration</a:t>
            </a:r>
            <a:r>
              <a:rPr lang="en-US" dirty="0"/>
              <a:t> – Allow multiple users to work on the same project at the same time.</a:t>
            </a:r>
          </a:p>
          <a:p>
            <a:pPr>
              <a:buNone/>
            </a:pPr>
            <a:r>
              <a:rPr lang="en-US" dirty="0"/>
              <a:t>These enhancements will make the system smarter, faster, and ready for real-world use.</a:t>
            </a:r>
          </a:p>
        </p:txBody>
      </p:sp>
    </p:spTree>
    <p:extLst>
      <p:ext uri="{BB962C8B-B14F-4D97-AF65-F5344CB8AC3E}">
        <p14:creationId xmlns:p14="http://schemas.microsoft.com/office/powerpoint/2010/main" val="3303601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1CD5A-E8AD-D20F-5A0D-238207721B91}"/>
              </a:ext>
            </a:extLst>
          </p:cNvPr>
          <p:cNvSpPr txBox="1"/>
          <p:nvPr/>
        </p:nvSpPr>
        <p:spPr>
          <a:xfrm>
            <a:off x="516836" y="291548"/>
            <a:ext cx="4041914" cy="461665"/>
          </a:xfrm>
          <a:prstGeom prst="rect">
            <a:avLst/>
          </a:prstGeom>
          <a:noFill/>
        </p:spPr>
        <p:txBody>
          <a:bodyPr wrap="square" rtlCol="0">
            <a:spAutoFit/>
          </a:bodyPr>
          <a:lstStyle/>
          <a:p>
            <a:r>
              <a:rPr lang="en-IN" sz="2400" b="1" dirty="0">
                <a:solidFill>
                  <a:schemeClr val="tx2">
                    <a:lumMod val="50000"/>
                    <a:lumOff val="50000"/>
                  </a:schemeClr>
                </a:solidFill>
              </a:rPr>
              <a:t>Project Screenshot</a:t>
            </a:r>
          </a:p>
        </p:txBody>
      </p:sp>
      <p:pic>
        <p:nvPicPr>
          <p:cNvPr id="4" name="Picture 3" descr="A screenshot of a computer">
            <a:extLst>
              <a:ext uri="{FF2B5EF4-FFF2-40B4-BE49-F238E27FC236}">
                <a16:creationId xmlns:a16="http://schemas.microsoft.com/office/drawing/2014/main" id="{0AD2FE7C-5512-5BD8-7571-299C4389E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7409"/>
            <a:ext cx="7559675" cy="8547652"/>
          </a:xfrm>
          <a:prstGeom prst="rect">
            <a:avLst/>
          </a:prstGeom>
        </p:spPr>
      </p:pic>
    </p:spTree>
    <p:extLst>
      <p:ext uri="{BB962C8B-B14F-4D97-AF65-F5344CB8AC3E}">
        <p14:creationId xmlns:p14="http://schemas.microsoft.com/office/powerpoint/2010/main" val="373376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C2D58185-2C6E-D6C1-B740-B289FD915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1061"/>
            <a:ext cx="7559675" cy="5420139"/>
          </a:xfrm>
          <a:prstGeom prst="rect">
            <a:avLst/>
          </a:prstGeom>
        </p:spPr>
      </p:pic>
      <p:pic>
        <p:nvPicPr>
          <p:cNvPr id="5" name="Picture 4" descr="A screenshot of a computer code">
            <a:extLst>
              <a:ext uri="{FF2B5EF4-FFF2-40B4-BE49-F238E27FC236}">
                <a16:creationId xmlns:a16="http://schemas.microsoft.com/office/drawing/2014/main" id="{BF72BEB9-BC64-54BB-C84A-ECF6DD50D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69495"/>
            <a:ext cx="7559675" cy="4399721"/>
          </a:xfrm>
          <a:prstGeom prst="rect">
            <a:avLst/>
          </a:prstGeom>
        </p:spPr>
      </p:pic>
    </p:spTree>
    <p:extLst>
      <p:ext uri="{BB962C8B-B14F-4D97-AF65-F5344CB8AC3E}">
        <p14:creationId xmlns:p14="http://schemas.microsoft.com/office/powerpoint/2010/main" val="170343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shot of a computer code&#10;&#10;AI-generated content may be incorrect.">
            <a:extLst>
              <a:ext uri="{FF2B5EF4-FFF2-40B4-BE49-F238E27FC236}">
                <a16:creationId xmlns:a16="http://schemas.microsoft.com/office/drawing/2014/main" id="{B559A586-6BD4-C399-7146-0ABE46A79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8297"/>
            <a:ext cx="7559675" cy="3233530"/>
          </a:xfrm>
          <a:prstGeom prst="rect">
            <a:avLst/>
          </a:prstGeom>
        </p:spPr>
      </p:pic>
      <p:pic>
        <p:nvPicPr>
          <p:cNvPr id="5" name="Picture 4" descr="A screenshot of a computer">
            <a:extLst>
              <a:ext uri="{FF2B5EF4-FFF2-40B4-BE49-F238E27FC236}">
                <a16:creationId xmlns:a16="http://schemas.microsoft.com/office/drawing/2014/main" id="{CE344CCD-2220-E9AC-6A27-36705904E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10609"/>
            <a:ext cx="7559675" cy="6702906"/>
          </a:xfrm>
          <a:prstGeom prst="rect">
            <a:avLst/>
          </a:prstGeom>
        </p:spPr>
      </p:pic>
    </p:spTree>
    <p:extLst>
      <p:ext uri="{BB962C8B-B14F-4D97-AF65-F5344CB8AC3E}">
        <p14:creationId xmlns:p14="http://schemas.microsoft.com/office/powerpoint/2010/main" val="2965754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16FBF4-2C06-ABB6-CE41-6DDAD86CCF46}"/>
              </a:ext>
            </a:extLst>
          </p:cNvPr>
          <p:cNvSpPr txBox="1"/>
          <p:nvPr/>
        </p:nvSpPr>
        <p:spPr>
          <a:xfrm>
            <a:off x="2279374" y="3763617"/>
            <a:ext cx="3525078" cy="923330"/>
          </a:xfrm>
          <a:prstGeom prst="rect">
            <a:avLst/>
          </a:prstGeom>
          <a:noFill/>
        </p:spPr>
        <p:txBody>
          <a:bodyPr wrap="square" rtlCol="0">
            <a:spAutoFit/>
          </a:bodyPr>
          <a:lstStyle/>
          <a:p>
            <a:r>
              <a:rPr lang="en-IN" sz="5400" b="1" dirty="0">
                <a:solidFill>
                  <a:schemeClr val="tx2">
                    <a:lumMod val="75000"/>
                    <a:lumOff val="25000"/>
                  </a:schemeClr>
                </a:solidFill>
              </a:rPr>
              <a:t>Thank you</a:t>
            </a:r>
          </a:p>
        </p:txBody>
      </p:sp>
    </p:spTree>
    <p:extLst>
      <p:ext uri="{BB962C8B-B14F-4D97-AF65-F5344CB8AC3E}">
        <p14:creationId xmlns:p14="http://schemas.microsoft.com/office/powerpoint/2010/main" val="141298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121</TotalTime>
  <Words>878</Words>
  <Application>Microsoft Office PowerPoint</Application>
  <PresentationFormat>Custom</PresentationFormat>
  <Paragraphs>78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Jayasri Balasubramaniyan</dc:creator>
  <cp:lastModifiedBy>Jayasri Balasubramaniyan</cp:lastModifiedBy>
  <cp:revision>1</cp:revision>
  <dcterms:created xsi:type="dcterms:W3CDTF">2025-09-15T05:21:11Z</dcterms:created>
  <dcterms:modified xsi:type="dcterms:W3CDTF">2025-09-15T07:23:06Z</dcterms:modified>
</cp:coreProperties>
</file>