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1162"/>
    <a:srgbClr val="B8DCE4"/>
    <a:srgbClr val="0000FF"/>
    <a:srgbClr val="00FFCC"/>
    <a:srgbClr val="0066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p:cViewPr varScale="1">
        <p:scale>
          <a:sx n="70" d="100"/>
          <a:sy n="70" d="100"/>
        </p:scale>
        <p:origin x="8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esktop\kamali\kamali%20excel%20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[kamali excel sheet.xlsx]Sheet3!PivotTable10</c:name>
    <c:fmtId val="13"/>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Sum of salary by company</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pivotFmt>
    </c:pivotFmts>
    <c:plotArea>
      <c:layout>
        <c:manualLayout>
          <c:layoutTarget val="inner"/>
          <c:xMode val="edge"/>
          <c:yMode val="edge"/>
          <c:x val="8.6583208512548498E-2"/>
          <c:y val="0.2414949761368049"/>
          <c:w val="0.77867172362616976"/>
          <c:h val="0.48805258463153167"/>
        </c:manualLayout>
      </c:layout>
      <c:barChart>
        <c:barDir val="col"/>
        <c:grouping val="clustered"/>
        <c:varyColors val="0"/>
        <c:ser>
          <c:idx val="0"/>
          <c:order val="0"/>
          <c:tx>
            <c:strRef>
              <c:f>Sheet3!$C$3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multiLvlStrRef>
              <c:f>Sheet3!$A$4:$B$11</c:f>
              <c:multiLvlStrCache>
                <c:ptCount val="8"/>
                <c:lvl>
                  <c:pt idx="0">
                    <c:v>BigData</c:v>
                  </c:pt>
                  <c:pt idx="1">
                    <c:v>Support</c:v>
                  </c:pt>
                  <c:pt idx="2">
                    <c:v>AI</c:v>
                  </c:pt>
                  <c:pt idx="3">
                    <c:v>Design</c:v>
                  </c:pt>
                  <c:pt idx="4">
                    <c:v>Search Engine</c:v>
                  </c:pt>
                  <c:pt idx="5">
                    <c:v>AI</c:v>
                  </c:pt>
                  <c:pt idx="6">
                    <c:v>Design</c:v>
                  </c:pt>
                  <c:pt idx="7">
                    <c:v>Sales</c:v>
                  </c:pt>
                </c:lvl>
                <c:lvl>
                  <c:pt idx="0">
                    <c:v>Cheerper</c:v>
                  </c:pt>
                  <c:pt idx="2">
                    <c:v>Glasses</c:v>
                  </c:pt>
                  <c:pt idx="5">
                    <c:v>Pear</c:v>
                  </c:pt>
                </c:lvl>
              </c:multiLvlStrCache>
            </c:multiLvlStrRef>
          </c:cat>
          <c:val>
            <c:numRef>
              <c:f>Sheet3!$C$4:$C$11</c:f>
              <c:numCache>
                <c:formatCode>General</c:formatCode>
                <c:ptCount val="8"/>
                <c:pt idx="0">
                  <c:v>240228.613775459</c:v>
                </c:pt>
                <c:pt idx="1">
                  <c:v>76193.754667097906</c:v>
                </c:pt>
                <c:pt idx="2">
                  <c:v>397357.9720691152</c:v>
                </c:pt>
                <c:pt idx="3">
                  <c:v>192266.8387151369</c:v>
                </c:pt>
                <c:pt idx="4">
                  <c:v>249628.46240823058</c:v>
                </c:pt>
                <c:pt idx="5">
                  <c:v>74989.035862995501</c:v>
                </c:pt>
                <c:pt idx="6">
                  <c:v>249417.2517874756</c:v>
                </c:pt>
                <c:pt idx="7">
                  <c:v>147754.9268545965</c:v>
                </c:pt>
              </c:numCache>
            </c:numRef>
          </c:val>
        </c:ser>
        <c:dLbls>
          <c:showLegendKey val="0"/>
          <c:showVal val="0"/>
          <c:showCatName val="0"/>
          <c:showSerName val="0"/>
          <c:showPercent val="0"/>
          <c:showBubbleSize val="0"/>
        </c:dLbls>
        <c:gapWidth val="100"/>
        <c:overlap val="-24"/>
        <c:axId val="1215080880"/>
        <c:axId val="1215073808"/>
      </c:barChart>
      <c:catAx>
        <c:axId val="12150808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215073808"/>
        <c:crosses val="autoZero"/>
        <c:auto val="1"/>
        <c:lblAlgn val="ctr"/>
        <c:lblOffset val="100"/>
        <c:noMultiLvlLbl val="0"/>
      </c:catAx>
      <c:valAx>
        <c:axId val="121507380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2150808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52600" y="189069"/>
            <a:ext cx="9982200" cy="1001556"/>
          </a:xfrm>
          <a:prstGeom prst="rect">
            <a:avLst/>
          </a:prstGeom>
        </p:spPr>
        <p:txBody>
          <a:bodyPr vert="horz" wrap="square" lIns="0" tIns="16510" rIns="0" bIns="0" rtlCol="0">
            <a:spAutoFit/>
          </a:bodyPr>
          <a:lstStyle/>
          <a:p>
            <a:pPr marL="3213735">
              <a:spcBef>
                <a:spcPts val="130"/>
              </a:spcBef>
            </a:pPr>
            <a:r>
              <a:rPr lang="en-US" b="1" dirty="0" smtClean="0">
                <a:solidFill>
                  <a:srgbClr val="9F1162"/>
                </a:solidFill>
                <a:latin typeface="Trebuchet MS" panose="020B0603020202020204" pitchFamily="34" charset="0"/>
                <a:cs typeface="Times New Roman" panose="02020603050405020304" pitchFamily="18" charset="0"/>
              </a:rPr>
              <a:t>Employee Data </a:t>
            </a:r>
            <a:r>
              <a:rPr lang="en-US" b="1" dirty="0">
                <a:solidFill>
                  <a:srgbClr val="9F1162"/>
                </a:solidFill>
                <a:latin typeface="Trebuchet MS" panose="020B0603020202020204" pitchFamily="34" charset="0"/>
                <a:cs typeface="Times New Roman" panose="02020603050405020304" pitchFamily="18" charset="0"/>
              </a:rPr>
              <a:t>Analysis using Excel</a:t>
            </a:r>
            <a:r>
              <a:rPr lang="en-US" b="1" i="0" dirty="0">
                <a:solidFill>
                  <a:srgbClr val="0F0F0F"/>
                </a:solidFill>
                <a:effectLst/>
                <a:latin typeface="Trebuchet MS" panose="020B0603020202020204" pitchFamily="34"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43000" y="3314150"/>
            <a:ext cx="10022142" cy="1938992"/>
          </a:xfrm>
          <a:prstGeom prst="rect">
            <a:avLst/>
          </a:prstGeom>
          <a:noFill/>
        </p:spPr>
        <p:txBody>
          <a:bodyPr wrap="square" rtlCol="0">
            <a:spAutoFit/>
          </a:bodyPr>
          <a:lstStyle/>
          <a:p>
            <a:r>
              <a:rPr lang="en-US" sz="2400" b="1" dirty="0"/>
              <a:t>STUDENT </a:t>
            </a:r>
            <a:r>
              <a:rPr lang="en-US" sz="2400" b="1" dirty="0" smtClean="0"/>
              <a:t>NAME</a:t>
            </a:r>
            <a:r>
              <a:rPr lang="en-US" sz="2400" dirty="0" smtClean="0"/>
              <a:t>:KAMALI V</a:t>
            </a:r>
            <a:endParaRPr lang="en-US" sz="2400" dirty="0"/>
          </a:p>
          <a:p>
            <a:r>
              <a:rPr lang="en-US" sz="2400" b="1" dirty="0" smtClean="0"/>
              <a:t>REGISTER NO     </a:t>
            </a:r>
            <a:r>
              <a:rPr lang="en-US" sz="2400" dirty="0" smtClean="0"/>
              <a:t>:2213391042025 , 356C1C64B119E08A90B491A3ECA542A5</a:t>
            </a:r>
            <a:endParaRPr lang="en-US" sz="2400" dirty="0"/>
          </a:p>
          <a:p>
            <a:r>
              <a:rPr lang="en-US" sz="2400" b="1" dirty="0" smtClean="0"/>
              <a:t>DEPARTMENT    </a:t>
            </a:r>
            <a:r>
              <a:rPr lang="en-US" sz="2400" dirty="0" smtClean="0"/>
              <a:t>:BACHELOR OF COMMERCE CORPORATE SECRETARYSHIP</a:t>
            </a:r>
            <a:endParaRPr lang="en-US" sz="2400" dirty="0"/>
          </a:p>
          <a:p>
            <a:r>
              <a:rPr lang="en-US" sz="2400" b="1" dirty="0" smtClean="0"/>
              <a:t>COLLEGE             </a:t>
            </a:r>
            <a:r>
              <a:rPr lang="en-US" sz="2400" dirty="0" smtClean="0"/>
              <a:t>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9F1162"/>
                </a:solidFill>
                <a:latin typeface="Trebuchet MS"/>
                <a:cs typeface="Trebuchet MS"/>
              </a:rPr>
              <a:t>M</a:t>
            </a:r>
            <a:r>
              <a:rPr sz="4800" b="1" dirty="0">
                <a:solidFill>
                  <a:srgbClr val="9F1162"/>
                </a:solidFill>
                <a:latin typeface="Trebuchet MS"/>
                <a:cs typeface="Trebuchet MS"/>
              </a:rPr>
              <a:t>O</a:t>
            </a:r>
            <a:r>
              <a:rPr sz="4800" b="1" spc="-15" dirty="0">
                <a:solidFill>
                  <a:srgbClr val="9F1162"/>
                </a:solidFill>
                <a:latin typeface="Trebuchet MS"/>
                <a:cs typeface="Trebuchet MS"/>
              </a:rPr>
              <a:t>D</a:t>
            </a:r>
            <a:r>
              <a:rPr sz="4800" b="1" spc="-35" dirty="0">
                <a:solidFill>
                  <a:srgbClr val="9F1162"/>
                </a:solidFill>
                <a:latin typeface="Trebuchet MS"/>
                <a:cs typeface="Trebuchet MS"/>
              </a:rPr>
              <a:t>E</a:t>
            </a:r>
            <a:r>
              <a:rPr sz="4800" b="1" spc="-30" dirty="0">
                <a:solidFill>
                  <a:srgbClr val="9F1162"/>
                </a:solidFill>
                <a:latin typeface="Trebuchet MS"/>
                <a:cs typeface="Trebuchet MS"/>
              </a:rPr>
              <a:t>LL</a:t>
            </a:r>
            <a:r>
              <a:rPr sz="4800" b="1" spc="-5" dirty="0">
                <a:solidFill>
                  <a:srgbClr val="9F1162"/>
                </a:solidFill>
                <a:latin typeface="Trebuchet MS"/>
                <a:cs typeface="Trebuchet MS"/>
              </a:rPr>
              <a:t>I</a:t>
            </a:r>
            <a:r>
              <a:rPr sz="4800" b="1" spc="30" dirty="0">
                <a:solidFill>
                  <a:srgbClr val="9F1162"/>
                </a:solidFill>
                <a:latin typeface="Trebuchet MS"/>
                <a:cs typeface="Trebuchet MS"/>
              </a:rPr>
              <a:t>N</a:t>
            </a:r>
            <a:r>
              <a:rPr sz="4800" b="1" spc="5" dirty="0">
                <a:solidFill>
                  <a:srgbClr val="9F1162"/>
                </a:solidFill>
                <a:latin typeface="Trebuchet MS"/>
                <a:cs typeface="Trebuchet MS"/>
              </a:rPr>
              <a:t>G</a:t>
            </a:r>
            <a:endParaRPr sz="4800" dirty="0">
              <a:solidFill>
                <a:srgbClr val="9F1162"/>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4" y="1371600"/>
            <a:ext cx="8404225" cy="923330"/>
          </a:xfrm>
          <a:prstGeom prst="rect">
            <a:avLst/>
          </a:prstGeom>
        </p:spPr>
        <p:txBody>
          <a:bodyPr wrap="square">
            <a:spAutoFit/>
          </a:bodyPr>
          <a:lstStyle/>
          <a:p>
            <a:r>
              <a:rPr lang="en-US" dirty="0"/>
              <a:t>When it comes to modeling salary data like this, there are several approaches depending on what you want to achieve. Here’s a rundown of some common methods and models you might consider:</a:t>
            </a:r>
          </a:p>
        </p:txBody>
      </p:sp>
      <p:sp>
        <p:nvSpPr>
          <p:cNvPr id="3" name="Rectangle 2"/>
          <p:cNvSpPr/>
          <p:nvPr/>
        </p:nvSpPr>
        <p:spPr>
          <a:xfrm>
            <a:off x="706792" y="2443575"/>
            <a:ext cx="8005030" cy="1477328"/>
          </a:xfrm>
          <a:prstGeom prst="rect">
            <a:avLst/>
          </a:prstGeom>
        </p:spPr>
        <p:txBody>
          <a:bodyPr wrap="square">
            <a:spAutoFit/>
          </a:bodyPr>
          <a:lstStyle/>
          <a:p>
            <a:r>
              <a:rPr lang="en-US" b="1" dirty="0">
                <a:solidFill>
                  <a:srgbClr val="7030A0"/>
                </a:solidFill>
              </a:rPr>
              <a:t>1. Descriptive Analysis</a:t>
            </a:r>
          </a:p>
          <a:p>
            <a:pPr>
              <a:buFont typeface="Arial" panose="020B0604020202020204" pitchFamily="34" charset="0"/>
              <a:buChar char="•"/>
            </a:pPr>
            <a:r>
              <a:rPr lang="en-US" b="1" dirty="0"/>
              <a:t>Summary Statistics</a:t>
            </a:r>
            <a:r>
              <a:rPr lang="en-US" dirty="0"/>
              <a:t>: Calculate mean, median, variance, and standard deviation for each department or individual.</a:t>
            </a:r>
          </a:p>
          <a:p>
            <a:pPr>
              <a:buFont typeface="Arial" panose="020B0604020202020204" pitchFamily="34" charset="0"/>
              <a:buChar char="•"/>
            </a:pPr>
            <a:r>
              <a:rPr lang="en-US" b="1" dirty="0"/>
              <a:t>Visualization</a:t>
            </a:r>
            <a:r>
              <a:rPr lang="en-US" dirty="0"/>
              <a:t>: Use charts like bar graphs or pie charts to visually compare the salaries across departments or individuals.</a:t>
            </a:r>
          </a:p>
        </p:txBody>
      </p:sp>
      <p:sp>
        <p:nvSpPr>
          <p:cNvPr id="4" name="Rectangle 3"/>
          <p:cNvSpPr/>
          <p:nvPr/>
        </p:nvSpPr>
        <p:spPr>
          <a:xfrm>
            <a:off x="745461" y="3970105"/>
            <a:ext cx="8081230" cy="1477328"/>
          </a:xfrm>
          <a:prstGeom prst="rect">
            <a:avLst/>
          </a:prstGeom>
        </p:spPr>
        <p:txBody>
          <a:bodyPr wrap="square">
            <a:spAutoFit/>
          </a:bodyPr>
          <a:lstStyle/>
          <a:p>
            <a:r>
              <a:rPr lang="en-US" b="1" dirty="0" smtClean="0">
                <a:solidFill>
                  <a:srgbClr val="7030A0"/>
                </a:solidFill>
              </a:rPr>
              <a:t>2. Predictive Modeling</a:t>
            </a:r>
          </a:p>
          <a:p>
            <a:r>
              <a:rPr lang="en-US" dirty="0" smtClean="0"/>
              <a:t>If you want to predict future salaries or analyze trends, consider these approaches:</a:t>
            </a:r>
          </a:p>
          <a:p>
            <a:pPr>
              <a:buFont typeface="Arial" panose="020B0604020202020204" pitchFamily="34" charset="0"/>
              <a:buChar char="•"/>
            </a:pPr>
            <a:r>
              <a:rPr lang="en-US" b="1" dirty="0" smtClean="0"/>
              <a:t>Linear Regression</a:t>
            </a:r>
            <a:r>
              <a:rPr lang="en-US" dirty="0" smtClean="0"/>
              <a:t>: Model how salaries might be influenced by different factors (e.g., department). This helps identify relationships and predict future salaries based on trends.</a:t>
            </a:r>
            <a:endParaRPr lang="en-US" dirty="0"/>
          </a:p>
        </p:txBody>
      </p:sp>
      <p:sp>
        <p:nvSpPr>
          <p:cNvPr id="7" name="Rectangle 6"/>
          <p:cNvSpPr/>
          <p:nvPr/>
        </p:nvSpPr>
        <p:spPr>
          <a:xfrm>
            <a:off x="739774" y="5431411"/>
            <a:ext cx="1365502" cy="369332"/>
          </a:xfrm>
          <a:prstGeom prst="rect">
            <a:avLst/>
          </a:prstGeom>
        </p:spPr>
        <p:txBody>
          <a:bodyPr wrap="none">
            <a:spAutoFit/>
          </a:bodyPr>
          <a:lstStyle/>
          <a:p>
            <a:r>
              <a:rPr lang="en-US" dirty="0">
                <a:solidFill>
                  <a:srgbClr val="7030A0"/>
                </a:solidFill>
              </a:rPr>
              <a:t>3. </a:t>
            </a:r>
            <a:r>
              <a:rPr lang="en-US" b="1" dirty="0">
                <a:solidFill>
                  <a:srgbClr val="7030A0"/>
                </a:solidFill>
              </a:rPr>
              <a:t>Clustering</a:t>
            </a:r>
            <a:endParaRPr lang="en-US" dirty="0">
              <a:solidFill>
                <a:srgbClr val="7030A0"/>
              </a:solidFill>
            </a:endParaRPr>
          </a:p>
        </p:txBody>
      </p:sp>
      <p:sp>
        <p:nvSpPr>
          <p:cNvPr id="10" name="Rectangle 9"/>
          <p:cNvSpPr/>
          <p:nvPr/>
        </p:nvSpPr>
        <p:spPr>
          <a:xfrm>
            <a:off x="893318" y="5821144"/>
            <a:ext cx="7386321" cy="646331"/>
          </a:xfrm>
          <a:prstGeom prst="rect">
            <a:avLst/>
          </a:prstGeom>
        </p:spPr>
        <p:txBody>
          <a:bodyPr wrap="square">
            <a:spAutoFit/>
          </a:bodyPr>
          <a:lstStyle/>
          <a:p>
            <a:r>
              <a:rPr lang="en-US" b="1" dirty="0"/>
              <a:t>Hierarchical Clustering</a:t>
            </a:r>
            <a:r>
              <a:rPr lang="en-US" dirty="0"/>
              <a:t>: This method builds a hierarchy of clusters, which can be useful for visualizing the relationships between different salary groups.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rgbClr val="9F1162"/>
                </a:solidFill>
              </a:rPr>
              <a:t>R</a:t>
            </a:r>
            <a:r>
              <a:rPr spc="-40" dirty="0">
                <a:solidFill>
                  <a:srgbClr val="9F1162"/>
                </a:solidFill>
              </a:rPr>
              <a:t>E</a:t>
            </a:r>
            <a:r>
              <a:rPr spc="15" dirty="0">
                <a:solidFill>
                  <a:srgbClr val="9F1162"/>
                </a:solidFill>
              </a:rPr>
              <a:t>S</a:t>
            </a:r>
            <a:r>
              <a:rPr spc="-30" dirty="0">
                <a:solidFill>
                  <a:srgbClr val="9F1162"/>
                </a:solidFill>
              </a:rPr>
              <a:t>U</a:t>
            </a:r>
            <a:r>
              <a:rPr spc="-405" dirty="0">
                <a:solidFill>
                  <a:srgbClr val="9F1162"/>
                </a:solidFill>
              </a:rPr>
              <a:t>L</a:t>
            </a:r>
            <a:r>
              <a:rPr dirty="0">
                <a:solidFill>
                  <a:srgbClr val="9F1162"/>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3" name="Table 2"/>
          <p:cNvGraphicFramePr>
            <a:graphicFrameLocks noGrp="1"/>
          </p:cNvGraphicFramePr>
          <p:nvPr>
            <p:extLst>
              <p:ext uri="{D42A27DB-BD31-4B8C-83A1-F6EECF244321}">
                <p14:modId xmlns:p14="http://schemas.microsoft.com/office/powerpoint/2010/main" val="343032110"/>
              </p:ext>
            </p:extLst>
          </p:nvPr>
        </p:nvGraphicFramePr>
        <p:xfrm>
          <a:off x="1524000" y="1219200"/>
          <a:ext cx="6949411" cy="2285370"/>
        </p:xfrm>
        <a:graphic>
          <a:graphicData uri="http://schemas.openxmlformats.org/drawingml/2006/table">
            <a:tbl>
              <a:tblPr>
                <a:tableStyleId>{5C22544A-7EE6-4342-B048-85BDC9FD1C3A}</a:tableStyleId>
              </a:tblPr>
              <a:tblGrid>
                <a:gridCol w="886339"/>
                <a:gridCol w="1104712"/>
                <a:gridCol w="809266"/>
                <a:gridCol w="809266"/>
                <a:gridCol w="809266"/>
                <a:gridCol w="912030"/>
                <a:gridCol w="809266"/>
                <a:gridCol w="809266"/>
              </a:tblGrid>
              <a:tr h="380895">
                <a:tc>
                  <a:txBody>
                    <a:bodyPr/>
                    <a:lstStyle/>
                    <a:p>
                      <a:pPr algn="l" fontAlgn="b"/>
                      <a:r>
                        <a:rPr lang="en-US" sz="1100" u="none" strike="noStrike" dirty="0">
                          <a:effectLst/>
                        </a:rPr>
                        <a:t>Sum of salary</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Column Labels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9525" marR="9525" marT="9525" marB="0" anchor="b"/>
                </a:tc>
              </a:tr>
              <a:tr h="380895">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AI</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BigData</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Design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Sales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Search Engine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Support</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r>
              <a:tr h="380895">
                <a:tc>
                  <a:txBody>
                    <a:bodyPr/>
                    <a:lstStyle/>
                    <a:p>
                      <a:pPr algn="l" fontAlgn="b"/>
                      <a:r>
                        <a:rPr lang="en-US" sz="1100" u="none" strike="noStrike">
                          <a:effectLst/>
                        </a:rPr>
                        <a:t>Cheerper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240228.6138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76193.75467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316422.3684</a:t>
                      </a:r>
                      <a:endParaRPr lang="en-US" sz="1100" b="0" i="0" u="none" strike="noStrike">
                        <a:solidFill>
                          <a:srgbClr val="000000"/>
                        </a:solidFill>
                        <a:effectLst/>
                        <a:latin typeface="Calibri" panose="020F0502020204030204" pitchFamily="34" charset="0"/>
                      </a:endParaRPr>
                    </a:p>
                  </a:txBody>
                  <a:tcPr marL="9525" marR="9525" marT="9525" marB="0" anchor="b"/>
                </a:tc>
              </a:tr>
              <a:tr h="380895">
                <a:tc>
                  <a:txBody>
                    <a:bodyPr/>
                    <a:lstStyle/>
                    <a:p>
                      <a:pPr algn="l" fontAlgn="b"/>
                      <a:r>
                        <a:rPr lang="en-US" sz="1100" u="none" strike="noStrike">
                          <a:effectLst/>
                        </a:rPr>
                        <a:t>Glasses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397357.9721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192266.8387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249628.4624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839253.2732</a:t>
                      </a:r>
                      <a:endParaRPr lang="en-US" sz="1100" b="0" i="0" u="none" strike="noStrike">
                        <a:solidFill>
                          <a:srgbClr val="000000"/>
                        </a:solidFill>
                        <a:effectLst/>
                        <a:latin typeface="Calibri" panose="020F0502020204030204" pitchFamily="34" charset="0"/>
                      </a:endParaRPr>
                    </a:p>
                  </a:txBody>
                  <a:tcPr marL="9525" marR="9525" marT="9525" marB="0" anchor="b"/>
                </a:tc>
              </a:tr>
              <a:tr h="380895">
                <a:tc>
                  <a:txBody>
                    <a:bodyPr/>
                    <a:lstStyle/>
                    <a:p>
                      <a:pPr algn="l" fontAlgn="b"/>
                      <a:r>
                        <a:rPr lang="en-US" sz="1100" u="none" strike="noStrike">
                          <a:effectLst/>
                        </a:rPr>
                        <a:t>Pear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74989.03586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249417.2518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147754.9269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472161.2145</a:t>
                      </a:r>
                      <a:endParaRPr lang="en-US" sz="1100" b="0" i="0" u="none" strike="noStrike">
                        <a:solidFill>
                          <a:srgbClr val="000000"/>
                        </a:solidFill>
                        <a:effectLst/>
                        <a:latin typeface="Calibri" panose="020F0502020204030204" pitchFamily="34" charset="0"/>
                      </a:endParaRPr>
                    </a:p>
                  </a:txBody>
                  <a:tcPr marL="9525" marR="9525" marT="9525" marB="0" anchor="b"/>
                </a:tc>
              </a:tr>
              <a:tr h="380895">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472347.0079</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240228.6138</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441684.0905</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147754.9269</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249628.4624</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76193.75467</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1627836.856</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1693931709"/>
              </p:ext>
            </p:extLst>
          </p:nvPr>
        </p:nvGraphicFramePr>
        <p:xfrm>
          <a:off x="2438400" y="3733800"/>
          <a:ext cx="5457825" cy="322421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solidFill>
                  <a:srgbClr val="9F1162"/>
                </a:solidFill>
                <a:latin typeface="Times New Roman" panose="02020603050405020304" pitchFamily="18" charset="0"/>
                <a:cs typeface="Times New Roman" panose="02020603050405020304" pitchFamily="18" charset="0"/>
              </a:rPr>
              <a:t>conclusion</a:t>
            </a:r>
            <a:endParaRPr lang="en-IN" dirty="0">
              <a:solidFill>
                <a:srgbClr val="9F116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66800" y="1375885"/>
            <a:ext cx="8077200" cy="1200329"/>
          </a:xfrm>
          <a:prstGeom prst="rect">
            <a:avLst/>
          </a:prstGeom>
        </p:spPr>
        <p:txBody>
          <a:bodyPr wrap="square">
            <a:spAutoFit/>
          </a:bodyPr>
          <a:lstStyle/>
          <a:p>
            <a:r>
              <a:rPr lang="en-US" dirty="0"/>
              <a:t>Here’s a concise conclusion based on the salary data provided:</a:t>
            </a:r>
          </a:p>
          <a:p>
            <a:r>
              <a:rPr lang="en-US" b="1" dirty="0">
                <a:solidFill>
                  <a:schemeClr val="accent6">
                    <a:lumMod val="75000"/>
                  </a:schemeClr>
                </a:solidFill>
              </a:rPr>
              <a:t>Conclusion</a:t>
            </a:r>
          </a:p>
          <a:p>
            <a:pPr>
              <a:buFont typeface="+mj-lt"/>
              <a:buAutoNum type="arabicPeriod"/>
            </a:pPr>
            <a:r>
              <a:rPr lang="en-US" b="1" dirty="0">
                <a:solidFill>
                  <a:schemeClr val="accent6">
                    <a:lumMod val="75000"/>
                  </a:schemeClr>
                </a:solidFill>
              </a:rPr>
              <a:t>Total Expenditure</a:t>
            </a:r>
            <a:r>
              <a:rPr lang="en-US" dirty="0">
                <a:solidFill>
                  <a:srgbClr val="0000FF"/>
                </a:solidFill>
              </a:rPr>
              <a:t>: </a:t>
            </a:r>
            <a:r>
              <a:rPr lang="en-US" dirty="0"/>
              <a:t>The total salary expenditure across all departments and individuals amounts to </a:t>
            </a:r>
            <a:r>
              <a:rPr lang="en-US" b="1" dirty="0"/>
              <a:t>$1,627,836.86</a:t>
            </a:r>
            <a:r>
              <a:rPr lang="en-US" dirty="0"/>
              <a:t>.</a:t>
            </a:r>
          </a:p>
        </p:txBody>
      </p:sp>
      <p:sp>
        <p:nvSpPr>
          <p:cNvPr id="5" name="Rectangle 4"/>
          <p:cNvSpPr/>
          <p:nvPr/>
        </p:nvSpPr>
        <p:spPr>
          <a:xfrm>
            <a:off x="1066800" y="2696944"/>
            <a:ext cx="7391400" cy="1754326"/>
          </a:xfrm>
          <a:prstGeom prst="rect">
            <a:avLst/>
          </a:prstGeom>
        </p:spPr>
        <p:txBody>
          <a:bodyPr wrap="square">
            <a:spAutoFit/>
          </a:bodyPr>
          <a:lstStyle/>
          <a:p>
            <a:r>
              <a:rPr lang="en-US" b="1" dirty="0" smtClean="0">
                <a:solidFill>
                  <a:schemeClr val="accent6">
                    <a:lumMod val="75000"/>
                  </a:schemeClr>
                </a:solidFill>
              </a:rPr>
              <a:t>2.Individual </a:t>
            </a:r>
            <a:r>
              <a:rPr lang="en-US" b="1" dirty="0">
                <a:solidFill>
                  <a:schemeClr val="accent6">
                    <a:lumMod val="75000"/>
                  </a:schemeClr>
                </a:solidFill>
              </a:rPr>
              <a:t>Contributions</a:t>
            </a:r>
            <a:r>
              <a:rPr lang="en-US" dirty="0">
                <a:solidFill>
                  <a:srgbClr val="0000FF"/>
                </a:solidFill>
              </a:rPr>
              <a:t>:</a:t>
            </a:r>
          </a:p>
          <a:p>
            <a:pPr>
              <a:buFont typeface="Arial" panose="020B0604020202020204" pitchFamily="34" charset="0"/>
              <a:buChar char="•"/>
            </a:pPr>
            <a:r>
              <a:rPr lang="en-US" b="1" dirty="0"/>
              <a:t>Glasses</a:t>
            </a:r>
            <a:r>
              <a:rPr lang="en-US" dirty="0"/>
              <a:t> has the highest total salary expenditure of </a:t>
            </a:r>
            <a:r>
              <a:rPr lang="en-US" b="1" dirty="0"/>
              <a:t>$839,253.27</a:t>
            </a:r>
            <a:r>
              <a:rPr lang="en-US" dirty="0"/>
              <a:t>, accounting for </a:t>
            </a:r>
            <a:r>
              <a:rPr lang="en-US" b="1" dirty="0"/>
              <a:t>51.55%</a:t>
            </a:r>
            <a:r>
              <a:rPr lang="en-US" dirty="0"/>
              <a:t> of the total.</a:t>
            </a:r>
          </a:p>
          <a:p>
            <a:pPr>
              <a:buFont typeface="Arial" panose="020B0604020202020204" pitchFamily="34" charset="0"/>
              <a:buChar char="•"/>
            </a:pPr>
            <a:r>
              <a:rPr lang="en-US" b="1" dirty="0"/>
              <a:t>Pear</a:t>
            </a:r>
            <a:r>
              <a:rPr lang="en-US" dirty="0"/>
              <a:t> follows with </a:t>
            </a:r>
            <a:r>
              <a:rPr lang="en-US" b="1" dirty="0"/>
              <a:t>$472,161.21</a:t>
            </a:r>
            <a:r>
              <a:rPr lang="en-US" dirty="0"/>
              <a:t>, making up </a:t>
            </a:r>
            <a:r>
              <a:rPr lang="en-US" b="1" dirty="0"/>
              <a:t>28.02%</a:t>
            </a:r>
            <a:r>
              <a:rPr lang="en-US" dirty="0"/>
              <a:t>.</a:t>
            </a:r>
          </a:p>
          <a:p>
            <a:pPr>
              <a:buFont typeface="Arial" panose="020B0604020202020204" pitchFamily="34" charset="0"/>
              <a:buChar char="•"/>
            </a:pPr>
            <a:r>
              <a:rPr lang="en-US" b="1" dirty="0"/>
              <a:t>Cheerper</a:t>
            </a:r>
            <a:r>
              <a:rPr lang="en-US" dirty="0"/>
              <a:t> has the smallest total at </a:t>
            </a:r>
            <a:r>
              <a:rPr lang="en-US" b="1" dirty="0"/>
              <a:t>$316,422.37</a:t>
            </a:r>
            <a:r>
              <a:rPr lang="en-US" dirty="0"/>
              <a:t>, which is about </a:t>
            </a:r>
            <a:r>
              <a:rPr lang="en-US" b="1" dirty="0"/>
              <a:t>19.43%</a:t>
            </a:r>
            <a:r>
              <a:rPr lang="en-US" dirty="0"/>
              <a:t> of the total.</a:t>
            </a:r>
          </a:p>
        </p:txBody>
      </p:sp>
      <p:sp>
        <p:nvSpPr>
          <p:cNvPr id="6" name="Rectangle 5"/>
          <p:cNvSpPr/>
          <p:nvPr/>
        </p:nvSpPr>
        <p:spPr>
          <a:xfrm>
            <a:off x="1066800" y="4572000"/>
            <a:ext cx="7620000" cy="1477328"/>
          </a:xfrm>
          <a:prstGeom prst="rect">
            <a:avLst/>
          </a:prstGeom>
        </p:spPr>
        <p:txBody>
          <a:bodyPr wrap="square">
            <a:spAutoFit/>
          </a:bodyPr>
          <a:lstStyle/>
          <a:p>
            <a:r>
              <a:rPr lang="en-US" b="1" dirty="0" smtClean="0">
                <a:solidFill>
                  <a:schemeClr val="accent6">
                    <a:lumMod val="75000"/>
                  </a:schemeClr>
                </a:solidFill>
              </a:rPr>
              <a:t>3.Key </a:t>
            </a:r>
            <a:r>
              <a:rPr lang="en-US" b="1" dirty="0">
                <a:solidFill>
                  <a:schemeClr val="accent6">
                    <a:lumMod val="75000"/>
                  </a:schemeClr>
                </a:solidFill>
              </a:rPr>
              <a:t>Observations</a:t>
            </a:r>
            <a:r>
              <a:rPr lang="en-US" dirty="0">
                <a:solidFill>
                  <a:schemeClr val="accent6">
                    <a:lumMod val="75000"/>
                  </a:schemeClr>
                </a:solidFill>
              </a:rPr>
              <a:t>:</a:t>
            </a:r>
          </a:p>
          <a:p>
            <a:pPr>
              <a:buFont typeface="Arial" panose="020B0604020202020204" pitchFamily="34" charset="0"/>
              <a:buChar char="•"/>
            </a:pPr>
            <a:r>
              <a:rPr lang="en-US" b="1" dirty="0"/>
              <a:t>Glasses</a:t>
            </a:r>
            <a:r>
              <a:rPr lang="en-US" dirty="0"/>
              <a:t> is the highest-paid individual, with substantial allocations in AI, Design, and Search Engine departments.</a:t>
            </a:r>
          </a:p>
          <a:p>
            <a:pPr>
              <a:buFont typeface="Arial" panose="020B0604020202020204" pitchFamily="34" charset="0"/>
              <a:buChar char="•"/>
            </a:pPr>
            <a:r>
              <a:rPr lang="en-US" b="1" dirty="0"/>
              <a:t>Pear</a:t>
            </a:r>
            <a:r>
              <a:rPr lang="en-US" dirty="0"/>
              <a:t> has a significant presence in AI, Design, and Sales.</a:t>
            </a:r>
          </a:p>
          <a:p>
            <a:pPr>
              <a:buFont typeface="Arial" panose="020B0604020202020204" pitchFamily="34" charset="0"/>
              <a:buChar char="•"/>
            </a:pPr>
            <a:r>
              <a:rPr lang="en-US" b="1" dirty="0"/>
              <a:t>Cheerper</a:t>
            </a:r>
            <a:r>
              <a:rPr lang="en-US" dirty="0"/>
              <a:t> primarily receives salaries from BigData and Support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1" y="829627"/>
            <a:ext cx="4039870"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9F1162"/>
                </a:solidFill>
              </a:rPr>
              <a:t>PROJECT</a:t>
            </a:r>
            <a:r>
              <a:rPr sz="4250" spc="-85" dirty="0">
                <a:solidFill>
                  <a:srgbClr val="9F1162"/>
                </a:solidFill>
              </a:rPr>
              <a:t> </a:t>
            </a:r>
            <a:r>
              <a:rPr sz="4250" spc="25" dirty="0">
                <a:solidFill>
                  <a:srgbClr val="9F1162"/>
                </a:solidFill>
              </a:rPr>
              <a:t>TITLE</a:t>
            </a:r>
            <a:endParaRPr sz="4250" dirty="0">
              <a:solidFill>
                <a:srgbClr val="9F1162"/>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5896"/>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9F1162"/>
                </a:solidFill>
              </a:rPr>
              <a:t>A</a:t>
            </a:r>
            <a:r>
              <a:rPr spc="-5" dirty="0">
                <a:solidFill>
                  <a:srgbClr val="9F1162"/>
                </a:solidFill>
              </a:rPr>
              <a:t>G</a:t>
            </a:r>
            <a:r>
              <a:rPr spc="-35" dirty="0">
                <a:solidFill>
                  <a:srgbClr val="9F1162"/>
                </a:solidFill>
              </a:rPr>
              <a:t>E</a:t>
            </a:r>
            <a:r>
              <a:rPr spc="15" dirty="0">
                <a:solidFill>
                  <a:srgbClr val="9F1162"/>
                </a:solidFill>
              </a:rPr>
              <a:t>N</a:t>
            </a:r>
            <a:r>
              <a:rPr dirty="0">
                <a:solidFill>
                  <a:srgbClr val="9F1162"/>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6409" y="1615167"/>
            <a:ext cx="4941857" cy="4401205"/>
          </a:xfrm>
          <a:prstGeom prst="rect">
            <a:avLst/>
          </a:prstGeom>
          <a:solidFill>
            <a:srgbClr val="B8DCE4"/>
          </a:solidFill>
          <a:ln w="28575">
            <a:solidFill>
              <a:schemeClr val="tx1"/>
            </a:solidFill>
            <a:prstDash val="dash"/>
          </a:ln>
          <a:effectLst>
            <a:glow rad="228600">
              <a:schemeClr val="accent2">
                <a:satMod val="175000"/>
                <a:alpha val="40000"/>
              </a:schemeClr>
            </a:glow>
          </a:effectLst>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endParaRPr lang="en-US" sz="28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a:t>
            </a:r>
            <a: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discussion</a:t>
            </a:r>
            <a:endParaRPr lang="en-US" sz="28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a:p>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575055"/>
            <a:ext cx="5708967"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9F1162"/>
                </a:solidFill>
              </a:rPr>
              <a:t>P</a:t>
            </a:r>
            <a:r>
              <a:rPr sz="4250" spc="15" dirty="0">
                <a:solidFill>
                  <a:srgbClr val="9F1162"/>
                </a:solidFill>
              </a:rPr>
              <a:t>ROB</a:t>
            </a:r>
            <a:r>
              <a:rPr sz="4250" spc="55" dirty="0">
                <a:solidFill>
                  <a:srgbClr val="9F1162"/>
                </a:solidFill>
              </a:rPr>
              <a:t>L</a:t>
            </a:r>
            <a:r>
              <a:rPr sz="4250" spc="-20" dirty="0">
                <a:solidFill>
                  <a:srgbClr val="9F1162"/>
                </a:solidFill>
              </a:rPr>
              <a:t>E</a:t>
            </a:r>
            <a:r>
              <a:rPr sz="4250" spc="20" dirty="0">
                <a:solidFill>
                  <a:srgbClr val="9F1162"/>
                </a:solidFill>
              </a:rPr>
              <a:t>M</a:t>
            </a:r>
            <a:r>
              <a:rPr sz="4250" dirty="0">
                <a:solidFill>
                  <a:srgbClr val="9F1162"/>
                </a:solidFill>
              </a:rPr>
              <a:t>	</a:t>
            </a:r>
            <a:r>
              <a:rPr sz="4250" spc="10" dirty="0">
                <a:solidFill>
                  <a:srgbClr val="9F1162"/>
                </a:solidFill>
              </a:rPr>
              <a:t>S</a:t>
            </a:r>
            <a:r>
              <a:rPr sz="4250" spc="-370" dirty="0">
                <a:solidFill>
                  <a:srgbClr val="9F1162"/>
                </a:solidFill>
              </a:rPr>
              <a:t>T</a:t>
            </a:r>
            <a:r>
              <a:rPr sz="4250" spc="-375" dirty="0">
                <a:solidFill>
                  <a:srgbClr val="9F1162"/>
                </a:solidFill>
              </a:rPr>
              <a:t>A</a:t>
            </a:r>
            <a:r>
              <a:rPr sz="4250" spc="15" dirty="0">
                <a:solidFill>
                  <a:srgbClr val="9F1162"/>
                </a:solidFill>
              </a:rPr>
              <a:t>T</a:t>
            </a:r>
            <a:r>
              <a:rPr sz="4250" spc="-10" dirty="0">
                <a:solidFill>
                  <a:srgbClr val="9F1162"/>
                </a:solidFill>
              </a:rPr>
              <a:t>E</a:t>
            </a:r>
            <a:r>
              <a:rPr sz="4250" spc="-20" dirty="0">
                <a:solidFill>
                  <a:srgbClr val="9F1162"/>
                </a:solidFill>
              </a:rPr>
              <a:t>ME</a:t>
            </a:r>
            <a:r>
              <a:rPr sz="4250" spc="10" dirty="0">
                <a:solidFill>
                  <a:srgbClr val="9F1162"/>
                </a:solidFill>
              </a:rPr>
              <a:t>NT</a:t>
            </a:r>
            <a:endParaRPr sz="4250" dirty="0">
              <a:solidFill>
                <a:srgbClr val="9F116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1655482"/>
            <a:ext cx="7458075" cy="4247317"/>
          </a:xfrm>
          <a:prstGeom prst="rect">
            <a:avLst/>
          </a:prstGeom>
          <a:blipFill>
            <a:blip r:embed="rId4"/>
            <a:tile tx="0" ty="0" sx="100000" sy="100000" flip="none" algn="tl"/>
          </a:blipFill>
          <a:ln>
            <a:solidFill>
              <a:schemeClr val="tx1"/>
            </a:solidFill>
          </a:ln>
        </p:spPr>
        <p:txBody>
          <a:bodyPr wrap="square">
            <a:spAutoFit/>
          </a:bodyPr>
          <a:lstStyle/>
          <a:p>
            <a:r>
              <a:rPr lang="en-US" b="1" dirty="0">
                <a:solidFill>
                  <a:srgbClr val="0000FF"/>
                </a:solidFill>
              </a:rPr>
              <a:t>Objective:</a:t>
            </a:r>
            <a:endParaRPr lang="en-US" dirty="0">
              <a:solidFill>
                <a:srgbClr val="0000FF"/>
              </a:solidFill>
            </a:endParaRPr>
          </a:p>
          <a:p>
            <a:r>
              <a:rPr lang="en-US" dirty="0"/>
              <a:t>Analyze salary distribution across job roles and categories to identify discrepancies and ensure data accuracy.</a:t>
            </a:r>
          </a:p>
          <a:p>
            <a:r>
              <a:rPr lang="en-US" b="1" dirty="0">
                <a:solidFill>
                  <a:srgbClr val="0000FF"/>
                </a:solidFill>
              </a:rPr>
              <a:t>Data Summary:</a:t>
            </a:r>
            <a:endParaRPr lang="en-US" dirty="0">
              <a:solidFill>
                <a:srgbClr val="0000FF"/>
              </a:solidFill>
            </a:endParaRPr>
          </a:p>
          <a:p>
            <a:pPr>
              <a:buFont typeface="+mj-lt"/>
              <a:buAutoNum type="arabicPeriod"/>
            </a:pPr>
            <a:r>
              <a:rPr lang="en-US" b="1" dirty="0">
                <a:solidFill>
                  <a:srgbClr val="0000FF"/>
                </a:solidFill>
              </a:rPr>
              <a:t>Job Roles:</a:t>
            </a:r>
            <a:endParaRPr lang="en-US" dirty="0">
              <a:solidFill>
                <a:srgbClr val="0000FF"/>
              </a:solidFill>
            </a:endParaRPr>
          </a:p>
          <a:p>
            <a:pPr marL="742950" lvl="1" indent="-285750">
              <a:buFont typeface="+mj-lt"/>
              <a:buAutoNum type="arabicPeriod"/>
            </a:pPr>
            <a:r>
              <a:rPr lang="en-US" b="1" dirty="0"/>
              <a:t>Cheerper:</a:t>
            </a:r>
            <a:r>
              <a:rPr lang="en-US" dirty="0"/>
              <a:t> Data available for BigData and Support.</a:t>
            </a:r>
          </a:p>
          <a:p>
            <a:pPr marL="742950" lvl="1" indent="-285750">
              <a:buFont typeface="+mj-lt"/>
              <a:buAutoNum type="arabicPeriod"/>
            </a:pPr>
            <a:r>
              <a:rPr lang="en-US" b="1" dirty="0"/>
              <a:t>Glasses:</a:t>
            </a:r>
            <a:r>
              <a:rPr lang="en-US" dirty="0"/>
              <a:t> Data available for AI, Design, and Search Engine.</a:t>
            </a:r>
          </a:p>
          <a:p>
            <a:pPr marL="742950" lvl="1" indent="-285750">
              <a:buFont typeface="+mj-lt"/>
              <a:buAutoNum type="arabicPeriod"/>
            </a:pPr>
            <a:r>
              <a:rPr lang="en-US" b="1" dirty="0"/>
              <a:t>Pear:</a:t>
            </a:r>
            <a:r>
              <a:rPr lang="en-US" dirty="0"/>
              <a:t> Data available for AI, Design, and Sales.</a:t>
            </a:r>
          </a:p>
          <a:p>
            <a:pPr>
              <a:buFont typeface="+mj-lt"/>
              <a:buAutoNum type="arabicPeriod"/>
            </a:pPr>
            <a:r>
              <a:rPr lang="en-US" b="1" dirty="0">
                <a:solidFill>
                  <a:srgbClr val="0000FF"/>
                </a:solidFill>
              </a:rPr>
              <a:t>Categories:</a:t>
            </a:r>
            <a:endParaRPr lang="en-US" dirty="0">
              <a:solidFill>
                <a:srgbClr val="0000FF"/>
              </a:solidFill>
            </a:endParaRPr>
          </a:p>
          <a:p>
            <a:pPr marL="742950" lvl="1" indent="-285750">
              <a:buFont typeface="+mj-lt"/>
              <a:buAutoNum type="arabicPeriod"/>
            </a:pPr>
            <a:r>
              <a:rPr lang="en-US" dirty="0"/>
              <a:t>AI</a:t>
            </a:r>
          </a:p>
          <a:p>
            <a:pPr marL="742950" lvl="1" indent="-285750">
              <a:buFont typeface="+mj-lt"/>
              <a:buAutoNum type="arabicPeriod"/>
            </a:pPr>
            <a:r>
              <a:rPr lang="en-US" dirty="0"/>
              <a:t>BigData</a:t>
            </a:r>
          </a:p>
          <a:p>
            <a:pPr marL="742950" lvl="1" indent="-285750">
              <a:buFont typeface="+mj-lt"/>
              <a:buAutoNum type="arabicPeriod"/>
            </a:pPr>
            <a:r>
              <a:rPr lang="en-US" dirty="0"/>
              <a:t>Design</a:t>
            </a:r>
          </a:p>
          <a:p>
            <a:pPr marL="742950" lvl="1" indent="-285750">
              <a:buFont typeface="+mj-lt"/>
              <a:buAutoNum type="arabicPeriod"/>
            </a:pPr>
            <a:r>
              <a:rPr lang="en-US" dirty="0"/>
              <a:t>Sales</a:t>
            </a:r>
          </a:p>
          <a:p>
            <a:pPr marL="742950" lvl="1" indent="-285750">
              <a:buFont typeface="+mj-lt"/>
              <a:buAutoNum type="arabicPeriod"/>
            </a:pPr>
            <a:r>
              <a:rPr lang="en-US" dirty="0"/>
              <a:t>Search Engine</a:t>
            </a:r>
          </a:p>
          <a:p>
            <a:pPr marL="742950" lvl="1" indent="-285750">
              <a:buFont typeface="+mj-lt"/>
              <a:buAutoNum type="arabicPeriod"/>
            </a:pPr>
            <a:r>
              <a:rPr lang="en-US" dirty="0"/>
              <a:t>Support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9F1162"/>
                </a:solidFill>
              </a:rPr>
              <a:t>PROJECT	</a:t>
            </a:r>
            <a:r>
              <a:rPr sz="4250" spc="-20" dirty="0">
                <a:solidFill>
                  <a:srgbClr val="9F1162"/>
                </a:solidFill>
              </a:rPr>
              <a:t>OVERVIEW</a:t>
            </a:r>
            <a:endParaRPr sz="4250" dirty="0">
              <a:solidFill>
                <a:srgbClr val="9F116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739775" y="1764268"/>
            <a:ext cx="9166225" cy="923330"/>
          </a:xfrm>
          <a:prstGeom prst="rect">
            <a:avLst/>
          </a:prstGeom>
        </p:spPr>
        <p:txBody>
          <a:bodyPr wrap="square">
            <a:spAutoFit/>
          </a:bodyPr>
          <a:lstStyle/>
          <a:p>
            <a:r>
              <a:rPr lang="en-US" dirty="0"/>
              <a:t>A project overview provides a high-level summary of a project, detailing its objectives, scope, timeline, and key elements. It serves as a starting point for stakeholders to understand the project's purpose and goals. Here’s a structured outline for a project overview:</a:t>
            </a:r>
          </a:p>
        </p:txBody>
      </p:sp>
      <p:sp>
        <p:nvSpPr>
          <p:cNvPr id="12" name="Rectangle 11"/>
          <p:cNvSpPr/>
          <p:nvPr/>
        </p:nvSpPr>
        <p:spPr>
          <a:xfrm>
            <a:off x="614362" y="2841572"/>
            <a:ext cx="8677276" cy="2862322"/>
          </a:xfrm>
          <a:prstGeom prst="rect">
            <a:avLst/>
          </a:prstGeom>
        </p:spPr>
        <p:txBody>
          <a:bodyPr wrap="square">
            <a:spAutoFit/>
          </a:bodyPr>
          <a:lstStyle/>
          <a:p>
            <a:r>
              <a:rPr lang="en-US" b="1" dirty="0">
                <a:solidFill>
                  <a:srgbClr val="0070C0"/>
                </a:solidFill>
              </a:rPr>
              <a:t>1. Project Title</a:t>
            </a:r>
          </a:p>
          <a:p>
            <a:pPr>
              <a:buFont typeface="Arial" panose="020B0604020202020204" pitchFamily="34" charset="0"/>
              <a:buChar char="•"/>
            </a:pPr>
            <a:r>
              <a:rPr lang="en-US" b="1" dirty="0"/>
              <a:t>Name:</a:t>
            </a:r>
            <a:r>
              <a:rPr lang="en-US" dirty="0"/>
              <a:t> </a:t>
            </a:r>
            <a:r>
              <a:rPr lang="en-US" dirty="0" smtClean="0"/>
              <a:t>[employee salary dataset]</a:t>
            </a:r>
            <a:endParaRPr lang="en-US" dirty="0"/>
          </a:p>
          <a:p>
            <a:r>
              <a:rPr lang="en-US" b="1" dirty="0">
                <a:solidFill>
                  <a:srgbClr val="0070C0"/>
                </a:solidFill>
              </a:rPr>
              <a:t>2. Executive Summary</a:t>
            </a:r>
          </a:p>
          <a:p>
            <a:pPr>
              <a:buFont typeface="Arial" panose="020B0604020202020204" pitchFamily="34" charset="0"/>
              <a:buChar char="•"/>
            </a:pPr>
            <a:r>
              <a:rPr lang="en-US" b="1" dirty="0"/>
              <a:t>Brief Description:</a:t>
            </a:r>
            <a:r>
              <a:rPr lang="en-US" dirty="0"/>
              <a:t> Provide a concise summary of the project, including its main objectives, purpose, and the problem it aims to solve or opportunity it seeks to capitalize on.</a:t>
            </a:r>
          </a:p>
          <a:p>
            <a:pPr>
              <a:buFont typeface="Arial" panose="020B0604020202020204" pitchFamily="34" charset="0"/>
              <a:buChar char="•"/>
            </a:pPr>
            <a:r>
              <a:rPr lang="en-US" b="1" dirty="0"/>
              <a:t>Key Goals:</a:t>
            </a:r>
            <a:r>
              <a:rPr lang="en-US" dirty="0"/>
              <a:t> Summarize the primary goals and desired outcomes of the project.</a:t>
            </a:r>
          </a:p>
          <a:p>
            <a:r>
              <a:rPr lang="en-US" b="1" dirty="0">
                <a:solidFill>
                  <a:srgbClr val="0070C0"/>
                </a:solidFill>
              </a:rPr>
              <a:t>3. Objectives</a:t>
            </a:r>
          </a:p>
          <a:p>
            <a:pPr>
              <a:buFont typeface="Arial" panose="020B0604020202020204" pitchFamily="34" charset="0"/>
              <a:buChar char="•"/>
            </a:pPr>
            <a:r>
              <a:rPr lang="en-US" b="1" dirty="0"/>
              <a:t>Primary Objectives:</a:t>
            </a:r>
            <a:r>
              <a:rPr lang="en-US" dirty="0"/>
              <a:t> List the main objectives the project aims to achieve. This might include specific targets or milestones.</a:t>
            </a:r>
          </a:p>
          <a:p>
            <a:pPr>
              <a:buFont typeface="Arial" panose="020B0604020202020204" pitchFamily="34" charset="0"/>
              <a:buChar char="•"/>
            </a:pPr>
            <a:r>
              <a:rPr lang="en-US" b="1" dirty="0"/>
              <a:t>Secondary Objectives:</a:t>
            </a:r>
            <a:r>
              <a:rPr lang="en-US" dirty="0"/>
              <a:t> Outline any additional goals that support the primary objectives.</a:t>
            </a:r>
          </a:p>
        </p:txBody>
      </p:sp>
      <p:sp>
        <p:nvSpPr>
          <p:cNvPr id="13" name="Rectangle 12"/>
          <p:cNvSpPr/>
          <p:nvPr/>
        </p:nvSpPr>
        <p:spPr>
          <a:xfrm>
            <a:off x="614362" y="5630518"/>
            <a:ext cx="8500067" cy="1200329"/>
          </a:xfrm>
          <a:prstGeom prst="rect">
            <a:avLst/>
          </a:prstGeom>
        </p:spPr>
        <p:txBody>
          <a:bodyPr wrap="square">
            <a:spAutoFit/>
          </a:bodyPr>
          <a:lstStyle/>
          <a:p>
            <a:r>
              <a:rPr lang="en-US" b="1" dirty="0">
                <a:solidFill>
                  <a:srgbClr val="0070C0"/>
                </a:solidFill>
              </a:rPr>
              <a:t>4. Scope</a:t>
            </a:r>
          </a:p>
          <a:p>
            <a:pPr>
              <a:buFont typeface="Arial" panose="020B0604020202020204" pitchFamily="34" charset="0"/>
              <a:buChar char="•"/>
            </a:pPr>
            <a:r>
              <a:rPr lang="en-US" b="1" dirty="0"/>
              <a:t>Inclusions:</a:t>
            </a:r>
            <a:r>
              <a:rPr lang="en-US" dirty="0"/>
              <a:t> Describe what is included in the scope of the project. This might include deliverables, features, or services.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398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9F1162"/>
                </a:solidFill>
              </a:rPr>
              <a:t>W</a:t>
            </a:r>
            <a:r>
              <a:rPr sz="3200" spc="-20" dirty="0">
                <a:solidFill>
                  <a:srgbClr val="9F1162"/>
                </a:solidFill>
              </a:rPr>
              <a:t>H</a:t>
            </a:r>
            <a:r>
              <a:rPr sz="3200" spc="20" dirty="0">
                <a:solidFill>
                  <a:srgbClr val="9F1162"/>
                </a:solidFill>
              </a:rPr>
              <a:t>O</a:t>
            </a:r>
            <a:r>
              <a:rPr sz="3200" spc="-235" dirty="0">
                <a:solidFill>
                  <a:srgbClr val="9F1162"/>
                </a:solidFill>
              </a:rPr>
              <a:t> </a:t>
            </a:r>
            <a:r>
              <a:rPr sz="3200" spc="-10" dirty="0">
                <a:solidFill>
                  <a:srgbClr val="9F1162"/>
                </a:solidFill>
              </a:rPr>
              <a:t>AR</a:t>
            </a:r>
            <a:r>
              <a:rPr sz="3200" spc="15" dirty="0">
                <a:solidFill>
                  <a:srgbClr val="9F1162"/>
                </a:solidFill>
              </a:rPr>
              <a:t>E</a:t>
            </a:r>
            <a:r>
              <a:rPr sz="3200" spc="-35" dirty="0">
                <a:solidFill>
                  <a:srgbClr val="9F1162"/>
                </a:solidFill>
              </a:rPr>
              <a:t> </a:t>
            </a:r>
            <a:r>
              <a:rPr sz="3200" spc="-10" dirty="0">
                <a:solidFill>
                  <a:srgbClr val="9F1162"/>
                </a:solidFill>
              </a:rPr>
              <a:t>T</a:t>
            </a:r>
            <a:r>
              <a:rPr sz="3200" spc="-15" dirty="0">
                <a:solidFill>
                  <a:srgbClr val="9F1162"/>
                </a:solidFill>
              </a:rPr>
              <a:t>H</a:t>
            </a:r>
            <a:r>
              <a:rPr sz="3200" spc="15" dirty="0">
                <a:solidFill>
                  <a:srgbClr val="9F1162"/>
                </a:solidFill>
              </a:rPr>
              <a:t>E</a:t>
            </a:r>
            <a:r>
              <a:rPr sz="3200" spc="-35" dirty="0">
                <a:solidFill>
                  <a:srgbClr val="9F1162"/>
                </a:solidFill>
              </a:rPr>
              <a:t> </a:t>
            </a:r>
            <a:r>
              <a:rPr sz="3200" spc="-20" dirty="0">
                <a:solidFill>
                  <a:srgbClr val="9F1162"/>
                </a:solidFill>
              </a:rPr>
              <a:t>E</a:t>
            </a:r>
            <a:r>
              <a:rPr sz="3200" spc="30" dirty="0">
                <a:solidFill>
                  <a:srgbClr val="9F1162"/>
                </a:solidFill>
              </a:rPr>
              <a:t>N</a:t>
            </a:r>
            <a:r>
              <a:rPr sz="3200" spc="15" dirty="0">
                <a:solidFill>
                  <a:srgbClr val="9F1162"/>
                </a:solidFill>
              </a:rPr>
              <a:t>D</a:t>
            </a:r>
            <a:r>
              <a:rPr sz="3200" spc="-45" dirty="0">
                <a:solidFill>
                  <a:srgbClr val="9F1162"/>
                </a:solidFill>
              </a:rPr>
              <a:t> </a:t>
            </a:r>
            <a:r>
              <a:rPr sz="3200" dirty="0">
                <a:solidFill>
                  <a:srgbClr val="9F1162"/>
                </a:solidFill>
              </a:rPr>
              <a:t>U</a:t>
            </a:r>
            <a:r>
              <a:rPr sz="3200" spc="10" dirty="0">
                <a:solidFill>
                  <a:srgbClr val="9F1162"/>
                </a:solidFill>
              </a:rPr>
              <a:t>S</a:t>
            </a:r>
            <a:r>
              <a:rPr sz="3200" spc="-25" dirty="0">
                <a:solidFill>
                  <a:srgbClr val="9F1162"/>
                </a:solidFill>
              </a:rPr>
              <a:t>E</a:t>
            </a:r>
            <a:r>
              <a:rPr sz="3200" spc="-10" dirty="0">
                <a:solidFill>
                  <a:srgbClr val="9F1162"/>
                </a:solidFill>
              </a:rPr>
              <a:t>R</a:t>
            </a:r>
            <a:r>
              <a:rPr sz="3200" spc="5" dirty="0">
                <a:solidFill>
                  <a:srgbClr val="9F1162"/>
                </a:solidFill>
              </a:rPr>
              <a:t>S?</a:t>
            </a:r>
            <a:endParaRPr sz="3200" dirty="0">
              <a:solidFill>
                <a:srgbClr val="9F1162"/>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94903" y="1685553"/>
            <a:ext cx="7410166" cy="1200329"/>
          </a:xfrm>
          <a:prstGeom prst="rect">
            <a:avLst/>
          </a:prstGeom>
        </p:spPr>
        <p:txBody>
          <a:bodyPr wrap="square">
            <a:spAutoFit/>
          </a:bodyPr>
          <a:lstStyle/>
          <a:p>
            <a:r>
              <a:rPr lang="en-US" dirty="0"/>
              <a:t>Identifying the end users for a project or system is crucial for understanding who will benefit from or interact with the end product. End users are typically the individuals or groups who will use the product or service directly. Here’s how you can identify and describe them:</a:t>
            </a:r>
          </a:p>
        </p:txBody>
      </p:sp>
      <p:sp>
        <p:nvSpPr>
          <p:cNvPr id="9" name="Rectangle 8"/>
          <p:cNvSpPr/>
          <p:nvPr/>
        </p:nvSpPr>
        <p:spPr>
          <a:xfrm>
            <a:off x="699452" y="2965067"/>
            <a:ext cx="8217086" cy="3139321"/>
          </a:xfrm>
          <a:prstGeom prst="rect">
            <a:avLst/>
          </a:prstGeom>
        </p:spPr>
        <p:txBody>
          <a:bodyPr wrap="square">
            <a:spAutoFit/>
          </a:bodyPr>
          <a:lstStyle/>
          <a:p>
            <a:pPr marL="342900" indent="-342900">
              <a:buAutoNum type="arabicPeriod"/>
            </a:pPr>
            <a:r>
              <a:rPr lang="en-US" b="1" dirty="0" smtClean="0">
                <a:solidFill>
                  <a:schemeClr val="accent2">
                    <a:lumMod val="75000"/>
                  </a:schemeClr>
                </a:solidFill>
              </a:rPr>
              <a:t>Define </a:t>
            </a:r>
            <a:r>
              <a:rPr lang="en-US" b="1" dirty="0">
                <a:solidFill>
                  <a:schemeClr val="accent2">
                    <a:lumMod val="75000"/>
                  </a:schemeClr>
                </a:solidFill>
              </a:rPr>
              <a:t>End </a:t>
            </a:r>
            <a:r>
              <a:rPr lang="en-US" b="1" dirty="0" smtClean="0">
                <a:solidFill>
                  <a:schemeClr val="accent2">
                    <a:lumMod val="75000"/>
                  </a:schemeClr>
                </a:solidFill>
              </a:rPr>
              <a:t>Users</a:t>
            </a:r>
            <a:endParaRPr lang="en-US" b="1" dirty="0">
              <a:solidFill>
                <a:schemeClr val="accent2">
                  <a:lumMod val="75000"/>
                </a:schemeClr>
              </a:solidFill>
            </a:endParaRPr>
          </a:p>
          <a:p>
            <a:pPr>
              <a:buFont typeface="Arial" panose="020B0604020202020204" pitchFamily="34" charset="0"/>
              <a:buChar char="•"/>
            </a:pPr>
            <a:r>
              <a:rPr lang="en-US" b="1" dirty="0"/>
              <a:t>End Users:</a:t>
            </a:r>
            <a:r>
              <a:rPr lang="en-US" dirty="0"/>
              <a:t> These are the people or entities who will ultimately use or be affected by the project deliverables. They interact directly with the system, product, or service.</a:t>
            </a:r>
          </a:p>
          <a:p>
            <a:r>
              <a:rPr lang="en-US" b="1" dirty="0">
                <a:solidFill>
                  <a:schemeClr val="accent2">
                    <a:lumMod val="75000"/>
                  </a:schemeClr>
                </a:solidFill>
              </a:rPr>
              <a:t>2. Identify End Users</a:t>
            </a:r>
          </a:p>
          <a:p>
            <a:r>
              <a:rPr lang="en-US" dirty="0"/>
              <a:t>To identify end users, consider the following:</a:t>
            </a:r>
          </a:p>
          <a:p>
            <a:pPr>
              <a:buFont typeface="Arial" panose="020B0604020202020204" pitchFamily="34" charset="0"/>
              <a:buChar char="•"/>
            </a:pPr>
            <a:r>
              <a:rPr lang="en-US" b="1" dirty="0"/>
              <a:t>Primary Users:</a:t>
            </a:r>
            <a:r>
              <a:rPr lang="en-US" dirty="0"/>
              <a:t> Those who will interact with the system on a daily basis and directly benefit from its features.</a:t>
            </a:r>
          </a:p>
          <a:p>
            <a:pPr>
              <a:buFont typeface="Arial" panose="020B0604020202020204" pitchFamily="34" charset="0"/>
              <a:buChar char="•"/>
            </a:pPr>
            <a:r>
              <a:rPr lang="en-US" b="1" dirty="0"/>
              <a:t>Secondary Users:</a:t>
            </a:r>
            <a:r>
              <a:rPr lang="en-US" dirty="0"/>
              <a:t> Individuals who might use the system occasionally or who are indirectly affected by it.</a:t>
            </a:r>
          </a:p>
          <a:p>
            <a:pPr>
              <a:buFont typeface="Arial" panose="020B0604020202020204" pitchFamily="34" charset="0"/>
              <a:buChar char="•"/>
            </a:pPr>
            <a:r>
              <a:rPr lang="en-US" b="1" dirty="0"/>
              <a:t>Tertiary Users:</a:t>
            </a:r>
            <a:r>
              <a:rPr lang="en-US" dirty="0"/>
              <a:t> Those who are involved in overseeing or managing the primary users' experience but do not use the system directly.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9F1162"/>
                </a:solidFill>
              </a:rPr>
              <a:t>O</a:t>
            </a:r>
            <a:r>
              <a:rPr sz="3600" spc="25" dirty="0">
                <a:solidFill>
                  <a:srgbClr val="9F1162"/>
                </a:solidFill>
              </a:rPr>
              <a:t>U</a:t>
            </a:r>
            <a:r>
              <a:rPr sz="3600" dirty="0">
                <a:solidFill>
                  <a:srgbClr val="9F1162"/>
                </a:solidFill>
              </a:rPr>
              <a:t>R</a:t>
            </a:r>
            <a:r>
              <a:rPr sz="3600" spc="5" dirty="0">
                <a:solidFill>
                  <a:srgbClr val="9F1162"/>
                </a:solidFill>
              </a:rPr>
              <a:t> </a:t>
            </a:r>
            <a:r>
              <a:rPr sz="3600" spc="25" dirty="0">
                <a:solidFill>
                  <a:srgbClr val="9F1162"/>
                </a:solidFill>
              </a:rPr>
              <a:t>S</a:t>
            </a:r>
            <a:r>
              <a:rPr sz="3600" spc="10" dirty="0">
                <a:solidFill>
                  <a:srgbClr val="9F1162"/>
                </a:solidFill>
              </a:rPr>
              <a:t>O</a:t>
            </a:r>
            <a:r>
              <a:rPr sz="3600" spc="25" dirty="0">
                <a:solidFill>
                  <a:srgbClr val="9F1162"/>
                </a:solidFill>
              </a:rPr>
              <a:t>LU</a:t>
            </a:r>
            <a:r>
              <a:rPr sz="3600" spc="-35" dirty="0">
                <a:solidFill>
                  <a:srgbClr val="9F1162"/>
                </a:solidFill>
              </a:rPr>
              <a:t>T</a:t>
            </a:r>
            <a:r>
              <a:rPr sz="3600" spc="-30" dirty="0">
                <a:solidFill>
                  <a:srgbClr val="9F1162"/>
                </a:solidFill>
              </a:rPr>
              <a:t>I</a:t>
            </a:r>
            <a:r>
              <a:rPr sz="3600" spc="10" dirty="0">
                <a:solidFill>
                  <a:srgbClr val="9F1162"/>
                </a:solidFill>
              </a:rPr>
              <a:t>O</a:t>
            </a:r>
            <a:r>
              <a:rPr sz="3600" dirty="0">
                <a:solidFill>
                  <a:srgbClr val="9F1162"/>
                </a:solidFill>
              </a:rPr>
              <a:t>N</a:t>
            </a:r>
            <a:r>
              <a:rPr sz="3600" spc="-345" dirty="0">
                <a:solidFill>
                  <a:srgbClr val="9F1162"/>
                </a:solidFill>
              </a:rPr>
              <a:t> </a:t>
            </a:r>
            <a:r>
              <a:rPr sz="3600" spc="-35" dirty="0">
                <a:solidFill>
                  <a:srgbClr val="9F1162"/>
                </a:solidFill>
              </a:rPr>
              <a:t>A</a:t>
            </a:r>
            <a:r>
              <a:rPr sz="3600" spc="-5" dirty="0">
                <a:solidFill>
                  <a:srgbClr val="9F1162"/>
                </a:solidFill>
              </a:rPr>
              <a:t>N</a:t>
            </a:r>
            <a:r>
              <a:rPr sz="3600" dirty="0">
                <a:solidFill>
                  <a:srgbClr val="9F1162"/>
                </a:solidFill>
              </a:rPr>
              <a:t>D</a:t>
            </a:r>
            <a:r>
              <a:rPr sz="3600" spc="35" dirty="0">
                <a:solidFill>
                  <a:srgbClr val="9F1162"/>
                </a:solidFill>
              </a:rPr>
              <a:t> </a:t>
            </a:r>
            <a:r>
              <a:rPr sz="3600" spc="-30" dirty="0">
                <a:solidFill>
                  <a:srgbClr val="9F1162"/>
                </a:solidFill>
              </a:rPr>
              <a:t>I</a:t>
            </a:r>
            <a:r>
              <a:rPr sz="3600" spc="-35" dirty="0">
                <a:solidFill>
                  <a:srgbClr val="9F1162"/>
                </a:solidFill>
              </a:rPr>
              <a:t>T</a:t>
            </a:r>
            <a:r>
              <a:rPr sz="3600" dirty="0">
                <a:solidFill>
                  <a:srgbClr val="9F1162"/>
                </a:solidFill>
              </a:rPr>
              <a:t>S</a:t>
            </a:r>
            <a:r>
              <a:rPr sz="3600" spc="60" dirty="0">
                <a:solidFill>
                  <a:srgbClr val="9F1162"/>
                </a:solidFill>
              </a:rPr>
              <a:t> </a:t>
            </a:r>
            <a:r>
              <a:rPr sz="3600" spc="-295" dirty="0">
                <a:solidFill>
                  <a:srgbClr val="9F1162"/>
                </a:solidFill>
              </a:rPr>
              <a:t>V</a:t>
            </a:r>
            <a:r>
              <a:rPr sz="3600" spc="-35" dirty="0">
                <a:solidFill>
                  <a:srgbClr val="9F1162"/>
                </a:solidFill>
              </a:rPr>
              <a:t>A</a:t>
            </a:r>
            <a:r>
              <a:rPr sz="3600" spc="25" dirty="0">
                <a:solidFill>
                  <a:srgbClr val="9F1162"/>
                </a:solidFill>
              </a:rPr>
              <a:t>LU</a:t>
            </a:r>
            <a:r>
              <a:rPr sz="3600" dirty="0">
                <a:solidFill>
                  <a:srgbClr val="9F1162"/>
                </a:solidFill>
              </a:rPr>
              <a:t>E</a:t>
            </a:r>
            <a:r>
              <a:rPr sz="3600" spc="-65" dirty="0">
                <a:solidFill>
                  <a:srgbClr val="9F1162"/>
                </a:solidFill>
              </a:rPr>
              <a:t> </a:t>
            </a:r>
            <a:r>
              <a:rPr sz="3600" spc="-15" dirty="0">
                <a:solidFill>
                  <a:srgbClr val="9F1162"/>
                </a:solidFill>
              </a:rPr>
              <a:t>P</a:t>
            </a:r>
            <a:r>
              <a:rPr sz="3600" spc="-30" dirty="0">
                <a:solidFill>
                  <a:srgbClr val="9F1162"/>
                </a:solidFill>
              </a:rPr>
              <a:t>R</a:t>
            </a:r>
            <a:r>
              <a:rPr sz="3600" spc="10" dirty="0">
                <a:solidFill>
                  <a:srgbClr val="9F1162"/>
                </a:solidFill>
              </a:rPr>
              <a:t>O</a:t>
            </a:r>
            <a:r>
              <a:rPr sz="3600" spc="-15" dirty="0">
                <a:solidFill>
                  <a:srgbClr val="9F1162"/>
                </a:solidFill>
              </a:rPr>
              <a:t>P</a:t>
            </a:r>
            <a:r>
              <a:rPr sz="3600" spc="10" dirty="0">
                <a:solidFill>
                  <a:srgbClr val="9F1162"/>
                </a:solidFill>
              </a:rPr>
              <a:t>O</a:t>
            </a:r>
            <a:r>
              <a:rPr sz="3600" spc="25" dirty="0">
                <a:solidFill>
                  <a:srgbClr val="9F1162"/>
                </a:solidFill>
              </a:rPr>
              <a:t>S</a:t>
            </a:r>
            <a:r>
              <a:rPr sz="3600" spc="-30" dirty="0">
                <a:solidFill>
                  <a:srgbClr val="9F1162"/>
                </a:solidFill>
              </a:rPr>
              <a:t>I</a:t>
            </a:r>
            <a:r>
              <a:rPr sz="3600" spc="-35" dirty="0">
                <a:solidFill>
                  <a:srgbClr val="9F1162"/>
                </a:solidFill>
              </a:rPr>
              <a:t>T</a:t>
            </a:r>
            <a:r>
              <a:rPr sz="3600" spc="-30" dirty="0">
                <a:solidFill>
                  <a:srgbClr val="9F1162"/>
                </a:solidFill>
              </a:rPr>
              <a:t>I</a:t>
            </a:r>
            <a:r>
              <a:rPr sz="3600" spc="10" dirty="0">
                <a:solidFill>
                  <a:srgbClr val="9F1162"/>
                </a:solidFill>
              </a:rPr>
              <a:t>O</a:t>
            </a:r>
            <a:r>
              <a:rPr sz="3600" dirty="0">
                <a:solidFill>
                  <a:srgbClr val="9F1162"/>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400" y="1831217"/>
            <a:ext cx="7239000" cy="1754326"/>
          </a:xfrm>
          <a:prstGeom prst="rect">
            <a:avLst/>
          </a:prstGeom>
        </p:spPr>
        <p:txBody>
          <a:bodyPr wrap="square">
            <a:spAutoFit/>
          </a:bodyPr>
          <a:lstStyle/>
          <a:p>
            <a:r>
              <a:rPr lang="en-US" dirty="0"/>
              <a:t>To develop solutions and their value propositions based on the provided salary data, let's first understand the context and potential use of this data. The data likely pertains to a company's salary distribution across various departments or job roles</a:t>
            </a:r>
            <a:r>
              <a:rPr lang="en-US" dirty="0" smtClean="0"/>
              <a:t>.</a:t>
            </a:r>
          </a:p>
          <a:p>
            <a:endParaRPr lang="en-US" dirty="0"/>
          </a:p>
          <a:p>
            <a:r>
              <a:rPr lang="en-US" dirty="0"/>
              <a:t>Here’s a breakdown of potential solutions and their value propositions:</a:t>
            </a:r>
          </a:p>
        </p:txBody>
      </p:sp>
      <p:sp>
        <p:nvSpPr>
          <p:cNvPr id="10" name="Rectangle 9"/>
          <p:cNvSpPr/>
          <p:nvPr/>
        </p:nvSpPr>
        <p:spPr>
          <a:xfrm>
            <a:off x="2819400" y="3621937"/>
            <a:ext cx="6991350" cy="1200329"/>
          </a:xfrm>
          <a:prstGeom prst="rect">
            <a:avLst/>
          </a:prstGeom>
        </p:spPr>
        <p:txBody>
          <a:bodyPr wrap="square">
            <a:spAutoFit/>
          </a:bodyPr>
          <a:lstStyle/>
          <a:p>
            <a:r>
              <a:rPr lang="en-US" b="1" dirty="0">
                <a:solidFill>
                  <a:srgbClr val="FF0000"/>
                </a:solidFill>
              </a:rPr>
              <a:t>1. Salary Analysis Tool</a:t>
            </a:r>
          </a:p>
          <a:p>
            <a:r>
              <a:rPr lang="en-US" b="1" dirty="0"/>
              <a:t>Solution</a:t>
            </a:r>
          </a:p>
          <a:p>
            <a:r>
              <a:rPr lang="en-US" dirty="0"/>
              <a:t>Develop a </a:t>
            </a:r>
            <a:r>
              <a:rPr lang="en-US" b="1" dirty="0"/>
              <a:t>Salary Analysis Tool</a:t>
            </a:r>
            <a:r>
              <a:rPr lang="en-US" dirty="0"/>
              <a:t> that provides detailed insights into salary distribution, departmental expenditures, and compensation trends.</a:t>
            </a:r>
          </a:p>
        </p:txBody>
      </p:sp>
      <p:sp>
        <p:nvSpPr>
          <p:cNvPr id="12" name="Rectangle 11"/>
          <p:cNvSpPr/>
          <p:nvPr/>
        </p:nvSpPr>
        <p:spPr>
          <a:xfrm>
            <a:off x="1066800" y="4880312"/>
            <a:ext cx="7772400" cy="2031325"/>
          </a:xfrm>
          <a:prstGeom prst="rect">
            <a:avLst/>
          </a:prstGeom>
        </p:spPr>
        <p:txBody>
          <a:bodyPr wrap="square">
            <a:spAutoFit/>
          </a:bodyPr>
          <a:lstStyle/>
          <a:p>
            <a:r>
              <a:rPr lang="en-US" b="1" dirty="0">
                <a:solidFill>
                  <a:srgbClr val="FF0000"/>
                </a:solidFill>
              </a:rPr>
              <a:t>2. Compensation Benchmarking System</a:t>
            </a:r>
          </a:p>
          <a:p>
            <a:r>
              <a:rPr lang="en-US" b="1" dirty="0"/>
              <a:t>Solution</a:t>
            </a:r>
          </a:p>
          <a:p>
            <a:r>
              <a:rPr lang="en-US" dirty="0"/>
              <a:t>Create a Compensation Benchmarking System that compares internal salary data with industry standards and market rates.</a:t>
            </a:r>
          </a:p>
          <a:p>
            <a:r>
              <a:rPr lang="en-US" b="1" dirty="0">
                <a:solidFill>
                  <a:srgbClr val="FF0000"/>
                </a:solidFill>
              </a:rPr>
              <a:t>Value Propositions</a:t>
            </a:r>
          </a:p>
          <a:p>
            <a:pPr>
              <a:buFont typeface="Arial" panose="020B0604020202020204" pitchFamily="34" charset="0"/>
              <a:buChar char="•"/>
            </a:pPr>
            <a:r>
              <a:rPr lang="en-US" b="1" dirty="0"/>
              <a:t>Competitive Salaries:</a:t>
            </a:r>
            <a:r>
              <a:rPr lang="en-US" dirty="0"/>
              <a:t> Ensures that salaries are competitive with industry standards, helping attract and retain top talent.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solidFill>
                  <a:srgbClr val="9F1162"/>
                </a:solidFill>
              </a:rPr>
              <a:t>Dataset Description</a:t>
            </a:r>
          </a:p>
        </p:txBody>
      </p:sp>
      <p:sp>
        <p:nvSpPr>
          <p:cNvPr id="3" name="Rectangle 2"/>
          <p:cNvSpPr/>
          <p:nvPr/>
        </p:nvSpPr>
        <p:spPr>
          <a:xfrm>
            <a:off x="755332" y="1371600"/>
            <a:ext cx="8617268" cy="1754326"/>
          </a:xfrm>
          <a:prstGeom prst="rect">
            <a:avLst/>
          </a:prstGeom>
        </p:spPr>
        <p:txBody>
          <a:bodyPr wrap="square">
            <a:spAutoFit/>
          </a:bodyPr>
          <a:lstStyle/>
          <a:p>
            <a:r>
              <a:rPr lang="en-US" b="1" dirty="0">
                <a:solidFill>
                  <a:schemeClr val="accent1">
                    <a:lumMod val="75000"/>
                  </a:schemeClr>
                </a:solidFill>
              </a:rPr>
              <a:t>1. Dataset Overview</a:t>
            </a:r>
          </a:p>
          <a:p>
            <a:r>
              <a:rPr lang="en-US" dirty="0"/>
              <a:t>This dataset contains salary information distributed across various departments and individuals within an organization. It includes detailed figures for salaries allocated to different roles or job titles (Cheerper, Glasses, Pear) in specific departments (AI, BigData, Design, Sales, Search Engine, Support) and provides totals for each department and individual.</a:t>
            </a:r>
          </a:p>
        </p:txBody>
      </p:sp>
      <p:sp>
        <p:nvSpPr>
          <p:cNvPr id="4" name="Rectangle 3"/>
          <p:cNvSpPr/>
          <p:nvPr/>
        </p:nvSpPr>
        <p:spPr>
          <a:xfrm>
            <a:off x="568166" y="3208152"/>
            <a:ext cx="8991600" cy="2585323"/>
          </a:xfrm>
          <a:prstGeom prst="rect">
            <a:avLst/>
          </a:prstGeom>
        </p:spPr>
        <p:txBody>
          <a:bodyPr wrap="square">
            <a:spAutoFit/>
          </a:bodyPr>
          <a:lstStyle/>
          <a:p>
            <a:r>
              <a:rPr lang="en-US" b="1" dirty="0" smtClean="0">
                <a:solidFill>
                  <a:schemeClr val="accent1">
                    <a:lumMod val="75000"/>
                  </a:schemeClr>
                </a:solidFill>
              </a:rPr>
              <a:t>2. Data Structure</a:t>
            </a:r>
          </a:p>
          <a:p>
            <a:pPr>
              <a:buFont typeface="Arial" panose="020B0604020202020204" pitchFamily="34" charset="0"/>
              <a:buChar char="•"/>
            </a:pPr>
            <a:r>
              <a:rPr lang="en-US" b="1" dirty="0" smtClean="0"/>
              <a:t>Columns:</a:t>
            </a:r>
            <a:endParaRPr lang="en-US" dirty="0" smtClean="0"/>
          </a:p>
          <a:p>
            <a:pPr marL="742950" lvl="1" indent="-285750">
              <a:buFont typeface="Arial" panose="020B0604020202020204" pitchFamily="34" charset="0"/>
              <a:buChar char="•"/>
            </a:pPr>
            <a:r>
              <a:rPr lang="en-US" b="1" dirty="0" smtClean="0"/>
              <a:t>AI:</a:t>
            </a:r>
            <a:r>
              <a:rPr lang="en-US" dirty="0" smtClean="0"/>
              <a:t> Salaries for roles or employees working in the AI department.</a:t>
            </a:r>
          </a:p>
          <a:p>
            <a:pPr marL="742950" lvl="1" indent="-285750">
              <a:buFont typeface="Arial" panose="020B0604020202020204" pitchFamily="34" charset="0"/>
              <a:buChar char="•"/>
            </a:pPr>
            <a:r>
              <a:rPr lang="en-US" b="1" dirty="0" smtClean="0"/>
              <a:t>BigData:</a:t>
            </a:r>
            <a:r>
              <a:rPr lang="en-US" dirty="0" smtClean="0"/>
              <a:t> Salaries for roles or employees working in the Big Data department.</a:t>
            </a:r>
          </a:p>
          <a:p>
            <a:pPr marL="742950" lvl="1" indent="-285750">
              <a:buFont typeface="Arial" panose="020B0604020202020204" pitchFamily="34" charset="0"/>
              <a:buChar char="•"/>
            </a:pPr>
            <a:r>
              <a:rPr lang="en-US" b="1" dirty="0" smtClean="0"/>
              <a:t>Design:</a:t>
            </a:r>
            <a:r>
              <a:rPr lang="en-US" dirty="0" smtClean="0"/>
              <a:t> Salaries for roles or employees working in the Design department.</a:t>
            </a:r>
          </a:p>
          <a:p>
            <a:pPr marL="742950" lvl="1" indent="-285750">
              <a:buFont typeface="Arial" panose="020B0604020202020204" pitchFamily="34" charset="0"/>
              <a:buChar char="•"/>
            </a:pPr>
            <a:r>
              <a:rPr lang="en-US" b="1" dirty="0" smtClean="0"/>
              <a:t>Sales:</a:t>
            </a:r>
            <a:r>
              <a:rPr lang="en-US" dirty="0" smtClean="0"/>
              <a:t> Salaries for roles or employees working in the Sales department.</a:t>
            </a:r>
          </a:p>
          <a:p>
            <a:pPr marL="742950" lvl="1" indent="-285750">
              <a:buFont typeface="Arial" panose="020B0604020202020204" pitchFamily="34" charset="0"/>
              <a:buChar char="•"/>
            </a:pPr>
            <a:r>
              <a:rPr lang="en-US" b="1" dirty="0" smtClean="0"/>
              <a:t>Search Engine:</a:t>
            </a:r>
            <a:r>
              <a:rPr lang="en-US" dirty="0" smtClean="0"/>
              <a:t> Salaries for roles or employees working in the Search Engine department.</a:t>
            </a:r>
          </a:p>
          <a:p>
            <a:pPr lvl="1"/>
            <a:endParaRPr lang="en-US" dirty="0"/>
          </a:p>
        </p:txBody>
      </p:sp>
      <p:sp>
        <p:nvSpPr>
          <p:cNvPr id="5" name="Rectangle 4"/>
          <p:cNvSpPr/>
          <p:nvPr/>
        </p:nvSpPr>
        <p:spPr>
          <a:xfrm>
            <a:off x="627607" y="5608809"/>
            <a:ext cx="2142574" cy="369332"/>
          </a:xfrm>
          <a:prstGeom prst="rect">
            <a:avLst/>
          </a:prstGeom>
        </p:spPr>
        <p:txBody>
          <a:bodyPr wrap="none">
            <a:spAutoFit/>
          </a:bodyPr>
          <a:lstStyle/>
          <a:p>
            <a:r>
              <a:rPr lang="en-US" b="1" dirty="0">
                <a:solidFill>
                  <a:schemeClr val="accent1">
                    <a:lumMod val="75000"/>
                  </a:schemeClr>
                </a:solidFill>
              </a:rPr>
              <a:t>Example Data Points</a:t>
            </a:r>
          </a:p>
        </p:txBody>
      </p:sp>
      <p:sp>
        <p:nvSpPr>
          <p:cNvPr id="6" name="Rectangle 5"/>
          <p:cNvSpPr/>
          <p:nvPr/>
        </p:nvSpPr>
        <p:spPr>
          <a:xfrm>
            <a:off x="990600" y="6162807"/>
            <a:ext cx="2448555" cy="369332"/>
          </a:xfrm>
          <a:prstGeom prst="rect">
            <a:avLst/>
          </a:prstGeom>
        </p:spPr>
        <p:txBody>
          <a:bodyPr wrap="none">
            <a:spAutoFit/>
          </a:bodyPr>
          <a:lstStyle/>
          <a:p>
            <a:r>
              <a:rPr lang="en-US" b="1" dirty="0"/>
              <a:t>BigData:</a:t>
            </a:r>
            <a:r>
              <a:rPr lang="en-US" dirty="0"/>
              <a:t> $240,228.6138</a:t>
            </a:r>
          </a:p>
        </p:txBody>
      </p:sp>
      <p:sp>
        <p:nvSpPr>
          <p:cNvPr id="7" name="Rectangle 6"/>
          <p:cNvSpPr/>
          <p:nvPr/>
        </p:nvSpPr>
        <p:spPr>
          <a:xfrm>
            <a:off x="4404582" y="6162807"/>
            <a:ext cx="1904689" cy="369332"/>
          </a:xfrm>
          <a:prstGeom prst="rect">
            <a:avLst/>
          </a:prstGeom>
        </p:spPr>
        <p:txBody>
          <a:bodyPr wrap="none">
            <a:spAutoFit/>
          </a:bodyPr>
          <a:lstStyle/>
          <a:p>
            <a:r>
              <a:rPr lang="en-US" b="1" dirty="0"/>
              <a:t>AI:</a:t>
            </a:r>
            <a:r>
              <a:rPr lang="en-US" dirty="0"/>
              <a:t> $397,357.9721</a:t>
            </a:r>
          </a:p>
        </p:txBody>
      </p:sp>
      <p:sp>
        <p:nvSpPr>
          <p:cNvPr id="8" name="Rectangle 7"/>
          <p:cNvSpPr/>
          <p:nvPr/>
        </p:nvSpPr>
        <p:spPr>
          <a:xfrm>
            <a:off x="7274698" y="6162807"/>
            <a:ext cx="2190023" cy="369332"/>
          </a:xfrm>
          <a:prstGeom prst="rect">
            <a:avLst/>
          </a:prstGeom>
        </p:spPr>
        <p:txBody>
          <a:bodyPr wrap="none">
            <a:spAutoFit/>
          </a:bodyPr>
          <a:lstStyle/>
          <a:p>
            <a:r>
              <a:rPr lang="en-US" b="1" dirty="0"/>
              <a:t>Sales:</a:t>
            </a:r>
            <a:r>
              <a:rPr lang="en-US" dirty="0"/>
              <a:t> $147,754.9269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838200"/>
            <a:ext cx="8839200" cy="830997"/>
          </a:xfrm>
          <a:prstGeom prst="rect">
            <a:avLst/>
          </a:prstGeom>
          <a:noFill/>
        </p:spPr>
        <p:txBody>
          <a:bodyPr wrap="square" rtlCol="0">
            <a:spAutoFit/>
          </a:bodyPr>
          <a:lstStyle/>
          <a:p>
            <a:r>
              <a:rPr lang="en-US" sz="4800" dirty="0" smtClean="0">
                <a:solidFill>
                  <a:srgbClr val="9F1162"/>
                </a:solidFill>
                <a:latin typeface="Trebuchet MS" panose="020B0603020202020204" pitchFamily="34" charset="0"/>
              </a:rPr>
              <a:t>THE ‘WOW’ IN OUR SOLUTION</a:t>
            </a:r>
            <a:endParaRPr lang="en-US" sz="4800" dirty="0">
              <a:solidFill>
                <a:srgbClr val="9F1162"/>
              </a:solidFill>
              <a:latin typeface="Trebuchet MS" panose="020B0603020202020204" pitchFamily="34" charset="0"/>
            </a:endParaRPr>
          </a:p>
        </p:txBody>
      </p:sp>
      <p:sp>
        <p:nvSpPr>
          <p:cNvPr id="4" name="Rectangle 3"/>
          <p:cNvSpPr/>
          <p:nvPr/>
        </p:nvSpPr>
        <p:spPr>
          <a:xfrm>
            <a:off x="1066800" y="1981200"/>
            <a:ext cx="7162800" cy="1200329"/>
          </a:xfrm>
          <a:prstGeom prst="rect">
            <a:avLst/>
          </a:prstGeom>
        </p:spPr>
        <p:txBody>
          <a:bodyPr wrap="square">
            <a:spAutoFit/>
          </a:bodyPr>
          <a:lstStyle/>
          <a:p>
            <a:r>
              <a:rPr lang="en-US" dirty="0"/>
              <a:t>To highlight the "wow" factor of your solution based on the salary distribution dataset, you would emphasize the key benefits and standout features that make your approach exceptional. Here’s how you might present the “wow” aspects of your solution:</a:t>
            </a:r>
            <a:endParaRPr lang="en-US" dirty="0"/>
          </a:p>
        </p:txBody>
      </p:sp>
      <p:sp>
        <p:nvSpPr>
          <p:cNvPr id="5" name="Rectangle 4"/>
          <p:cNvSpPr/>
          <p:nvPr/>
        </p:nvSpPr>
        <p:spPr>
          <a:xfrm>
            <a:off x="1066800" y="3496944"/>
            <a:ext cx="5181600" cy="461665"/>
          </a:xfrm>
          <a:prstGeom prst="rect">
            <a:avLst/>
          </a:prstGeom>
        </p:spPr>
        <p:txBody>
          <a:bodyPr wrap="square">
            <a:spAutoFit/>
          </a:bodyPr>
          <a:lstStyle/>
          <a:p>
            <a:r>
              <a:rPr lang="en-US" sz="2400" b="1" dirty="0">
                <a:solidFill>
                  <a:schemeClr val="accent5">
                    <a:lumMod val="75000"/>
                  </a:schemeClr>
                </a:solidFill>
              </a:rPr>
              <a:t>The "Wow" Factor of Our Solution</a:t>
            </a:r>
            <a:endParaRPr lang="en-US" sz="2000" b="1" dirty="0">
              <a:solidFill>
                <a:schemeClr val="accent5">
                  <a:lumMod val="75000"/>
                </a:schemeClr>
              </a:solidFill>
            </a:endParaRPr>
          </a:p>
        </p:txBody>
      </p:sp>
      <p:sp>
        <p:nvSpPr>
          <p:cNvPr id="6" name="Rectangle 5"/>
          <p:cNvSpPr/>
          <p:nvPr/>
        </p:nvSpPr>
        <p:spPr>
          <a:xfrm>
            <a:off x="1219200" y="4212469"/>
            <a:ext cx="6553200" cy="1508105"/>
          </a:xfrm>
          <a:prstGeom prst="rect">
            <a:avLst/>
          </a:prstGeom>
        </p:spPr>
        <p:txBody>
          <a:bodyPr wrap="square">
            <a:spAutoFit/>
          </a:bodyPr>
          <a:lstStyle/>
          <a:p>
            <a:r>
              <a:rPr lang="en-US" sz="2000" b="1" dirty="0">
                <a:solidFill>
                  <a:schemeClr val="accent5">
                    <a:lumMod val="75000"/>
                  </a:schemeClr>
                </a:solidFill>
              </a:rPr>
              <a:t>Innovative Data Visualization:</a:t>
            </a:r>
            <a:endParaRPr lang="en-US" sz="2000" dirty="0">
              <a:solidFill>
                <a:schemeClr val="accent5">
                  <a:lumMod val="75000"/>
                </a:schemeClr>
              </a:solidFill>
            </a:endParaRPr>
          </a:p>
          <a:p>
            <a:pPr>
              <a:buFont typeface="Arial" panose="020B0604020202020204" pitchFamily="34" charset="0"/>
              <a:buChar char="•"/>
            </a:pPr>
            <a:r>
              <a:rPr lang="en-US" b="1" dirty="0"/>
              <a:t>Interactive Dashboards:</a:t>
            </a:r>
            <a:r>
              <a:rPr lang="en-US" dirty="0"/>
              <a:t> Visualize complex salary data through intuitive, interactive dashboards. Users can explore data trends and categories effortlessly, making it easy to identify patterns and anomalies at a glance.</a:t>
            </a:r>
            <a:endParaRPr lang="en-US" dirty="0"/>
          </a:p>
        </p:txBody>
      </p:sp>
    </p:spTree>
    <p:extLst>
      <p:ext uri="{BB962C8B-B14F-4D97-AF65-F5344CB8AC3E}">
        <p14:creationId xmlns:p14="http://schemas.microsoft.com/office/powerpoint/2010/main" val="4227560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1186</Words>
  <Application>Microsoft Office PowerPoint</Application>
  <PresentationFormat>Widescreen</PresentationFormat>
  <Paragraphs>169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39</cp:revision>
  <dcterms:created xsi:type="dcterms:W3CDTF">2024-03-29T15:07:22Z</dcterms:created>
  <dcterms:modified xsi:type="dcterms:W3CDTF">2024-08-30T15:27:53Z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