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285" r:id="rId3"/>
    <p:sldId id="256" r:id="rId4"/>
    <p:sldId id="257" r:id="rId5"/>
    <p:sldId id="258" r:id="rId6"/>
    <p:sldId id="260"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4"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9D2C1-BC36-4542-BA10-3A1968A639CB}" type="datetimeFigureOut">
              <a:rPr lang="en-US" smtClean="0"/>
              <a:pPr/>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AFC170-7375-4C8F-95AD-429E66347B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85CBF7-901C-4D9B-80BD-B411AB405E8F}" type="datetimeFigureOut">
              <a:rPr lang="en-US" smtClean="0"/>
              <a:pPr/>
              <a:t>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5CBF7-901C-4D9B-80BD-B411AB405E8F}" type="datetimeFigureOut">
              <a:rPr lang="en-US" smtClean="0"/>
              <a:pPr/>
              <a:t>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5CBF7-901C-4D9B-80BD-B411AB405E8F}" type="datetimeFigureOut">
              <a:rPr lang="en-US" smtClean="0"/>
              <a:pPr/>
              <a:t>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5CBF7-901C-4D9B-80BD-B411AB405E8F}" type="datetimeFigureOut">
              <a:rPr lang="en-US" smtClean="0"/>
              <a:pPr/>
              <a:t>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5CBF7-901C-4D9B-80BD-B411AB405E8F}" type="datetimeFigureOut">
              <a:rPr lang="en-US" smtClean="0"/>
              <a:pPr/>
              <a:t>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85CBF7-901C-4D9B-80BD-B411AB405E8F}" type="datetimeFigureOut">
              <a:rPr lang="en-US" smtClean="0"/>
              <a:pPr/>
              <a:t>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85CBF7-901C-4D9B-80BD-B411AB405E8F}" type="datetimeFigureOut">
              <a:rPr lang="en-US" smtClean="0"/>
              <a:pPr/>
              <a:t>10/4/2016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85CBF7-901C-4D9B-80BD-B411AB405E8F}" type="datetimeFigureOut">
              <a:rPr lang="en-US" smtClean="0"/>
              <a:pPr/>
              <a:t>10/4/2016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5CBF7-901C-4D9B-80BD-B411AB405E8F}" type="datetimeFigureOut">
              <a:rPr lang="en-US" smtClean="0"/>
              <a:pPr/>
              <a:t>10/4/2016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5CBF7-901C-4D9B-80BD-B411AB405E8F}" type="datetimeFigureOut">
              <a:rPr lang="en-US" smtClean="0"/>
              <a:pPr/>
              <a:t>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5CBF7-901C-4D9B-80BD-B411AB405E8F}" type="datetimeFigureOut">
              <a:rPr lang="en-US" smtClean="0"/>
              <a:pPr/>
              <a:t>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0E028-C57C-4D78-91A0-C96F7AC606E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5CBF7-901C-4D9B-80BD-B411AB405E8F}" type="datetimeFigureOut">
              <a:rPr lang="en-US" smtClean="0"/>
              <a:pPr/>
              <a:t>10/4/2016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0E028-C57C-4D78-91A0-C96F7AC606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Elective Courses for VI Semester</a:t>
            </a:r>
            <a:endParaRPr lang="en-IN" dirty="0"/>
          </a:p>
        </p:txBody>
      </p:sp>
      <p:sp>
        <p:nvSpPr>
          <p:cNvPr id="3" name="Subtitle 2"/>
          <p:cNvSpPr>
            <a:spLocks noGrp="1"/>
          </p:cNvSpPr>
          <p:nvPr>
            <p:ph type="subTitle" idx="1"/>
          </p:nvPr>
        </p:nvSpPr>
        <p:spPr>
          <a:xfrm>
            <a:off x="1371600" y="4000504"/>
            <a:ext cx="6400800" cy="1752600"/>
          </a:xfrm>
        </p:spPr>
        <p:txBody>
          <a:bodyPr/>
          <a:lstStyle/>
          <a:p>
            <a:r>
              <a:rPr lang="en-US" b="1" dirty="0" smtClean="0"/>
              <a:t>EVEN SEMESTER,2017,HSS </a:t>
            </a:r>
            <a:endParaRPr lang="en-IN" b="1"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b="1" smtClean="0"/>
              <a:t>Learning Outcomes</a:t>
            </a:r>
            <a:r>
              <a:rPr lang="en-US" smtClean="0"/>
              <a:t> </a:t>
            </a:r>
          </a:p>
        </p:txBody>
      </p:sp>
      <p:sp>
        <p:nvSpPr>
          <p:cNvPr id="5123" name="Rectangle 3"/>
          <p:cNvSpPr>
            <a:spLocks noGrp="1" noChangeArrowheads="1"/>
          </p:cNvSpPr>
          <p:nvPr>
            <p:ph type="body" idx="1"/>
          </p:nvPr>
        </p:nvSpPr>
        <p:spPr/>
        <p:txBody>
          <a:bodyPr rtlCol="0">
            <a:normAutofit fontScale="47500" lnSpcReduction="20000"/>
          </a:bodyPr>
          <a:lstStyle/>
          <a:p>
            <a:pPr eaLnBrk="1" fontAlgn="auto" hangingPunct="1">
              <a:spcAft>
                <a:spcPts val="0"/>
              </a:spcAft>
              <a:buFont typeface="Arial" pitchFamily="34" charset="0"/>
              <a:buNone/>
              <a:defRPr/>
            </a:pPr>
            <a:r>
              <a:rPr lang="en-US" dirty="0" smtClean="0"/>
              <a:t>By the end of this course, students will: </a:t>
            </a:r>
          </a:p>
          <a:p>
            <a:pPr eaLnBrk="1" fontAlgn="auto" hangingPunct="1">
              <a:spcAft>
                <a:spcPts val="0"/>
              </a:spcAft>
              <a:buFont typeface="Arial" pitchFamily="34" charset="0"/>
              <a:buChar char="•"/>
              <a:defRPr/>
            </a:pPr>
            <a:r>
              <a:rPr lang="en-US" sz="5100" dirty="0" smtClean="0"/>
              <a:t>Understand how information is processed in mind and how it affects out outcomes</a:t>
            </a:r>
          </a:p>
          <a:p>
            <a:pPr>
              <a:defRPr/>
            </a:pPr>
            <a:r>
              <a:rPr lang="en-US" sz="5100" dirty="0" smtClean="0"/>
              <a:t>Be able to critically evaluate and assess issues relevant to cognitive psychology.</a:t>
            </a:r>
          </a:p>
          <a:p>
            <a:pPr>
              <a:defRPr/>
            </a:pPr>
            <a:r>
              <a:rPr lang="en-US" sz="5100" dirty="0" smtClean="0"/>
              <a:t>acquire the body of knowledge regarding the role of cognition and emotion in personally and socially relevant decision making </a:t>
            </a:r>
          </a:p>
          <a:p>
            <a:pPr>
              <a:defRPr/>
            </a:pPr>
            <a:r>
              <a:rPr lang="en-US" sz="5100" dirty="0" smtClean="0"/>
              <a:t> exercise the skill of critical thinking useful for making decisions regarding personal, family, church, business, and societal matters.</a:t>
            </a:r>
          </a:p>
          <a:p>
            <a:pPr eaLnBrk="1" fontAlgn="auto" hangingPunct="1">
              <a:spcAft>
                <a:spcPts val="0"/>
              </a:spcAft>
              <a:buFont typeface="Arial" pitchFamily="34" charset="0"/>
              <a:buChar char="•"/>
              <a:defRPr/>
            </a:pPr>
            <a:endParaRPr lang="en-US" dirty="0" smtClean="0"/>
          </a:p>
          <a:p>
            <a:pPr algn="just" eaLnBrk="1" fontAlgn="auto" hangingPunct="1">
              <a:spcAft>
                <a:spcPts val="0"/>
              </a:spcAft>
              <a:buFont typeface="Wingdings" pitchFamily="2" charset="2"/>
              <a:buNone/>
              <a:defRPr/>
            </a:pPr>
            <a:r>
              <a:rPr lang="en-US" dirty="0" smtClean="0"/>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685800"/>
            <a:ext cx="7772400" cy="685800"/>
          </a:xfrm>
        </p:spPr>
        <p:txBody>
          <a:bodyPr/>
          <a:lstStyle/>
          <a:p>
            <a:pPr eaLnBrk="1" hangingPunct="1"/>
            <a:r>
              <a:rPr lang="en-US" sz="3600" b="1" smtClean="0"/>
              <a:t>Topics	</a:t>
            </a:r>
          </a:p>
        </p:txBody>
      </p:sp>
      <p:sp>
        <p:nvSpPr>
          <p:cNvPr id="11267" name="Rectangle 3"/>
          <p:cNvSpPr>
            <a:spLocks noGrp="1" noChangeArrowheads="1"/>
          </p:cNvSpPr>
          <p:nvPr>
            <p:ph type="body" idx="1"/>
          </p:nvPr>
        </p:nvSpPr>
        <p:spPr>
          <a:xfrm>
            <a:off x="685800" y="1676400"/>
            <a:ext cx="7772400" cy="4953000"/>
          </a:xfrm>
        </p:spPr>
        <p:txBody>
          <a:bodyPr/>
          <a:lstStyle/>
          <a:p>
            <a:r>
              <a:rPr lang="en-US" sz="2400" dirty="0" smtClean="0"/>
              <a:t>Introduction to Cognitive Psychology; Historical Background: Emergence of modern cognitive Psychology; Place of Cognitive Psychology in cognitive science; Approaches-Information Processing and PDP Model; Attention-theories; Perceptual Processes; Imagery; Language; Thinking; and Problem Solving.</a:t>
            </a:r>
          </a:p>
          <a:p>
            <a:pPr eaLnBrk="1" hangingPunct="1">
              <a:lnSpc>
                <a:spcPct val="90000"/>
              </a:lnSpc>
              <a:buFont typeface="Wingdings" pitchFamily="2" charset="2"/>
              <a:buNone/>
            </a:pPr>
            <a:endParaRPr lang="en-US"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MODUS OPERANDI</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Lectures</a:t>
            </a:r>
          </a:p>
          <a:p>
            <a:pPr eaLnBrk="1" hangingPunct="1">
              <a:lnSpc>
                <a:spcPct val="90000"/>
              </a:lnSpc>
            </a:pPr>
            <a:r>
              <a:rPr lang="en-US" sz="2800" dirty="0" smtClean="0"/>
              <a:t>Guest Lectures</a:t>
            </a:r>
          </a:p>
          <a:p>
            <a:pPr eaLnBrk="1" hangingPunct="1">
              <a:lnSpc>
                <a:spcPct val="90000"/>
              </a:lnSpc>
            </a:pPr>
            <a:r>
              <a:rPr lang="en-US" sz="2800" dirty="0" smtClean="0"/>
              <a:t>Practical</a:t>
            </a:r>
          </a:p>
          <a:p>
            <a:pPr lvl="1" eaLnBrk="1" hangingPunct="1">
              <a:lnSpc>
                <a:spcPct val="90000"/>
              </a:lnSpc>
            </a:pPr>
            <a:r>
              <a:rPr lang="en-US" sz="2400" dirty="0" smtClean="0"/>
              <a:t>Self-Assessment -Psychological Tests </a:t>
            </a:r>
          </a:p>
          <a:p>
            <a:pPr lvl="1" eaLnBrk="1" hangingPunct="1">
              <a:lnSpc>
                <a:spcPct val="90000"/>
              </a:lnSpc>
            </a:pPr>
            <a:r>
              <a:rPr lang="en-US" sz="2400" dirty="0" smtClean="0"/>
              <a:t>Discussions</a:t>
            </a:r>
          </a:p>
          <a:p>
            <a:pPr lvl="1" eaLnBrk="1" hangingPunct="1">
              <a:lnSpc>
                <a:spcPct val="90000"/>
              </a:lnSpc>
            </a:pPr>
            <a:r>
              <a:rPr lang="en-US" sz="2400" dirty="0" smtClean="0"/>
              <a:t>Movies</a:t>
            </a:r>
          </a:p>
          <a:p>
            <a:pPr lvl="1" eaLnBrk="1" hangingPunct="1">
              <a:lnSpc>
                <a:spcPct val="90000"/>
              </a:lnSpc>
            </a:pPr>
            <a:r>
              <a:rPr lang="en-US" sz="2400" dirty="0" smtClean="0"/>
              <a:t>Role Plays</a:t>
            </a:r>
          </a:p>
          <a:p>
            <a:pPr lvl="1" eaLnBrk="1" hangingPunct="1">
              <a:lnSpc>
                <a:spcPct val="90000"/>
              </a:lnSpc>
            </a:pPr>
            <a:r>
              <a:rPr lang="en-US" sz="2400" dirty="0" smtClean="0"/>
              <a:t>Case Studies</a:t>
            </a:r>
          </a:p>
          <a:p>
            <a:pPr eaLnBrk="1" hangingPunct="1">
              <a:lnSpc>
                <a:spcPct val="90000"/>
              </a:lnSpc>
              <a:buFont typeface="Arial" charset="0"/>
              <a:buNone/>
            </a:pPr>
            <a:endParaRPr lang="en-US" sz="3600" dirty="0" smtClean="0"/>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8100"/>
            <a:ext cx="7772400" cy="1143000"/>
          </a:xfrm>
        </p:spPr>
        <p:txBody>
          <a:bodyPr/>
          <a:lstStyle/>
          <a:p>
            <a:pPr eaLnBrk="1" hangingPunct="1"/>
            <a:r>
              <a:rPr lang="en-US" sz="3200" b="1" smtClean="0"/>
              <a:t>Evaluation</a:t>
            </a:r>
          </a:p>
        </p:txBody>
      </p:sp>
      <p:graphicFrame>
        <p:nvGraphicFramePr>
          <p:cNvPr id="145411" name="Group 3"/>
          <p:cNvGraphicFramePr>
            <a:graphicFrameLocks noGrp="1"/>
          </p:cNvGraphicFramePr>
          <p:nvPr/>
        </p:nvGraphicFramePr>
        <p:xfrm>
          <a:off x="247650" y="1143000"/>
          <a:ext cx="8439150" cy="5603036"/>
        </p:xfrm>
        <a:graphic>
          <a:graphicData uri="http://schemas.openxmlformats.org/drawingml/2006/table">
            <a:tbl>
              <a:tblPr/>
              <a:tblGrid>
                <a:gridCol w="1409537"/>
                <a:gridCol w="1771813"/>
                <a:gridCol w="1706851"/>
                <a:gridCol w="3550949"/>
              </a:tblGrid>
              <a:tr h="13083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Exam</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 of Marks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chemeClr val="tx1"/>
                          </a:solidFill>
                          <a:effectLst/>
                          <a:latin typeface="Times New Roman" pitchFamily="18" charset="0"/>
                          <a:cs typeface="Times New Roman" pitchFamily="18" charset="0"/>
                        </a:rPr>
                        <a:t>Duration of Examination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Coverage / Scope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   TEST-1 (T-1)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upto test 1</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(ii)  TEST -2 (T-2)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after Test-1 upto T-2.</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(iii)TEST-3 (T-3)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35</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Whole syllabus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7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(iv) Teacher’s Assessment</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  Participation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Project,  Quiz, Attendance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Entire Semester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As decided and announced by the teacher concerned in the class at the beginning of the course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786058"/>
            <a:ext cx="7000923" cy="1938992"/>
          </a:xfrm>
          <a:prstGeom prst="rect">
            <a:avLst/>
          </a:prstGeom>
        </p:spPr>
        <p:txBody>
          <a:bodyPr wrap="square">
            <a:spAutoFit/>
          </a:bodyPr>
          <a:lstStyle/>
          <a:p>
            <a:pPr algn="ctr">
              <a:spcBef>
                <a:spcPct val="0"/>
              </a:spcBef>
            </a:pPr>
            <a:r>
              <a:rPr lang="en-US" sz="6000" b="1" dirty="0" smtClean="0">
                <a:latin typeface="+mj-lt"/>
                <a:ea typeface="+mj-ea"/>
                <a:cs typeface="+mj-cs"/>
              </a:rPr>
              <a:t>Theatre and Performance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72547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Objectives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p>
        </p:txBody>
      </p:sp>
      <p:sp>
        <p:nvSpPr>
          <p:cNvPr id="1025" name="Rectangle 1"/>
          <p:cNvSpPr>
            <a:spLocks noChangeArrowheads="1"/>
          </p:cNvSpPr>
          <p:nvPr/>
        </p:nvSpPr>
        <p:spPr bwMode="auto">
          <a:xfrm>
            <a:off x="0" y="1000108"/>
            <a:ext cx="9144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enable the students to know the major components of the theatrical event, the functions of the various theatre personnel, specific terms relating to the study of theatre,different forms of drama, difference  between theatre and drama</a:t>
            </a:r>
            <a:r>
              <a:rPr kumimoji="0" lang="en-US" sz="28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and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different parts of plot</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make the students</a:t>
            </a:r>
            <a:r>
              <a:rPr kumimoji="0" lang="en-US" sz="28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r</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ead and write critiques on major plays, to describe characteristics of theatre in various periods of history and develop an appreciation for theatre as an art form and a reflection of society</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685800"/>
            <a:ext cx="7772400" cy="685800"/>
          </a:xfrm>
        </p:spPr>
        <p:txBody>
          <a:bodyPr/>
          <a:lstStyle/>
          <a:p>
            <a:pPr eaLnBrk="1" hangingPunct="1"/>
            <a:r>
              <a:rPr lang="en-US" sz="3600" b="1" smtClean="0"/>
              <a:t>Topics	</a:t>
            </a:r>
          </a:p>
        </p:txBody>
      </p:sp>
      <p:sp>
        <p:nvSpPr>
          <p:cNvPr id="11267" name="Rectangle 3"/>
          <p:cNvSpPr>
            <a:spLocks noGrp="1" noChangeArrowheads="1"/>
          </p:cNvSpPr>
          <p:nvPr>
            <p:ph type="body" idx="1"/>
          </p:nvPr>
        </p:nvSpPr>
        <p:spPr>
          <a:xfrm>
            <a:off x="685800" y="1676400"/>
            <a:ext cx="7772400" cy="4953000"/>
          </a:xfrm>
        </p:spPr>
        <p:txBody>
          <a:bodyPr>
            <a:normAutofit/>
          </a:bodyPr>
          <a:lstStyle/>
          <a:p>
            <a:pPr>
              <a:lnSpc>
                <a:spcPct val="90000"/>
              </a:lnSpc>
            </a:pPr>
            <a:r>
              <a:rPr lang="en-US" sz="2400" dirty="0" smtClean="0"/>
              <a:t>History of theatre: role of theatre in human culture with special reference to India</a:t>
            </a:r>
          </a:p>
          <a:p>
            <a:pPr>
              <a:lnSpc>
                <a:spcPct val="90000"/>
              </a:lnSpc>
            </a:pPr>
            <a:r>
              <a:rPr lang="en-US" sz="2400" dirty="0" smtClean="0"/>
              <a:t>Types of theatre—dance, musical, puppet, mime, mask, etc.  Types of stages—proscenium, thrust, round, open, etc. </a:t>
            </a:r>
          </a:p>
          <a:p>
            <a:pPr>
              <a:lnSpc>
                <a:spcPct val="90000"/>
              </a:lnSpc>
            </a:pPr>
            <a:r>
              <a:rPr lang="en-US" sz="2400" dirty="0" smtClean="0"/>
              <a:t>Mother Courage ,Galileo, </a:t>
            </a:r>
            <a:r>
              <a:rPr lang="en-US" sz="2400" dirty="0" err="1" smtClean="0"/>
              <a:t>Aadhe</a:t>
            </a:r>
            <a:r>
              <a:rPr lang="en-US" sz="2400" dirty="0" smtClean="0"/>
              <a:t> </a:t>
            </a:r>
            <a:r>
              <a:rPr lang="en-US" sz="2400" dirty="0" err="1" smtClean="0"/>
              <a:t>Adhure</a:t>
            </a:r>
            <a:r>
              <a:rPr lang="en-US" sz="2400" dirty="0" smtClean="0"/>
              <a:t>  (any one)</a:t>
            </a:r>
          </a:p>
          <a:p>
            <a:r>
              <a:rPr lang="en-US" sz="2400" dirty="0" smtClean="0"/>
              <a:t>Developing character, developing relations with other characters</a:t>
            </a:r>
          </a:p>
          <a:p>
            <a:r>
              <a:rPr lang="en-US" sz="2400" dirty="0" smtClean="0"/>
              <a:t>Management, planning, execution</a:t>
            </a:r>
          </a:p>
          <a:p>
            <a:r>
              <a:rPr lang="en-US" sz="2400" dirty="0" smtClean="0"/>
              <a:t> Rules and Basics of script  format</a:t>
            </a:r>
          </a:p>
          <a:p>
            <a:pPr>
              <a:lnSpc>
                <a:spcPct val="90000"/>
              </a:lnSpc>
            </a:pPr>
            <a:r>
              <a:rPr lang="en-US" sz="2400" dirty="0" smtClean="0"/>
              <a:t>Back-stage work: Stage and it requirements—set, properties, costume, make-up, lighting, etc.</a:t>
            </a:r>
            <a:endParaRPr lang="en-US" sz="2400"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MODUS OPERANDI</a:t>
            </a:r>
          </a:p>
        </p:txBody>
      </p:sp>
      <p:sp>
        <p:nvSpPr>
          <p:cNvPr id="12291" name="Rectangle 3"/>
          <p:cNvSpPr>
            <a:spLocks noGrp="1" noChangeArrowheads="1"/>
          </p:cNvSpPr>
          <p:nvPr>
            <p:ph type="body" idx="1"/>
          </p:nvPr>
        </p:nvSpPr>
        <p:spPr/>
        <p:txBody>
          <a:bodyPr>
            <a:normAutofit/>
          </a:bodyPr>
          <a:lstStyle/>
          <a:p>
            <a:pPr eaLnBrk="1" hangingPunct="1">
              <a:lnSpc>
                <a:spcPct val="90000"/>
              </a:lnSpc>
            </a:pPr>
            <a:r>
              <a:rPr lang="en-US" sz="2800" dirty="0" smtClean="0"/>
              <a:t>Lectures</a:t>
            </a:r>
          </a:p>
          <a:p>
            <a:pPr eaLnBrk="1" hangingPunct="1">
              <a:lnSpc>
                <a:spcPct val="90000"/>
              </a:lnSpc>
            </a:pPr>
            <a:r>
              <a:rPr lang="en-US" sz="2800" dirty="0" smtClean="0"/>
              <a:t>Guest Lectures</a:t>
            </a:r>
          </a:p>
          <a:p>
            <a:pPr eaLnBrk="1" hangingPunct="1">
              <a:lnSpc>
                <a:spcPct val="90000"/>
              </a:lnSpc>
            </a:pPr>
            <a:r>
              <a:rPr lang="en-US" sz="2800" dirty="0" smtClean="0"/>
              <a:t>Role plays</a:t>
            </a:r>
          </a:p>
          <a:p>
            <a:pPr eaLnBrk="1" hangingPunct="1">
              <a:lnSpc>
                <a:spcPct val="90000"/>
              </a:lnSpc>
            </a:pPr>
            <a:r>
              <a:rPr lang="en-US" sz="2800" dirty="0" smtClean="0"/>
              <a:t>Dramas </a:t>
            </a:r>
          </a:p>
          <a:p>
            <a:pPr eaLnBrk="1" hangingPunct="1">
              <a:lnSpc>
                <a:spcPct val="90000"/>
              </a:lnSpc>
            </a:pPr>
            <a:r>
              <a:rPr lang="en-US" sz="2800" dirty="0" smtClean="0"/>
              <a:t>Movies</a:t>
            </a:r>
          </a:p>
          <a:p>
            <a:pPr eaLnBrk="1" hangingPunct="1">
              <a:lnSpc>
                <a:spcPct val="90000"/>
              </a:lnSpc>
            </a:pPr>
            <a:r>
              <a:rPr lang="en-US" sz="2800" dirty="0" smtClean="0"/>
              <a:t>Discussions</a:t>
            </a:r>
          </a:p>
          <a:p>
            <a:pPr eaLnBrk="1" hangingPunct="1">
              <a:lnSpc>
                <a:spcPct val="90000"/>
              </a:lnSpc>
            </a:pPr>
            <a:r>
              <a:rPr lang="en-US" sz="2800" dirty="0" smtClean="0"/>
              <a:t>Manifestations of various emotions</a:t>
            </a:r>
          </a:p>
          <a:p>
            <a:pPr eaLnBrk="1" hangingPunct="1">
              <a:lnSpc>
                <a:spcPct val="90000"/>
              </a:lnSpc>
            </a:pPr>
            <a:r>
              <a:rPr lang="en-US" sz="2800" dirty="0" smtClean="0"/>
              <a:t>Case studies</a:t>
            </a:r>
            <a:endParaRPr lang="en-US" sz="2400" dirty="0" smtClean="0"/>
          </a:p>
          <a:p>
            <a:pPr eaLnBrk="1" hangingPunct="1">
              <a:lnSpc>
                <a:spcPct val="90000"/>
              </a:lnSpc>
              <a:buFont typeface="Arial" charset="0"/>
              <a:buNone/>
            </a:pPr>
            <a:endParaRPr lang="en-US" sz="3600" dirty="0" smtClean="0"/>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8100"/>
            <a:ext cx="7772400" cy="1143000"/>
          </a:xfrm>
        </p:spPr>
        <p:txBody>
          <a:bodyPr/>
          <a:lstStyle/>
          <a:p>
            <a:pPr eaLnBrk="1" hangingPunct="1"/>
            <a:r>
              <a:rPr lang="en-US" sz="3200" b="1" smtClean="0"/>
              <a:t>Evaluation</a:t>
            </a:r>
          </a:p>
        </p:txBody>
      </p:sp>
      <p:graphicFrame>
        <p:nvGraphicFramePr>
          <p:cNvPr id="145411" name="Group 3"/>
          <p:cNvGraphicFramePr>
            <a:graphicFrameLocks noGrp="1"/>
          </p:cNvGraphicFramePr>
          <p:nvPr/>
        </p:nvGraphicFramePr>
        <p:xfrm>
          <a:off x="247650" y="1143000"/>
          <a:ext cx="8439150" cy="6212636"/>
        </p:xfrm>
        <a:graphic>
          <a:graphicData uri="http://schemas.openxmlformats.org/drawingml/2006/table">
            <a:tbl>
              <a:tblPr/>
              <a:tblGrid>
                <a:gridCol w="1409537"/>
                <a:gridCol w="1771813"/>
                <a:gridCol w="1706851"/>
                <a:gridCol w="3550949"/>
              </a:tblGrid>
              <a:tr h="13083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Exam</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 of Marks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chemeClr val="tx1"/>
                          </a:solidFill>
                          <a:effectLst/>
                          <a:latin typeface="Times New Roman" pitchFamily="18" charset="0"/>
                          <a:cs typeface="Times New Roman" pitchFamily="18" charset="0"/>
                        </a:rPr>
                        <a:t>Duration of Examination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Coverage / Scope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   TEST-1 (T-1)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upto test 1</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(ii)  TEST -2 (T-2)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after Test-1 upto T-2.</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(iii)TEST-3 (T-3)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35</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Whole syllabus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7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(iv) Teacher’s Assessment</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  Participation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Project</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Assignments, Quiz</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Attendance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Entire Semester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As decided and announced by the teacher concerned in the class at the beginning of the course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1500174"/>
            <a:ext cx="7000923" cy="1938992"/>
          </a:xfrm>
          <a:prstGeom prst="rect">
            <a:avLst/>
          </a:prstGeom>
        </p:spPr>
        <p:txBody>
          <a:bodyPr wrap="square">
            <a:spAutoFit/>
          </a:bodyPr>
          <a:lstStyle/>
          <a:p>
            <a:pPr algn="ctr">
              <a:spcBef>
                <a:spcPct val="0"/>
              </a:spcBef>
            </a:pPr>
            <a:r>
              <a:rPr lang="en-US" sz="6000" b="1" dirty="0" smtClean="0">
                <a:latin typeface="+mj-lt"/>
                <a:ea typeface="+mj-ea"/>
                <a:cs typeface="+mj-cs"/>
              </a:rPr>
              <a:t>Marketing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List  of </a:t>
            </a:r>
            <a:r>
              <a:rPr lang="en-US" b="1" dirty="0" smtClean="0"/>
              <a:t>Elective Courses for VI Semester</a:t>
            </a:r>
            <a:endParaRPr lang="en-US" b="1" dirty="0"/>
          </a:p>
        </p:txBody>
      </p:sp>
      <p:sp>
        <p:nvSpPr>
          <p:cNvPr id="3" name="Content Placeholder 2"/>
          <p:cNvSpPr>
            <a:spLocks noGrp="1"/>
          </p:cNvSpPr>
          <p:nvPr>
            <p:ph idx="1"/>
          </p:nvPr>
        </p:nvSpPr>
        <p:spPr/>
        <p:txBody>
          <a:bodyPr/>
          <a:lstStyle/>
          <a:p>
            <a:r>
              <a:rPr lang="en-US" b="1" dirty="0" smtClean="0"/>
              <a:t>An Introduction to Translation &amp; Translation </a:t>
            </a:r>
            <a:r>
              <a:rPr lang="en-US" b="1" dirty="0" smtClean="0"/>
              <a:t>Studies ( Value Added, 2 credit course)</a:t>
            </a:r>
          </a:p>
          <a:p>
            <a:r>
              <a:rPr lang="en-US" b="1" dirty="0" smtClean="0"/>
              <a:t>Cognitive Psychology </a:t>
            </a:r>
            <a:r>
              <a:rPr lang="en-US" b="1" dirty="0" smtClean="0"/>
              <a:t> (3 Credit Course)</a:t>
            </a:r>
          </a:p>
          <a:p>
            <a:r>
              <a:rPr lang="en-US" b="1" dirty="0" smtClean="0"/>
              <a:t>Theatre and Performance </a:t>
            </a:r>
            <a:r>
              <a:rPr lang="en-US" b="1" dirty="0" smtClean="0"/>
              <a:t>(3 Credit Course)</a:t>
            </a:r>
          </a:p>
          <a:p>
            <a:r>
              <a:rPr lang="en-US" b="1" dirty="0" smtClean="0"/>
              <a:t>Marketing </a:t>
            </a:r>
            <a:r>
              <a:rPr lang="en-US" b="1" dirty="0" smtClean="0"/>
              <a:t>Management</a:t>
            </a:r>
            <a:r>
              <a:rPr lang="en-US" b="1" dirty="0" smtClean="0"/>
              <a:t> (3 Credit Course)</a:t>
            </a:r>
            <a:endParaRPr lang="en-US" b="1" dirty="0" smtClean="0"/>
          </a:p>
          <a:p>
            <a:r>
              <a:rPr lang="en-US" b="1" dirty="0" smtClean="0"/>
              <a:t>Project Management</a:t>
            </a:r>
            <a:r>
              <a:rPr lang="en-US" b="1" dirty="0" smtClean="0"/>
              <a:t> (3 Credit Course</a:t>
            </a:r>
            <a:r>
              <a:rPr lang="en-US" b="1" dirty="0" smtClean="0"/>
              <a:t>)</a:t>
            </a:r>
          </a:p>
          <a:p>
            <a:r>
              <a:rPr lang="en-US" b="1" dirty="0" smtClean="0"/>
              <a:t>Organizational </a:t>
            </a:r>
            <a:r>
              <a:rPr lang="en-US" b="1" dirty="0" err="1" smtClean="0"/>
              <a:t>Behaviour</a:t>
            </a:r>
            <a:r>
              <a:rPr lang="en-US" b="1" smtClean="0"/>
              <a:t> (3 </a:t>
            </a:r>
            <a:r>
              <a:rPr lang="en-US" b="1" smtClean="0"/>
              <a:t>Credit Course)</a:t>
            </a:r>
            <a:endParaRPr lang="en-US" b="1" dirty="0" smtClean="0"/>
          </a:p>
          <a:p>
            <a:pPr>
              <a:buNone/>
            </a:pPr>
            <a:endParaRPr lang="en-US" b="1" dirty="0" smtClean="0"/>
          </a:p>
          <a:p>
            <a:endParaRPr lang="en-US" b="1" dirty="0" smtClean="0"/>
          </a:p>
          <a:p>
            <a:endParaRPr lang="en-US" b="1"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Marketing Management</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a research everyday you are a making around 3000  choices. What you choose from the courses you pick up, the companies you aspire for or as simple as which brand of toothpaste you buy are all determined by the marketing efforts of these companies.</a:t>
            </a:r>
          </a:p>
          <a:p>
            <a:r>
              <a:rPr lang="en-US" dirty="0" smtClean="0"/>
              <a:t>This emphasizes the importance of formally learning formally this new field called marketing.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51128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Course Objective</a:t>
            </a:r>
            <a:r>
              <a:rPr kumimoji="0" lang="en-US" sz="4000" b="0" i="0" u="none" strike="noStrike" kern="1200" cap="none" spc="0" normalizeH="0" baseline="0" noProof="0" dirty="0" smtClean="0">
                <a:ln>
                  <a:noFill/>
                </a:ln>
                <a:solidFill>
                  <a:schemeClr val="tx1"/>
                </a:solidFill>
                <a:effectLst/>
                <a:uLnTx/>
                <a:uFillTx/>
                <a:latin typeface="+mj-lt"/>
                <a:ea typeface="+mj-ea"/>
                <a:cs typeface="+mj-cs"/>
              </a:rPr>
              <a:t> </a:t>
            </a:r>
          </a:p>
        </p:txBody>
      </p:sp>
      <p:sp>
        <p:nvSpPr>
          <p:cNvPr id="1025" name="Rectangle 1"/>
          <p:cNvSpPr>
            <a:spLocks noChangeArrowheads="1"/>
          </p:cNvSpPr>
          <p:nvPr/>
        </p:nvSpPr>
        <p:spPr bwMode="auto">
          <a:xfrm>
            <a:off x="1214414" y="2214554"/>
            <a:ext cx="71438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3200" dirty="0" smtClean="0"/>
              <a:t>To familiarize the undergraduate students with the basic concepts, tools, techniques practices and  theoretical building blocks of marketing of Marketing</a:t>
            </a:r>
          </a:p>
          <a:p>
            <a:endParaRPr lang="en-US" sz="3200" dirty="0" smtClean="0"/>
          </a:p>
          <a:p>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Learning Outcomes</a:t>
            </a:r>
          </a:p>
        </p:txBody>
      </p:sp>
      <p:sp>
        <p:nvSpPr>
          <p:cNvPr id="5" name="Content Placeholder 4"/>
          <p:cNvSpPr>
            <a:spLocks noGrp="1"/>
          </p:cNvSpPr>
          <p:nvPr>
            <p:ph idx="1"/>
          </p:nvPr>
        </p:nvSpPr>
        <p:spPr>
          <a:xfrm>
            <a:off x="457200" y="1357298"/>
            <a:ext cx="8229600" cy="4768865"/>
          </a:xfrm>
        </p:spPr>
        <p:txBody>
          <a:bodyPr>
            <a:noAutofit/>
          </a:bodyPr>
          <a:lstStyle/>
          <a:p>
            <a:pPr>
              <a:lnSpc>
                <a:spcPct val="150000"/>
              </a:lnSpc>
              <a:buNone/>
            </a:pPr>
            <a:r>
              <a:rPr lang="en-US" sz="2400" dirty="0" smtClean="0"/>
              <a:t>By the end of this course students should be able to</a:t>
            </a:r>
          </a:p>
          <a:p>
            <a:pPr>
              <a:lnSpc>
                <a:spcPct val="150000"/>
              </a:lnSpc>
            </a:pPr>
            <a:r>
              <a:rPr lang="en-US" sz="2400" dirty="0" smtClean="0"/>
              <a:t>Understand fundamental principles of marketing </a:t>
            </a:r>
          </a:p>
          <a:p>
            <a:pPr>
              <a:lnSpc>
                <a:spcPct val="150000"/>
              </a:lnSpc>
            </a:pPr>
            <a:r>
              <a:rPr lang="en-US" sz="2400" dirty="0" smtClean="0"/>
              <a:t>Comprehend an </a:t>
            </a:r>
            <a:r>
              <a:rPr lang="en-US" sz="2400" dirty="0" err="1" smtClean="0"/>
              <a:t>organisation’s</a:t>
            </a:r>
            <a:r>
              <a:rPr lang="en-US" sz="2400" dirty="0" smtClean="0"/>
              <a:t> marketing strategy and implementation as part of a simulation (Case)</a:t>
            </a:r>
          </a:p>
          <a:p>
            <a:pPr>
              <a:lnSpc>
                <a:spcPct val="150000"/>
              </a:lnSpc>
            </a:pPr>
            <a:r>
              <a:rPr lang="en-US" sz="2400" dirty="0" smtClean="0"/>
              <a:t>Think strategically about marketing issues </a:t>
            </a:r>
          </a:p>
          <a:p>
            <a:pPr>
              <a:lnSpc>
                <a:spcPct val="150000"/>
              </a:lnSpc>
            </a:pPr>
            <a:r>
              <a:rPr lang="en-US" sz="2400" dirty="0" smtClean="0"/>
              <a:t>Consider ethical issues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8100"/>
            <a:ext cx="7772400" cy="1143000"/>
          </a:xfrm>
        </p:spPr>
        <p:txBody>
          <a:bodyPr/>
          <a:lstStyle/>
          <a:p>
            <a:pPr eaLnBrk="1" hangingPunct="1"/>
            <a:r>
              <a:rPr lang="en-US" sz="3200" b="1" smtClean="0"/>
              <a:t>Evaluation</a:t>
            </a:r>
          </a:p>
        </p:txBody>
      </p:sp>
      <p:graphicFrame>
        <p:nvGraphicFramePr>
          <p:cNvPr id="145411" name="Group 3"/>
          <p:cNvGraphicFramePr>
            <a:graphicFrameLocks noGrp="1"/>
          </p:cNvGraphicFramePr>
          <p:nvPr/>
        </p:nvGraphicFramePr>
        <p:xfrm>
          <a:off x="214282" y="916010"/>
          <a:ext cx="8929718" cy="5699038"/>
        </p:xfrm>
        <a:graphic>
          <a:graphicData uri="http://schemas.openxmlformats.org/drawingml/2006/table">
            <a:tbl>
              <a:tblPr/>
              <a:tblGrid>
                <a:gridCol w="1491473"/>
                <a:gridCol w="1874809"/>
                <a:gridCol w="1806070"/>
                <a:gridCol w="3757366"/>
              </a:tblGrid>
              <a:tr h="806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Exam</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 of Marks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chemeClr val="tx1"/>
                          </a:solidFill>
                          <a:effectLst/>
                          <a:latin typeface="Times New Roman" pitchFamily="18" charset="0"/>
                          <a:cs typeface="Times New Roman" pitchFamily="18" charset="0"/>
                        </a:rPr>
                        <a:t>Duration of Examination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Coverage / Scope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   TEST-1 (T-1)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upto test 1</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(ii)  TEST -2 (T-2)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after Test-1 upto T-2.</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(iii)TEST-3 (T-3)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35</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Whole syllabus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(iv) Teacher’s Assessment</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  Participation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Project,  Assignments, Quiz, Attendance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Entire Semester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As decided and announced by the teacher concerned in the class at the beginning of the course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7000923" cy="1015663"/>
          </a:xfrm>
          <a:prstGeom prst="rect">
            <a:avLst/>
          </a:prstGeom>
        </p:spPr>
        <p:txBody>
          <a:bodyPr wrap="square">
            <a:spAutoFit/>
          </a:bodyPr>
          <a:lstStyle/>
          <a:p>
            <a:pPr algn="ctr">
              <a:spcBef>
                <a:spcPct val="0"/>
              </a:spcBef>
            </a:pPr>
            <a:r>
              <a:rPr lang="en-US" sz="6000" b="1" dirty="0" smtClean="0">
                <a:latin typeface="+mj-lt"/>
                <a:ea typeface="+mj-ea"/>
                <a:cs typeface="+mj-cs"/>
              </a:rPr>
              <a:t>Project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Project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knowledge of tools and techniques of Project Management is integral part of an engineering course</a:t>
            </a:r>
          </a:p>
          <a:p>
            <a:r>
              <a:rPr lang="en-US" dirty="0" smtClean="0"/>
              <a:t>Leading organizations across sectors and geographic borders have been steadily embracing project management as a way to control spending and improve project results. </a:t>
            </a:r>
          </a:p>
          <a:p>
            <a:r>
              <a:rPr lang="en-US" dirty="0" smtClean="0"/>
              <a:t>Recession and competition triggers Project Management Approach. Organizations realize that adhering to project management methods and strategies reduced risks, cut costs and improved success rates—all vital to surviving the economic crisis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51128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Course Objective</a:t>
            </a:r>
            <a:r>
              <a:rPr kumimoji="0" lang="en-US" sz="4000" b="0" i="0" u="none" strike="noStrike" kern="1200" cap="none" spc="0" normalizeH="0" baseline="0" noProof="0" dirty="0" smtClean="0">
                <a:ln>
                  <a:noFill/>
                </a:ln>
                <a:solidFill>
                  <a:schemeClr val="tx1"/>
                </a:solidFill>
                <a:effectLst/>
                <a:uLnTx/>
                <a:uFillTx/>
                <a:latin typeface="+mj-lt"/>
                <a:ea typeface="+mj-ea"/>
                <a:cs typeface="+mj-cs"/>
              </a:rPr>
              <a:t> </a:t>
            </a:r>
          </a:p>
        </p:txBody>
      </p:sp>
      <p:sp>
        <p:nvSpPr>
          <p:cNvPr id="1025" name="Rectangle 1"/>
          <p:cNvSpPr>
            <a:spLocks noChangeArrowheads="1"/>
          </p:cNvSpPr>
          <p:nvPr/>
        </p:nvSpPr>
        <p:spPr bwMode="auto">
          <a:xfrm>
            <a:off x="214282" y="1571612"/>
            <a:ext cx="8143932"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3200" dirty="0" smtClean="0"/>
              <a:t>To familiarize the students with the  business need of the project, sort through multiple conflicting stakeholders’ demands and to know how to deal with the rapid change, a myriad of communication issues, global and virtual teams and many other issues that are prerequisite for successful professionals</a:t>
            </a:r>
          </a:p>
          <a:p>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Learning Outcomes</a:t>
            </a:r>
          </a:p>
        </p:txBody>
      </p:sp>
      <p:sp>
        <p:nvSpPr>
          <p:cNvPr id="5" name="Content Placeholder 4"/>
          <p:cNvSpPr>
            <a:spLocks noGrp="1"/>
          </p:cNvSpPr>
          <p:nvPr>
            <p:ph idx="1"/>
          </p:nvPr>
        </p:nvSpPr>
        <p:spPr>
          <a:xfrm>
            <a:off x="457200" y="1357298"/>
            <a:ext cx="8229600" cy="4768865"/>
          </a:xfrm>
        </p:spPr>
        <p:txBody>
          <a:bodyPr>
            <a:noAutofit/>
          </a:bodyPr>
          <a:lstStyle/>
          <a:p>
            <a:pPr>
              <a:lnSpc>
                <a:spcPct val="150000"/>
              </a:lnSpc>
              <a:buNone/>
            </a:pPr>
            <a:r>
              <a:rPr lang="en-US" sz="2400" dirty="0" smtClean="0"/>
              <a:t>By the end of this course students should be able to</a:t>
            </a:r>
          </a:p>
          <a:p>
            <a:pPr>
              <a:lnSpc>
                <a:spcPct val="150000"/>
              </a:lnSpc>
            </a:pPr>
            <a:r>
              <a:rPr lang="en-US" sz="2400" dirty="0" smtClean="0"/>
              <a:t>Understand fundamental of Project Management </a:t>
            </a:r>
          </a:p>
          <a:p>
            <a:pPr>
              <a:lnSpc>
                <a:spcPct val="150000"/>
              </a:lnSpc>
            </a:pPr>
            <a:r>
              <a:rPr lang="en-US" sz="2400" dirty="0" smtClean="0"/>
              <a:t>To understand nuances of Project selection, risk management, scheduling and control of project and importance of Control.</a:t>
            </a:r>
          </a:p>
          <a:p>
            <a:pPr>
              <a:lnSpc>
                <a:spcPct val="150000"/>
              </a:lnSpc>
            </a:pPr>
            <a:r>
              <a:rPr lang="en-US" sz="2400" dirty="0" smtClean="0"/>
              <a:t>Consider ethical issues </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8100"/>
            <a:ext cx="7772400" cy="1143000"/>
          </a:xfrm>
        </p:spPr>
        <p:txBody>
          <a:bodyPr/>
          <a:lstStyle/>
          <a:p>
            <a:pPr eaLnBrk="1" hangingPunct="1"/>
            <a:r>
              <a:rPr lang="en-US" sz="3200" b="1" smtClean="0"/>
              <a:t>Evaluation</a:t>
            </a:r>
          </a:p>
        </p:txBody>
      </p:sp>
      <p:graphicFrame>
        <p:nvGraphicFramePr>
          <p:cNvPr id="145411" name="Group 3"/>
          <p:cNvGraphicFramePr>
            <a:graphicFrameLocks noGrp="1"/>
          </p:cNvGraphicFramePr>
          <p:nvPr/>
        </p:nvGraphicFramePr>
        <p:xfrm>
          <a:off x="214282" y="916010"/>
          <a:ext cx="8929718" cy="5699038"/>
        </p:xfrm>
        <a:graphic>
          <a:graphicData uri="http://schemas.openxmlformats.org/drawingml/2006/table">
            <a:tbl>
              <a:tblPr/>
              <a:tblGrid>
                <a:gridCol w="1491473"/>
                <a:gridCol w="1874809"/>
                <a:gridCol w="1806070"/>
                <a:gridCol w="3757366"/>
              </a:tblGrid>
              <a:tr h="806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Exam</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 of Marks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chemeClr val="tx1"/>
                          </a:solidFill>
                          <a:effectLst/>
                          <a:latin typeface="Times New Roman" pitchFamily="18" charset="0"/>
                          <a:cs typeface="Times New Roman" pitchFamily="18" charset="0"/>
                        </a:rPr>
                        <a:t>Duration of Examination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Coverage / Scope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   TEST-1 (T-1)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upto test 1</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(ii)  TEST -2 (T-2)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20</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 Hour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Syllabus covered after Test-1 upto T-2.</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5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(iii)TEST-3 (T-3)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35</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Whole syllabus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(iv) Teacher’s Assessment</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  Participation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Project,  Assignments, Quiz, Attendance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Entire Semester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As decided and announced by the teacher concerned in the class at the beginning of the course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Translation &amp; Translation Studies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course</a:t>
            </a:r>
            <a:endParaRPr lang="en-IN" dirty="0"/>
          </a:p>
        </p:txBody>
      </p:sp>
      <p:sp>
        <p:nvSpPr>
          <p:cNvPr id="3" name="Content Placeholder 2"/>
          <p:cNvSpPr>
            <a:spLocks noGrp="1"/>
          </p:cNvSpPr>
          <p:nvPr>
            <p:ph idx="1"/>
          </p:nvPr>
        </p:nvSpPr>
        <p:spPr/>
        <p:txBody>
          <a:bodyPr>
            <a:normAutofit fontScale="92500" lnSpcReduction="10000"/>
          </a:bodyPr>
          <a:lstStyle/>
          <a:p>
            <a:r>
              <a:rPr lang="en-US" sz="2400" dirty="0" smtClean="0"/>
              <a:t>In today’s global  multicultural, multilingual world , knowing the art of translation is added advantage for any professional with new avenues in film industry, tourism sector, animation &amp; adaptation world being available nowadays and start-up ventures in this field being the need of the hour. Cultural Translation is an upcoming field aided with the advent of machine translation, but  needs to be done with Human touch and right Connotation.</a:t>
            </a:r>
          </a:p>
          <a:p>
            <a:r>
              <a:rPr lang="en-US" sz="2400" dirty="0" smtClean="0"/>
              <a:t>Right approach and practice with a University proof of having  learnt it as a course gives the strategic competence to the students while offering candidature  to the companies.</a:t>
            </a:r>
          </a:p>
          <a:p>
            <a:r>
              <a:rPr lang="en-US" sz="2400" dirty="0" smtClean="0"/>
              <a:t>Knowing more  foreign languages gives an edge to the students who wish to go abroad but  knowing the skill of TRANSLATING from language1 to Language 2 and vice-versa gives him/her linguistic and communicative competence.</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IN" dirty="0"/>
          </a:p>
        </p:txBody>
      </p:sp>
      <p:sp>
        <p:nvSpPr>
          <p:cNvPr id="3" name="Content Placeholder 2"/>
          <p:cNvSpPr>
            <a:spLocks noGrp="1"/>
          </p:cNvSpPr>
          <p:nvPr>
            <p:ph idx="1"/>
          </p:nvPr>
        </p:nvSpPr>
        <p:spPr>
          <a:xfrm>
            <a:off x="457200" y="1500174"/>
            <a:ext cx="8229600" cy="4625989"/>
          </a:xfrm>
        </p:spPr>
        <p:txBody>
          <a:bodyPr>
            <a:normAutofit lnSpcReduction="10000"/>
          </a:bodyPr>
          <a:lstStyle/>
          <a:p>
            <a:pPr algn="ctr">
              <a:buNone/>
            </a:pPr>
            <a:endParaRPr lang="en-US" dirty="0" smtClean="0"/>
          </a:p>
          <a:p>
            <a:r>
              <a:rPr lang="en-US" sz="2400" dirty="0" smtClean="0"/>
              <a:t>Know the difference between translation and transliteration</a:t>
            </a:r>
          </a:p>
          <a:p>
            <a:r>
              <a:rPr lang="en-US" sz="2400" dirty="0" smtClean="0"/>
              <a:t>Learn the art of translating without compromising with the cultural meaning and context of L1 when translated into Target language.</a:t>
            </a:r>
          </a:p>
          <a:p>
            <a:r>
              <a:rPr lang="en-US" sz="2400" dirty="0" smtClean="0"/>
              <a:t>Learn about the relevant accepted theoretical framework of Translation Studies and have their applied usage.</a:t>
            </a:r>
          </a:p>
          <a:p>
            <a:r>
              <a:rPr lang="en-US" sz="2400" dirty="0" smtClean="0"/>
              <a:t>Learn  about the problems and issues  related to translation.</a:t>
            </a:r>
          </a:p>
          <a:p>
            <a:r>
              <a:rPr lang="en-US" sz="2400" dirty="0" smtClean="0"/>
              <a:t>Master the art of translation from L1 to L2 and vice-versa, herein L1 being Hindi and L2 being English keeping in mind that the same skill can be used with other foreign languages being L1 or L2.</a:t>
            </a:r>
            <a:endParaRPr lang="en-US" sz="2400" dirty="0"/>
          </a:p>
          <a:p>
            <a:pPr algn="ctr">
              <a:buNone/>
            </a:pP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MODUS OPERANDI</a:t>
            </a:r>
            <a:endParaRPr lang="en-IN" dirty="0"/>
          </a:p>
        </p:txBody>
      </p:sp>
      <p:sp>
        <p:nvSpPr>
          <p:cNvPr id="3" name="Content Placeholder 2"/>
          <p:cNvSpPr>
            <a:spLocks noGrp="1"/>
          </p:cNvSpPr>
          <p:nvPr>
            <p:ph idx="1"/>
          </p:nvPr>
        </p:nvSpPr>
        <p:spPr/>
        <p:txBody>
          <a:bodyPr/>
          <a:lstStyle/>
          <a:p>
            <a:r>
              <a:rPr lang="en-US" dirty="0" smtClean="0"/>
              <a:t>Lecture</a:t>
            </a:r>
          </a:p>
          <a:p>
            <a:r>
              <a:rPr lang="en-US" dirty="0" smtClean="0"/>
              <a:t>Practical</a:t>
            </a:r>
          </a:p>
          <a:p>
            <a:r>
              <a:rPr lang="en-US" smtClean="0"/>
              <a:t>Case Studies</a:t>
            </a:r>
            <a:endParaRPr lang="en-US" dirty="0" smtClean="0"/>
          </a:p>
          <a:p>
            <a:r>
              <a:rPr lang="en-US" dirty="0" smtClean="0"/>
              <a:t>Workshops</a:t>
            </a:r>
          </a:p>
          <a:p>
            <a:r>
              <a:rPr lang="en-US" dirty="0" smtClean="0"/>
              <a:t>In-house Seminar with translated works presentations by the students</a:t>
            </a:r>
          </a:p>
          <a:p>
            <a:r>
              <a:rPr lang="en-US" dirty="0" smtClean="0"/>
              <a:t>Project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Students will master the skill of translation</a:t>
            </a:r>
          </a:p>
          <a:p>
            <a:r>
              <a:rPr lang="en-US" dirty="0" smtClean="0"/>
              <a:t>Students will translate any ready to publish  piece of creative, non-creative or feature writing as part of their project.</a:t>
            </a:r>
          </a:p>
          <a:p>
            <a:r>
              <a:rPr lang="en-US" dirty="0" smtClean="0"/>
              <a:t>This project will authenticate their expertise in this art when venturing out into the job market. </a:t>
            </a:r>
          </a:p>
          <a:p>
            <a:r>
              <a:rPr lang="en-US" dirty="0" smtClean="0"/>
              <a:t>New job avenues in companies, film industry, animation &amp; adaptations world would be available to the students.</a:t>
            </a:r>
          </a:p>
          <a:p>
            <a:r>
              <a:rPr lang="en-US" dirty="0" smtClean="0"/>
              <a:t>The students will be skilled enough to start up their own entrepreneur ventures.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sz="6000" b="1" dirty="0" smtClean="0"/>
              <a:t>Cognitive Psychology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b="1" dirty="0" smtClean="0"/>
              <a:t>Objectives</a:t>
            </a:r>
            <a:r>
              <a:rPr lang="en-US" dirty="0" smtClean="0"/>
              <a:t> </a:t>
            </a:r>
          </a:p>
        </p:txBody>
      </p:sp>
      <p:sp>
        <p:nvSpPr>
          <p:cNvPr id="9219" name="Rectangle 3"/>
          <p:cNvSpPr>
            <a:spLocks noGrp="1" noChangeArrowheads="1"/>
          </p:cNvSpPr>
          <p:nvPr>
            <p:ph type="body" idx="1"/>
          </p:nvPr>
        </p:nvSpPr>
        <p:spPr/>
        <p:txBody>
          <a:bodyPr>
            <a:normAutofit/>
          </a:bodyPr>
          <a:lstStyle/>
          <a:p>
            <a:pPr algn="just">
              <a:buNone/>
            </a:pPr>
            <a:r>
              <a:rPr lang="en-US" dirty="0" smtClean="0"/>
              <a:t>   Students need to understand how we process information we receive and how the treatment of this information leads to our responses. They should understand what is happening within our minds that links </a:t>
            </a:r>
            <a:r>
              <a:rPr lang="en-US" b="1" dirty="0" smtClean="0"/>
              <a:t>stimulus</a:t>
            </a:r>
            <a:r>
              <a:rPr lang="en-US" dirty="0" smtClean="0"/>
              <a:t> (input) and </a:t>
            </a:r>
            <a:r>
              <a:rPr lang="en-US" b="1" dirty="0" smtClean="0"/>
              <a:t>response</a:t>
            </a:r>
            <a:r>
              <a:rPr lang="en-US" dirty="0" smtClean="0"/>
              <a:t> (output).</a:t>
            </a:r>
          </a:p>
          <a:p>
            <a:pPr algn="just">
              <a:buNone/>
            </a:pPr>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1395</Words>
  <Application>Microsoft Office PowerPoint</Application>
  <PresentationFormat>On-screen Show (4:3)</PresentationFormat>
  <Paragraphs>197</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Elective Courses for VI Semester</vt:lpstr>
      <vt:lpstr>List  of Elective Courses for VI Semester</vt:lpstr>
      <vt:lpstr>An Introduction to Translation &amp; Translation Studies</vt:lpstr>
      <vt:lpstr>About the course</vt:lpstr>
      <vt:lpstr>Objectives </vt:lpstr>
      <vt:lpstr>MODUS OPERANDI</vt:lpstr>
      <vt:lpstr>Learning Outcomes</vt:lpstr>
      <vt:lpstr>Cognitive Psychology </vt:lpstr>
      <vt:lpstr>Objectives </vt:lpstr>
      <vt:lpstr>Learning Outcomes </vt:lpstr>
      <vt:lpstr>Topics </vt:lpstr>
      <vt:lpstr>MODUS OPERANDI</vt:lpstr>
      <vt:lpstr>Evaluation</vt:lpstr>
      <vt:lpstr>Slide 14</vt:lpstr>
      <vt:lpstr>Slide 15</vt:lpstr>
      <vt:lpstr>Topics </vt:lpstr>
      <vt:lpstr>MODUS OPERANDI</vt:lpstr>
      <vt:lpstr>Evaluation</vt:lpstr>
      <vt:lpstr>Slide 19</vt:lpstr>
      <vt:lpstr>Why Marketing Management</vt:lpstr>
      <vt:lpstr>Slide 21</vt:lpstr>
      <vt:lpstr>Learning Outcomes</vt:lpstr>
      <vt:lpstr>Evaluation</vt:lpstr>
      <vt:lpstr>Slide 24</vt:lpstr>
      <vt:lpstr>Why Project Management</vt:lpstr>
      <vt:lpstr>Slide 26</vt:lpstr>
      <vt:lpstr>Learning Outcomes</vt:lpstr>
      <vt:lpstr>Evaluation</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Translation &amp; Translation Studies</dc:title>
  <dc:creator>monali.bhattacharya</dc:creator>
  <cp:lastModifiedBy>swati.sharma</cp:lastModifiedBy>
  <cp:revision>52</cp:revision>
  <dcterms:created xsi:type="dcterms:W3CDTF">2016-09-30T03:22:29Z</dcterms:created>
  <dcterms:modified xsi:type="dcterms:W3CDTF">2016-10-04T08:08:29Z</dcterms:modified>
</cp:coreProperties>
</file>