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57" r:id="rId3"/>
    <p:sldId id="258" r:id="rId4"/>
    <p:sldId id="271" r:id="rId5"/>
    <p:sldId id="272" r:id="rId6"/>
    <p:sldId id="273" r:id="rId7"/>
    <p:sldId id="274" r:id="rId8"/>
    <p:sldId id="275" r:id="rId9"/>
    <p:sldId id="276" r:id="rId10"/>
    <p:sldId id="270" r:id="rId11"/>
    <p:sldId id="277" r:id="rId12"/>
    <p:sldId id="260" r:id="rId13"/>
    <p:sldId id="261" r:id="rId14"/>
    <p:sldId id="262" r:id="rId15"/>
    <p:sldId id="263" r:id="rId16"/>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a:tcStyle>
        <a:tcBdr/>
        <a:fill>
          <a:solidFill>
            <a:srgbClr val="FF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897" autoAdjust="0"/>
  </p:normalViewPr>
  <p:slideViewPr>
    <p:cSldViewPr snapToGrid="0">
      <p:cViewPr varScale="1">
        <p:scale>
          <a:sx n="88" d="100"/>
          <a:sy n="88" d="100"/>
        </p:scale>
        <p:origin x="87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1143000" y="685800"/>
            <a:ext cx="4572000" cy="3429000"/>
          </a:xfrm>
          <a:prstGeom prst="rect">
            <a:avLst/>
          </a:prstGeom>
        </p:spPr>
        <p:txBody>
          <a:bodyPr/>
          <a:lstStyle/>
          <a:p>
            <a:endParaRPr/>
          </a:p>
        </p:txBody>
      </p:sp>
      <p:sp>
        <p:nvSpPr>
          <p:cNvPr id="107" name="Shape 10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Title Text"/>
          <p:cNvSpPr>
            <a:spLocks noGrp="1"/>
          </p:cNvSpPr>
          <p:nvPr>
            <p:ph type="title"/>
          </p:nvPr>
        </p:nvSpPr>
        <p:spPr>
          <a:xfrm>
            <a:off x="311708" y="744574"/>
            <a:ext cx="8520601" cy="2052601"/>
          </a:xfrm>
          <a:prstGeom prst="rect">
            <a:avLst/>
          </a:prstGeom>
        </p:spPr>
        <p:txBody>
          <a:bodyPr anchor="b"/>
          <a:lstStyle>
            <a:lvl1pPr algn="ctr">
              <a:defRPr sz="5200"/>
            </a:lvl1pPr>
          </a:lstStyle>
          <a:p>
            <a:r>
              <a:t>Title Text</a:t>
            </a:r>
          </a:p>
        </p:txBody>
      </p:sp>
      <p:sp>
        <p:nvSpPr>
          <p:cNvPr id="12" name="Body Level One…"/>
          <p:cNvSpPr>
            <a:spLocks noGrp="1"/>
          </p:cNvSpPr>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91" name="Title Text"/>
          <p:cNvSpPr>
            <a:spLocks noGrp="1"/>
          </p:cNvSpPr>
          <p:nvPr>
            <p:ph type="title"/>
          </p:nvPr>
        </p:nvSpPr>
        <p:spPr>
          <a:xfrm>
            <a:off x="311699" y="1106125"/>
            <a:ext cx="8520602" cy="1963500"/>
          </a:xfrm>
          <a:prstGeom prst="rect">
            <a:avLst/>
          </a:prstGeom>
        </p:spPr>
        <p:txBody>
          <a:bodyPr anchor="b"/>
          <a:lstStyle>
            <a:lvl1pPr algn="ctr">
              <a:defRPr sz="12000"/>
            </a:lvl1pPr>
          </a:lstStyle>
          <a:p>
            <a:r>
              <a:t>Title Text</a:t>
            </a:r>
          </a:p>
        </p:txBody>
      </p:sp>
      <p:sp>
        <p:nvSpPr>
          <p:cNvPr id="92" name="Body Level One…"/>
          <p:cNvSpPr>
            <a:spLocks noGrp="1"/>
          </p:cNvSpPr>
          <p:nvPr>
            <p:ph type="body" sz="half" idx="1"/>
          </p:nvPr>
        </p:nvSpPr>
        <p:spPr>
          <a:xfrm>
            <a:off x="311699" y="3152225"/>
            <a:ext cx="8520602" cy="1300800"/>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9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0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20" name="Title Text"/>
          <p:cNvSpPr>
            <a:spLocks noGrp="1"/>
          </p:cNvSpPr>
          <p:nvPr>
            <p:ph type="title"/>
          </p:nvPr>
        </p:nvSpPr>
        <p:spPr>
          <a:xfrm>
            <a:off x="311699" y="2150849"/>
            <a:ext cx="8520602" cy="841801"/>
          </a:xfrm>
          <a:prstGeom prst="rect">
            <a:avLst/>
          </a:prstGeom>
        </p:spPr>
        <p:txBody>
          <a:bodyPr anchor="ctr"/>
          <a:lstStyle>
            <a:lvl1pPr algn="ctr">
              <a:defRPr sz="3600"/>
            </a:lvl1pPr>
          </a:lstStyle>
          <a:p>
            <a:r>
              <a:t>Title Text</a:t>
            </a:r>
          </a:p>
        </p:txBody>
      </p:sp>
      <p:sp>
        <p:nvSpPr>
          <p:cNvPr id="21"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a:spLocks noGrp="1"/>
          </p:cNvSpPr>
          <p:nvPr>
            <p:ph type="title"/>
          </p:nvPr>
        </p:nvSpPr>
        <p:spPr>
          <a:prstGeom prst="rect">
            <a:avLst/>
          </a:prstGeom>
        </p:spPr>
        <p:txBody>
          <a:bodyPr/>
          <a:lstStyle/>
          <a:p>
            <a:r>
              <a:t>Title Text</a:t>
            </a:r>
          </a:p>
        </p:txBody>
      </p:sp>
      <p:sp>
        <p:nvSpPr>
          <p:cNvPr id="29" name="Body Level One…"/>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37" name="Title Text"/>
          <p:cNvSpPr>
            <a:spLocks noGrp="1"/>
          </p:cNvSpPr>
          <p:nvPr>
            <p:ph type="title"/>
          </p:nvPr>
        </p:nvSpPr>
        <p:spPr>
          <a:prstGeom prst="rect">
            <a:avLst/>
          </a:prstGeom>
        </p:spPr>
        <p:txBody>
          <a:bodyPr/>
          <a:lstStyle/>
          <a:p>
            <a:r>
              <a:t>Title Text</a:t>
            </a:r>
          </a:p>
        </p:txBody>
      </p:sp>
      <p:sp>
        <p:nvSpPr>
          <p:cNvPr id="38" name="Body Level One…"/>
          <p:cNvSpPr>
            <a:spLocks noGrp="1"/>
          </p:cNvSpPr>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39" name="Shape 23"/>
          <p:cNvSpPr>
            <a:spLocks noGrp="1"/>
          </p:cNvSpPr>
          <p:nvPr>
            <p:ph type="body" sz="half" idx="13"/>
          </p:nvPr>
        </p:nvSpPr>
        <p:spPr>
          <a:xfrm>
            <a:off x="4832399" y="1152475"/>
            <a:ext cx="3999902" cy="3416400"/>
          </a:xfrm>
          <a:prstGeom prst="rect">
            <a:avLst/>
          </a:prstGeom>
        </p:spPr>
        <p:txBody>
          <a:bodyPr/>
          <a:lstStyle/>
          <a:p>
            <a:pPr indent="-317500">
              <a:buSzPts val="1400"/>
              <a:defRPr sz="1400"/>
            </a:pPr>
            <a:endParaRPr/>
          </a:p>
        </p:txBody>
      </p:sp>
      <p:sp>
        <p:nvSpPr>
          <p:cNvPr id="4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47" name="Title Text"/>
          <p:cNvSpPr>
            <a:spLocks noGrp="1"/>
          </p:cNvSpPr>
          <p:nvPr>
            <p:ph type="title"/>
          </p:nvPr>
        </p:nvSpPr>
        <p:spPr>
          <a:prstGeom prst="rect">
            <a:avLst/>
          </a:prstGeom>
        </p:spPr>
        <p:txBody>
          <a:bodyPr/>
          <a:lstStyle/>
          <a:p>
            <a:r>
              <a:t>Title Text</a:t>
            </a:r>
          </a:p>
        </p:txBody>
      </p:sp>
      <p:sp>
        <p:nvSpPr>
          <p:cNvPr id="48"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55" name="Title Text"/>
          <p:cNvSpPr>
            <a:spLocks noGrp="1"/>
          </p:cNvSpPr>
          <p:nvPr>
            <p:ph type="title"/>
          </p:nvPr>
        </p:nvSpPr>
        <p:spPr>
          <a:xfrm>
            <a:off x="311699" y="555600"/>
            <a:ext cx="2808001" cy="755700"/>
          </a:xfrm>
          <a:prstGeom prst="rect">
            <a:avLst/>
          </a:prstGeom>
        </p:spPr>
        <p:txBody>
          <a:bodyPr anchor="b"/>
          <a:lstStyle>
            <a:lvl1pPr>
              <a:defRPr sz="2400"/>
            </a:lvl1pPr>
          </a:lstStyle>
          <a:p>
            <a:r>
              <a:t>Title Text</a:t>
            </a:r>
          </a:p>
        </p:txBody>
      </p:sp>
      <p:sp>
        <p:nvSpPr>
          <p:cNvPr id="56" name="Body Level One…"/>
          <p:cNvSpPr>
            <a:spLocks noGrp="1"/>
          </p:cNvSpPr>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r>
              <a:t>Body Level One</a:t>
            </a:r>
          </a:p>
          <a:p>
            <a:pPr lvl="1"/>
            <a:r>
              <a:t>Body Level Two</a:t>
            </a:r>
          </a:p>
          <a:p>
            <a:pPr lvl="2"/>
            <a:r>
              <a:t>Body Level Three</a:t>
            </a:r>
          </a:p>
          <a:p>
            <a:pPr lvl="3"/>
            <a:r>
              <a:t>Body Level Four</a:t>
            </a:r>
          </a:p>
          <a:p>
            <a:pPr lvl="4"/>
            <a:r>
              <a:t>Body Level Five</a:t>
            </a:r>
          </a:p>
        </p:txBody>
      </p:sp>
      <p:sp>
        <p:nvSpPr>
          <p:cNvPr id="57"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64" name="Title Text"/>
          <p:cNvSpPr>
            <a:spLocks noGrp="1"/>
          </p:cNvSpPr>
          <p:nvPr>
            <p:ph type="title"/>
          </p:nvPr>
        </p:nvSpPr>
        <p:spPr>
          <a:xfrm>
            <a:off x="490250" y="450149"/>
            <a:ext cx="6367801" cy="4090801"/>
          </a:xfrm>
          <a:prstGeom prst="rect">
            <a:avLst/>
          </a:prstGeom>
        </p:spPr>
        <p:txBody>
          <a:bodyPr anchor="ctr"/>
          <a:lstStyle>
            <a:lvl1pPr>
              <a:defRPr sz="4800"/>
            </a:lvl1pPr>
          </a:lstStyle>
          <a:p>
            <a:r>
              <a:t>Title Text</a:t>
            </a:r>
          </a:p>
        </p:txBody>
      </p:sp>
      <p:sp>
        <p:nvSpPr>
          <p:cNvPr id="65"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72" name="Shape 36"/>
          <p:cNvSpPr/>
          <p:nvPr/>
        </p:nvSpPr>
        <p:spPr>
          <a:xfrm>
            <a:off x="4572000" y="-125"/>
            <a:ext cx="4572000" cy="5143501"/>
          </a:xfrm>
          <a:prstGeom prst="rect">
            <a:avLst/>
          </a:prstGeom>
          <a:solidFill>
            <a:srgbClr val="EEEEEE"/>
          </a:solidFill>
          <a:ln w="12700">
            <a:miter lim="400000"/>
          </a:ln>
        </p:spPr>
        <p:txBody>
          <a:bodyPr lIns="45719" rIns="45719" anchor="ctr"/>
          <a:lstStyle/>
          <a:p>
            <a:endParaRPr/>
          </a:p>
        </p:txBody>
      </p:sp>
      <p:sp>
        <p:nvSpPr>
          <p:cNvPr id="73" name="Title Text"/>
          <p:cNvSpPr>
            <a:spLocks noGrp="1"/>
          </p:cNvSpPr>
          <p:nvPr>
            <p:ph type="title"/>
          </p:nvPr>
        </p:nvSpPr>
        <p:spPr>
          <a:xfrm>
            <a:off x="265500" y="1233175"/>
            <a:ext cx="4045200" cy="1482301"/>
          </a:xfrm>
          <a:prstGeom prst="rect">
            <a:avLst/>
          </a:prstGeom>
        </p:spPr>
        <p:txBody>
          <a:bodyPr anchor="b"/>
          <a:lstStyle>
            <a:lvl1pPr algn="ctr">
              <a:defRPr sz="4200"/>
            </a:lvl1pPr>
          </a:lstStyle>
          <a:p>
            <a:r>
              <a:t>Title Text</a:t>
            </a:r>
          </a:p>
        </p:txBody>
      </p:sp>
      <p:sp>
        <p:nvSpPr>
          <p:cNvPr id="74" name="Body Level One…"/>
          <p:cNvSpPr>
            <a:spLocks noGrp="1"/>
          </p:cNvSpPr>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r>
              <a:t>Body Level One</a:t>
            </a:r>
          </a:p>
          <a:p>
            <a:pPr lvl="1"/>
            <a:r>
              <a:t>Body Level Two</a:t>
            </a:r>
          </a:p>
          <a:p>
            <a:pPr lvl="2"/>
            <a:r>
              <a:t>Body Level Three</a:t>
            </a:r>
          </a:p>
          <a:p>
            <a:pPr lvl="3"/>
            <a:r>
              <a:t>Body Level Four</a:t>
            </a:r>
          </a:p>
          <a:p>
            <a:pPr lvl="4"/>
            <a:r>
              <a:t>Body Level Five</a:t>
            </a:r>
          </a:p>
        </p:txBody>
      </p:sp>
      <p:sp>
        <p:nvSpPr>
          <p:cNvPr id="75" name="Shape 39"/>
          <p:cNvSpPr>
            <a:spLocks noGrp="1"/>
          </p:cNvSpPr>
          <p:nvPr>
            <p:ph type="body" sz="half" idx="13"/>
          </p:nvPr>
        </p:nvSpPr>
        <p:spPr>
          <a:xfrm>
            <a:off x="4939500" y="724074"/>
            <a:ext cx="3837000" cy="3695102"/>
          </a:xfrm>
          <a:prstGeom prst="rect">
            <a:avLst/>
          </a:prstGeom>
        </p:spPr>
        <p:txBody>
          <a:bodyPr anchor="ctr"/>
          <a:lstStyle/>
          <a:p>
            <a:endParaRPr/>
          </a:p>
        </p:txBody>
      </p:sp>
      <p:sp>
        <p:nvSpPr>
          <p:cNvPr id="76"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83" name="Body Level One…"/>
          <p:cNvSpPr>
            <a:spLocks noGrp="1"/>
          </p:cNvSpPr>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a:spLocks noGrp="1"/>
          </p:cNvSpPr>
          <p:nvPr>
            <p:ph type="title"/>
          </p:nvPr>
        </p:nvSpPr>
        <p:spPr>
          <a:xfrm>
            <a:off x="311699" y="445025"/>
            <a:ext cx="8520602" cy="57270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normAutofit/>
          </a:bodyPr>
          <a:lstStyle/>
          <a:p>
            <a:r>
              <a:t>Title Text</a:t>
            </a:r>
          </a:p>
        </p:txBody>
      </p:sp>
      <p:sp>
        <p:nvSpPr>
          <p:cNvPr id="3" name="Body Level One…"/>
          <p:cNvSpPr>
            <a:spLocks noGrp="1"/>
          </p:cNvSpPr>
          <p:nvPr>
            <p:ph type="body" idx="1"/>
          </p:nvPr>
        </p:nvSpPr>
        <p:spPr>
          <a:xfrm>
            <a:off x="311699" y="1152475"/>
            <a:ext cx="8520602" cy="341640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a:spLocks noGrp="1"/>
          </p:cNvSpPr>
          <p:nvPr>
            <p:ph type="sldNum" sz="quarter" idx="2"/>
          </p:nvPr>
        </p:nvSpPr>
        <p:spPr>
          <a:xfrm>
            <a:off x="8684345" y="4700819"/>
            <a:ext cx="336814" cy="318396"/>
          </a:xfrm>
          <a:prstGeom prst="rect">
            <a:avLst/>
          </a:prstGeom>
          <a:ln w="12700">
            <a:miter lim="400000"/>
          </a:ln>
        </p:spPr>
        <p:txBody>
          <a:bodyPr wrap="none" lIns="91424" tIns="91424" rIns="91424" bIns="91424" anchor="ctr">
            <a:spAutoFit/>
          </a:bodyPr>
          <a:lstStyle>
            <a:lvl1pPr algn="r">
              <a:defRPr sz="1000">
                <a:solidFill>
                  <a:schemeClr val="accent2">
                    <a:lumOff val="21764"/>
                  </a:schemeClr>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54"/>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10" name="Shape 55"/>
          <p:cNvSpPr/>
          <p:nvPr/>
        </p:nvSpPr>
        <p:spPr>
          <a:xfrm>
            <a:off x="537899" y="1895175"/>
            <a:ext cx="3953102" cy="13766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t>Sprocket Central Pty Ltd</a:t>
            </a:r>
          </a:p>
        </p:txBody>
      </p:sp>
      <p:sp>
        <p:nvSpPr>
          <p:cNvPr id="111" name="Shape 56"/>
          <p:cNvSpPr/>
          <p:nvPr/>
        </p:nvSpPr>
        <p:spPr>
          <a:xfrm>
            <a:off x="537900" y="3315475"/>
            <a:ext cx="5550600" cy="5257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a:solidFill>
                  <a:srgbClr val="FFFFFF"/>
                </a:solidFill>
                <a:latin typeface="Open Sans Light"/>
                <a:ea typeface="Open Sans Light"/>
                <a:cs typeface="Open Sans Light"/>
                <a:sym typeface="Open Sans Light"/>
              </a:defRPr>
            </a:lvl1pPr>
          </a:lstStyle>
          <a:p>
            <a:r>
              <a:t>Data analytics approach</a:t>
            </a:r>
          </a:p>
        </p:txBody>
      </p:sp>
      <p:pic>
        <p:nvPicPr>
          <p:cNvPr id="112" name="Shape 57" descr="Shape 57"/>
          <p:cNvPicPr>
            <a:picLocks noChangeAspect="1"/>
          </p:cNvPicPr>
          <p:nvPr/>
        </p:nvPicPr>
        <p:blipFill>
          <a:blip r:embed="rId2"/>
          <a:stretch>
            <a:fillRect/>
          </a:stretch>
        </p:blipFill>
        <p:spPr>
          <a:xfrm>
            <a:off x="614100" y="1275524"/>
            <a:ext cx="1982300" cy="238701"/>
          </a:xfrm>
          <a:prstGeom prst="rect">
            <a:avLst/>
          </a:prstGeom>
          <a:ln w="12700">
            <a:miter lim="400000"/>
          </a:ln>
        </p:spPr>
      </p:pic>
      <p:sp>
        <p:nvSpPr>
          <p:cNvPr id="113" name="Shape 58"/>
          <p:cNvSpPr/>
          <p:nvPr/>
        </p:nvSpPr>
        <p:spPr>
          <a:xfrm>
            <a:off x="537900" y="3666599"/>
            <a:ext cx="7202602" cy="369300"/>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defRPr sz="1200">
                <a:solidFill>
                  <a:srgbClr val="FFFFFF"/>
                </a:solidFill>
                <a:latin typeface="Open Sans Light"/>
                <a:ea typeface="Open Sans Light"/>
                <a:cs typeface="Open Sans Light"/>
                <a:sym typeface="Open Sans Light"/>
              </a:defRPr>
            </a:lvl1pPr>
          </a:lstStyle>
          <a:p>
            <a:r>
              <a:rPr dirty="0"/>
              <a:t>[Division Name] - [Engagement Manager], [Senior Consultant], [</a:t>
            </a:r>
            <a:r>
              <a:rPr lang="en-IN" dirty="0"/>
              <a:t>Junior Consultant – Kamal Jit Singh</a:t>
            </a:r>
            <a:r>
              <a:rPr dirty="0"/>
              <a:t>]</a:t>
            </a:r>
          </a:p>
        </p:txBody>
      </p:sp>
      <p:sp>
        <p:nvSpPr>
          <p:cNvPr id="114"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Data Exploration</a:t>
            </a:r>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4" name="Picture 3">
            <a:extLst>
              <a:ext uri="{FF2B5EF4-FFF2-40B4-BE49-F238E27FC236}">
                <a16:creationId xmlns:a16="http://schemas.microsoft.com/office/drawing/2014/main" id="{0C95144B-6543-4D73-A9F1-D3C222A04F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6570" y="833650"/>
            <a:ext cx="8327571" cy="4289416"/>
          </a:xfrm>
          <a:prstGeom prst="rect">
            <a:avLst/>
          </a:prstGeom>
        </p:spPr>
      </p:pic>
    </p:spTree>
    <p:extLst>
      <p:ext uri="{BB962C8B-B14F-4D97-AF65-F5344CB8AC3E}">
        <p14:creationId xmlns:p14="http://schemas.microsoft.com/office/powerpoint/2010/main" val="368133329"/>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Data Exploration</a:t>
            </a:r>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6" name="Picture 5">
            <a:extLst>
              <a:ext uri="{FF2B5EF4-FFF2-40B4-BE49-F238E27FC236}">
                <a16:creationId xmlns:a16="http://schemas.microsoft.com/office/drawing/2014/main" id="{DA8E6927-A87E-4304-B863-A29565E0A50C}"/>
              </a:ext>
            </a:extLst>
          </p:cNvPr>
          <p:cNvPicPr>
            <a:picLocks noChangeAspect="1"/>
          </p:cNvPicPr>
          <p:nvPr/>
        </p:nvPicPr>
        <p:blipFill rotWithShape="1">
          <a:blip r:embed="rId2">
            <a:extLst>
              <a:ext uri="{28A0092B-C50C-407E-A947-70E740481C1C}">
                <a14:useLocalDpi xmlns:a14="http://schemas.microsoft.com/office/drawing/2010/main" val="0"/>
              </a:ext>
            </a:extLst>
          </a:blip>
          <a:srcRect l="16628" t="35100" r="25116" b="17331"/>
          <a:stretch/>
        </p:blipFill>
        <p:spPr>
          <a:xfrm>
            <a:off x="185662" y="852149"/>
            <a:ext cx="8772676" cy="4027377"/>
          </a:xfrm>
          <a:prstGeom prst="rect">
            <a:avLst/>
          </a:prstGeom>
        </p:spPr>
      </p:pic>
    </p:spTree>
    <p:extLst>
      <p:ext uri="{BB962C8B-B14F-4D97-AF65-F5344CB8AC3E}">
        <p14:creationId xmlns:p14="http://schemas.microsoft.com/office/powerpoint/2010/main" val="2772035433"/>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Model Development</a:t>
            </a:r>
          </a:p>
        </p:txBody>
      </p:sp>
      <p:sp>
        <p:nvSpPr>
          <p:cNvPr id="141" name="Shape 90"/>
          <p:cNvSpPr/>
          <p:nvPr/>
        </p:nvSpPr>
        <p:spPr>
          <a:xfrm>
            <a:off x="205025" y="1083299"/>
            <a:ext cx="8565600" cy="920086"/>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t>Place headline insight or information here. This should be the most important point for this slide.</a:t>
            </a:r>
          </a:p>
        </p:txBody>
      </p:sp>
      <p:sp>
        <p:nvSpPr>
          <p:cNvPr id="142" name="Shape 91"/>
          <p:cNvSpPr/>
          <p:nvPr/>
        </p:nvSpPr>
        <p:spPr>
          <a:xfrm>
            <a:off x="205025" y="2164724"/>
            <a:ext cx="4134600" cy="4368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r>
              <a:t>Place any information about this point here.</a:t>
            </a:r>
          </a:p>
        </p:txBody>
      </p:sp>
      <p:grpSp>
        <p:nvGrpSpPr>
          <p:cNvPr id="145" name="Shape 92"/>
          <p:cNvGrpSpPr/>
          <p:nvPr/>
        </p:nvGrpSpPr>
        <p:grpSpPr>
          <a:xfrm>
            <a:off x="4969921" y="1682418"/>
            <a:ext cx="3800704" cy="2649304"/>
            <a:chOff x="-53" y="-482305"/>
            <a:chExt cx="3800702" cy="2649302"/>
          </a:xfrm>
        </p:grpSpPr>
        <p:sp>
          <p:nvSpPr>
            <p:cNvPr id="143" name="Rectangle"/>
            <p:cNvSpPr/>
            <p:nvPr/>
          </p:nvSpPr>
          <p:spPr>
            <a:xfrm>
              <a:off x="-53" y="-482305"/>
              <a:ext cx="3800702" cy="2649302"/>
            </a:xfrm>
            <a:prstGeom prst="rect">
              <a:avLst/>
            </a:prstGeom>
            <a:solidFill>
              <a:srgbClr val="EEEEEE"/>
            </a:solidFill>
            <a:ln w="12700" cap="flat">
              <a:noFill/>
              <a:miter lim="400000"/>
            </a:ln>
            <a:effectLst/>
          </p:spPr>
          <p:txBody>
            <a:bodyPr wrap="square" lIns="45719" tIns="45719" rIns="45719" bIns="45719" numCol="1" anchor="ctr">
              <a:noAutofit/>
            </a:bodyPr>
            <a:lstStyle/>
            <a:p>
              <a:pPr algn="ctr">
                <a:defRPr>
                  <a:solidFill>
                    <a:srgbClr val="666666"/>
                  </a:solidFill>
                </a:defRPr>
              </a:pPr>
              <a:endParaRPr/>
            </a:p>
          </p:txBody>
        </p:sp>
        <p:sp>
          <p:nvSpPr>
            <p:cNvPr id="144" name="Place any supporting images, graphs, data or extra text here."/>
            <p:cNvSpPr/>
            <p:nvPr/>
          </p:nvSpPr>
          <p:spPr>
            <a:xfrm>
              <a:off x="-53" y="-437172"/>
              <a:ext cx="3800702" cy="233906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91424" tIns="91424" rIns="91424" bIns="91424" numCol="1" anchor="ctr">
              <a:spAutoFit/>
            </a:bodyPr>
            <a:lstStyle>
              <a:lvl1pPr algn="ctr">
                <a:defRPr>
                  <a:solidFill>
                    <a:srgbClr val="666666"/>
                  </a:solidFill>
                </a:defRPr>
              </a:lvl1pPr>
            </a:lstStyle>
            <a:p>
              <a:pPr algn="l"/>
              <a:r>
                <a:rPr lang="en-IN" dirty="0"/>
                <a:t>In Model development we use to do many things let suppose an organization want to run their business then we will understand and analyse how an organization want to collect, update and store the data. We have many tools for model developments. Model development are in six phases business understanding, data understanding, data preparation, modelling, evaluation and development.</a:t>
              </a:r>
              <a:endParaRPr b="1" dirty="0"/>
            </a:p>
          </p:txBody>
        </p:sp>
      </p:gr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7587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dirty="0"/>
              <a:t>Interpretation</a:t>
            </a:r>
          </a:p>
        </p:txBody>
      </p:sp>
      <p:sp>
        <p:nvSpPr>
          <p:cNvPr id="150" name="Shape 99"/>
          <p:cNvSpPr/>
          <p:nvPr/>
        </p:nvSpPr>
        <p:spPr>
          <a:xfrm>
            <a:off x="205025" y="1083299"/>
            <a:ext cx="8565600" cy="920086"/>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t>Place headline insight or information here. This should be the most important point for this slide.</a:t>
            </a:r>
          </a:p>
        </p:txBody>
      </p:sp>
      <p:sp>
        <p:nvSpPr>
          <p:cNvPr id="151" name="Shape 100"/>
          <p:cNvSpPr/>
          <p:nvPr/>
        </p:nvSpPr>
        <p:spPr>
          <a:xfrm>
            <a:off x="205025" y="2164724"/>
            <a:ext cx="4134600" cy="4368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r>
              <a:rPr dirty="0"/>
              <a:t>Place any information about this point here.</a:t>
            </a:r>
          </a:p>
        </p:txBody>
      </p:sp>
      <p:grpSp>
        <p:nvGrpSpPr>
          <p:cNvPr id="154" name="Shape 101"/>
          <p:cNvGrpSpPr/>
          <p:nvPr/>
        </p:nvGrpSpPr>
        <p:grpSpPr>
          <a:xfrm>
            <a:off x="4969921" y="2164723"/>
            <a:ext cx="3800756" cy="2649304"/>
            <a:chOff x="-53" y="-1"/>
            <a:chExt cx="3800754" cy="2649302"/>
          </a:xfrm>
        </p:grpSpPr>
        <p:sp>
          <p:nvSpPr>
            <p:cNvPr id="152" name="Rectangle"/>
            <p:cNvSpPr/>
            <p:nvPr/>
          </p:nvSpPr>
          <p:spPr>
            <a:xfrm>
              <a:off x="-1" y="-1"/>
              <a:ext cx="3800702" cy="2649302"/>
            </a:xfrm>
            <a:prstGeom prst="rect">
              <a:avLst/>
            </a:prstGeom>
            <a:solidFill>
              <a:srgbClr val="EEEEEE"/>
            </a:solidFill>
            <a:ln w="12700" cap="flat">
              <a:noFill/>
              <a:miter lim="400000"/>
            </a:ln>
            <a:effectLst/>
          </p:spPr>
          <p:txBody>
            <a:bodyPr wrap="square" lIns="45719" tIns="45719" rIns="45719" bIns="45719" numCol="1" anchor="ctr">
              <a:noAutofit/>
            </a:bodyPr>
            <a:lstStyle/>
            <a:p>
              <a:pPr algn="ctr">
                <a:defRPr>
                  <a:solidFill>
                    <a:srgbClr val="666666"/>
                  </a:solidFill>
                </a:defRPr>
              </a:pPr>
              <a:endParaRPr/>
            </a:p>
          </p:txBody>
        </p:sp>
        <p:sp>
          <p:nvSpPr>
            <p:cNvPr id="153" name="Place any supporting images, graphs, data or extra text here."/>
            <p:cNvSpPr/>
            <p:nvPr/>
          </p:nvSpPr>
          <p:spPr>
            <a:xfrm>
              <a:off x="-53" y="407026"/>
              <a:ext cx="3800702" cy="169273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91424" tIns="91424" rIns="91424" bIns="91424" numCol="1" anchor="ctr">
              <a:spAutoFit/>
            </a:bodyPr>
            <a:lstStyle>
              <a:lvl1pPr algn="ctr">
                <a:defRPr>
                  <a:solidFill>
                    <a:srgbClr val="666666"/>
                  </a:solidFill>
                </a:defRPr>
              </a:lvl1pPr>
            </a:lstStyle>
            <a:p>
              <a:r>
                <a:rPr lang="en-IN" dirty="0"/>
                <a:t>Here after all that above part we will have a good data we can prepare graphs and we can view and analyse for making the good decision for the business growth. This Interpretation part is  very important for the decision making because we can get and find the best insights for the better decision.</a:t>
              </a:r>
              <a:endParaRPr dirty="0"/>
            </a:p>
          </p:txBody>
        </p:sp>
      </p:grpSp>
      <p:sp>
        <p:nvSpPr>
          <p:cNvPr id="155"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Shape 106"/>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58" name="Shape 107"/>
          <p:cNvSpPr/>
          <p:nvPr/>
        </p:nvSpPr>
        <p:spPr>
          <a:xfrm>
            <a:off x="537899" y="1895175"/>
            <a:ext cx="3953102" cy="7797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t>Appendix</a:t>
            </a:r>
          </a:p>
        </p:txBody>
      </p:sp>
      <p:sp>
        <p:nvSpPr>
          <p:cNvPr id="159"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Shape 11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62" name="Shape 114"/>
          <p:cNvSpPr/>
          <p:nvPr/>
        </p:nvSpPr>
        <p:spPr>
          <a:xfrm>
            <a:off x="205025" y="263974"/>
            <a:ext cx="8565600" cy="7587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Appendix</a:t>
            </a:r>
          </a:p>
        </p:txBody>
      </p:sp>
      <p:sp>
        <p:nvSpPr>
          <p:cNvPr id="163" name="Shape 115"/>
          <p:cNvSpPr/>
          <p:nvPr/>
        </p:nvSpPr>
        <p:spPr>
          <a:xfrm>
            <a:off x="205025" y="1083299"/>
            <a:ext cx="8565600" cy="920086"/>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t>This is an optional slide where you may place any supporting items.</a:t>
            </a:r>
          </a:p>
        </p:txBody>
      </p:sp>
      <p:sp>
        <p:nvSpPr>
          <p:cNvPr id="164"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
        <p:nvSpPr>
          <p:cNvPr id="2" name="TextBox 1">
            <a:extLst>
              <a:ext uri="{FF2B5EF4-FFF2-40B4-BE49-F238E27FC236}">
                <a16:creationId xmlns:a16="http://schemas.microsoft.com/office/drawing/2014/main" id="{6E6F6658-9FF6-4FA7-B353-59869BBA1ACB}"/>
              </a:ext>
            </a:extLst>
          </p:cNvPr>
          <p:cNvSpPr txBox="1"/>
          <p:nvPr/>
        </p:nvSpPr>
        <p:spPr>
          <a:xfrm>
            <a:off x="1426428" y="1909011"/>
            <a:ext cx="6291144" cy="24622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IN" sz="1400" b="0" i="0" u="none" strike="noStrike" cap="none" spc="0" normalizeH="0" baseline="0" dirty="0">
                <a:ln>
                  <a:noFill/>
                </a:ln>
                <a:solidFill>
                  <a:srgbClr val="000000"/>
                </a:solidFill>
                <a:effectLst/>
                <a:uFillTx/>
                <a:latin typeface="+mn-lt"/>
                <a:ea typeface="+mn-ea"/>
                <a:cs typeface="+mn-cs"/>
                <a:sym typeface="Arial"/>
              </a:rPr>
              <a:t>Data analysis </a:t>
            </a:r>
            <a:r>
              <a:rPr lang="en-IN" dirty="0"/>
              <a:t>has many steps for the making the best decision.</a:t>
            </a:r>
          </a:p>
          <a:p>
            <a:pPr marL="0" marR="0" indent="0" algn="l" defTabSz="914400" rtl="0" fontAlgn="auto" latinLnBrk="0" hangingPunct="0">
              <a:lnSpc>
                <a:spcPct val="100000"/>
              </a:lnSpc>
              <a:spcBef>
                <a:spcPts val="0"/>
              </a:spcBef>
              <a:spcAft>
                <a:spcPts val="0"/>
              </a:spcAft>
              <a:buClrTx/>
              <a:buSzTx/>
              <a:buFontTx/>
              <a:buNone/>
              <a:tabLst/>
            </a:pPr>
            <a:r>
              <a:rPr lang="en-IN" dirty="0"/>
              <a:t>First we get a row transactional data which will have many issues </a:t>
            </a:r>
          </a:p>
          <a:p>
            <a:pPr marL="0" marR="0" indent="0" algn="l" defTabSz="914400" rtl="0" fontAlgn="auto" latinLnBrk="0" hangingPunct="0">
              <a:lnSpc>
                <a:spcPct val="100000"/>
              </a:lnSpc>
              <a:spcBef>
                <a:spcPts val="0"/>
              </a:spcBef>
              <a:spcAft>
                <a:spcPts val="0"/>
              </a:spcAft>
              <a:buClrTx/>
              <a:buSzTx/>
              <a:buFontTx/>
              <a:buNone/>
              <a:tabLst/>
            </a:pPr>
            <a:r>
              <a:rPr lang="en-IN" dirty="0"/>
              <a:t>like fault of data purity it may have many missing values, and useless</a:t>
            </a:r>
          </a:p>
          <a:p>
            <a:pPr marL="0" marR="0" indent="0" algn="l" defTabSz="914400" rtl="0" fontAlgn="auto" latinLnBrk="0" hangingPunct="0">
              <a:lnSpc>
                <a:spcPct val="100000"/>
              </a:lnSpc>
              <a:spcBef>
                <a:spcPts val="0"/>
              </a:spcBef>
              <a:spcAft>
                <a:spcPts val="0"/>
              </a:spcAft>
              <a:buClrTx/>
              <a:buSzTx/>
              <a:buFontTx/>
              <a:buNone/>
              <a:tabLst/>
            </a:pPr>
            <a:r>
              <a:rPr lang="en-IN" dirty="0"/>
              <a:t>Features so the we select the important and useful features that will give</a:t>
            </a:r>
          </a:p>
          <a:p>
            <a:pPr marL="0" marR="0" indent="0" algn="l" defTabSz="914400" rtl="0" fontAlgn="auto" latinLnBrk="0" hangingPunct="0">
              <a:lnSpc>
                <a:spcPct val="100000"/>
              </a:lnSpc>
              <a:spcBef>
                <a:spcPts val="0"/>
              </a:spcBef>
              <a:spcAft>
                <a:spcPts val="0"/>
              </a:spcAft>
              <a:buClrTx/>
              <a:buSzTx/>
              <a:buFontTx/>
              <a:buNone/>
              <a:tabLst/>
            </a:pPr>
            <a:r>
              <a:rPr lang="en-IN" dirty="0"/>
              <a:t>Best and useful result.</a:t>
            </a:r>
          </a:p>
          <a:p>
            <a:pPr marL="0" marR="0" indent="0" algn="l" defTabSz="914400" rtl="0" fontAlgn="auto" latinLnBrk="0" hangingPunct="0">
              <a:lnSpc>
                <a:spcPct val="100000"/>
              </a:lnSpc>
              <a:spcBef>
                <a:spcPts val="0"/>
              </a:spcBef>
              <a:spcAft>
                <a:spcPts val="0"/>
              </a:spcAft>
              <a:buClrTx/>
              <a:buSzTx/>
              <a:buFontTx/>
              <a:buNone/>
              <a:tabLst/>
            </a:pPr>
            <a:endParaRPr lang="en-IN" dirty="0"/>
          </a:p>
          <a:p>
            <a:pPr marL="0" marR="0" indent="0" algn="l" defTabSz="914400" rtl="0" fontAlgn="auto" latinLnBrk="0" hangingPunct="0">
              <a:lnSpc>
                <a:spcPct val="100000"/>
              </a:lnSpc>
              <a:spcBef>
                <a:spcPts val="0"/>
              </a:spcBef>
              <a:spcAft>
                <a:spcPts val="0"/>
              </a:spcAft>
              <a:buClrTx/>
              <a:buSzTx/>
              <a:buFontTx/>
              <a:buNone/>
              <a:tabLst/>
            </a:pPr>
            <a:r>
              <a:rPr lang="en-IN" dirty="0"/>
              <a:t>For the visualization part we can use any tools for data visualization like </a:t>
            </a:r>
          </a:p>
          <a:p>
            <a:pPr marL="0" marR="0" indent="0" algn="l" defTabSz="914400" rtl="0" fontAlgn="auto" latinLnBrk="0" hangingPunct="0">
              <a:lnSpc>
                <a:spcPct val="100000"/>
              </a:lnSpc>
              <a:spcBef>
                <a:spcPts val="0"/>
              </a:spcBef>
              <a:spcAft>
                <a:spcPts val="0"/>
              </a:spcAft>
              <a:buClrTx/>
              <a:buSzTx/>
              <a:buFontTx/>
              <a:buNone/>
              <a:tabLst/>
            </a:pPr>
            <a:r>
              <a:rPr lang="en-IN" dirty="0"/>
              <a:t>Power Bi, Tablue etc.</a:t>
            </a:r>
          </a:p>
          <a:p>
            <a:pPr marL="0" marR="0" indent="0" algn="l" defTabSz="914400" rtl="0" fontAlgn="auto" latinLnBrk="0" hangingPunct="0">
              <a:lnSpc>
                <a:spcPct val="100000"/>
              </a:lnSpc>
              <a:spcBef>
                <a:spcPts val="0"/>
              </a:spcBef>
              <a:spcAft>
                <a:spcPts val="0"/>
              </a:spcAft>
              <a:buClrTx/>
              <a:buSzTx/>
              <a:buFontTx/>
              <a:buNone/>
              <a:tabLst/>
            </a:pPr>
            <a:endParaRPr lang="en-IN" dirty="0"/>
          </a:p>
          <a:p>
            <a:pPr marL="0" marR="0" indent="0" algn="l" defTabSz="914400" rtl="0" fontAlgn="auto" latinLnBrk="0" hangingPunct="0">
              <a:lnSpc>
                <a:spcPct val="100000"/>
              </a:lnSpc>
              <a:spcBef>
                <a:spcPts val="0"/>
              </a:spcBef>
              <a:spcAft>
                <a:spcPts val="0"/>
              </a:spcAft>
              <a:buClrTx/>
              <a:buSzTx/>
              <a:buFontTx/>
              <a:buNone/>
              <a:tabLst/>
            </a:pPr>
            <a:r>
              <a:rPr lang="en-IN" dirty="0"/>
              <a:t>Visualized data is very easy to understand and is very helpful for fast decision </a:t>
            </a:r>
          </a:p>
          <a:p>
            <a:pPr marL="0" marR="0" indent="0" algn="l" defTabSz="914400" rtl="0" fontAlgn="auto" latinLnBrk="0" hangingPunct="0">
              <a:lnSpc>
                <a:spcPct val="100000"/>
              </a:lnSpc>
              <a:spcBef>
                <a:spcPts val="0"/>
              </a:spcBef>
              <a:spcAft>
                <a:spcPts val="0"/>
              </a:spcAft>
              <a:buClrTx/>
              <a:buSzTx/>
              <a:buFontTx/>
              <a:buNone/>
              <a:tabLst/>
            </a:pPr>
            <a:r>
              <a:rPr lang="en-IN" dirty="0"/>
              <a:t>Making.</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6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17" name="Shape 64"/>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Agenda</a:t>
            </a:r>
          </a:p>
        </p:txBody>
      </p:sp>
      <p:sp>
        <p:nvSpPr>
          <p:cNvPr id="118" name="Shape 65"/>
          <p:cNvSpPr/>
          <p:nvPr/>
        </p:nvSpPr>
        <p:spPr>
          <a:xfrm>
            <a:off x="343874" y="1211200"/>
            <a:ext cx="5459402" cy="157815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p>
            <a:pPr marL="457200" indent="-355600">
              <a:lnSpc>
                <a:spcPct val="115000"/>
              </a:lnSpc>
              <a:buClr>
                <a:srgbClr val="000000"/>
              </a:buClr>
              <a:buSzPts val="2000"/>
              <a:buAutoNum type="arabicPeriod"/>
              <a:defRPr sz="2000">
                <a:latin typeface="Open Sans"/>
                <a:ea typeface="Open Sans"/>
                <a:cs typeface="Open Sans"/>
                <a:sym typeface="Open Sans"/>
              </a:defRPr>
            </a:pPr>
            <a:r>
              <a:rPr dirty="0"/>
              <a:t>Introduction</a:t>
            </a:r>
            <a:r>
              <a:rPr lang="en-IN" dirty="0"/>
              <a:t> </a:t>
            </a:r>
            <a:endParaRPr dirty="0"/>
          </a:p>
          <a:p>
            <a:pPr marL="457200" indent="-355600">
              <a:lnSpc>
                <a:spcPct val="115000"/>
              </a:lnSpc>
              <a:buClr>
                <a:srgbClr val="000000"/>
              </a:buClr>
              <a:buSzPts val="2000"/>
              <a:buAutoNum type="arabicPeriod"/>
              <a:defRPr sz="2000">
                <a:latin typeface="Open Sans"/>
                <a:ea typeface="Open Sans"/>
                <a:cs typeface="Open Sans"/>
                <a:sym typeface="Open Sans"/>
              </a:defRPr>
            </a:pPr>
            <a:r>
              <a:rPr dirty="0"/>
              <a:t>Data Exploration</a:t>
            </a:r>
          </a:p>
          <a:p>
            <a:pPr marL="457200" indent="-355600">
              <a:lnSpc>
                <a:spcPct val="115000"/>
              </a:lnSpc>
              <a:buClr>
                <a:srgbClr val="000000"/>
              </a:buClr>
              <a:buSzPts val="2000"/>
              <a:buAutoNum type="arabicPeriod"/>
              <a:defRPr sz="2000">
                <a:latin typeface="Open Sans"/>
                <a:ea typeface="Open Sans"/>
                <a:cs typeface="Open Sans"/>
                <a:sym typeface="Open Sans"/>
              </a:defRPr>
            </a:pPr>
            <a:r>
              <a:rPr dirty="0"/>
              <a:t>Model Development</a:t>
            </a:r>
          </a:p>
          <a:p>
            <a:pPr marL="457200" indent="-355600">
              <a:lnSpc>
                <a:spcPct val="115000"/>
              </a:lnSpc>
              <a:buClr>
                <a:srgbClr val="000000"/>
              </a:buClr>
              <a:buSzPts val="2000"/>
              <a:buAutoNum type="arabicPeriod"/>
              <a:defRPr sz="2000">
                <a:latin typeface="Open Sans"/>
                <a:ea typeface="Open Sans"/>
                <a:cs typeface="Open Sans"/>
                <a:sym typeface="Open Sans"/>
              </a:defRPr>
            </a:pPr>
            <a:r>
              <a:rPr dirty="0"/>
              <a:t>Interpretation</a:t>
            </a:r>
          </a:p>
        </p:txBody>
      </p:sp>
      <p:sp>
        <p:nvSpPr>
          <p:cNvPr id="119"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70"/>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latin typeface="Calisto MT" panose="02040603050505030304" pitchFamily="18" charset="0"/>
            </a:endParaRPr>
          </a:p>
        </p:txBody>
      </p:sp>
      <p:sp>
        <p:nvSpPr>
          <p:cNvPr id="122" name="Shape 71"/>
          <p:cNvSpPr/>
          <p:nvPr/>
        </p:nvSpPr>
        <p:spPr>
          <a:xfrm>
            <a:off x="205025" y="263974"/>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a:latin typeface="Calisto MT" panose="02040603050505030304" pitchFamily="18" charset="0"/>
              </a:rPr>
              <a:t>Introduction</a:t>
            </a:r>
          </a:p>
        </p:txBody>
      </p:sp>
      <p:sp>
        <p:nvSpPr>
          <p:cNvPr id="128"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rPr>
                <a:latin typeface="Calisto MT" panose="02040603050505030304" pitchFamily="18" charset="0"/>
              </a:rPr>
              <a:t>       Note: </a:t>
            </a:r>
            <a:r>
              <a:rPr b="0">
                <a:latin typeface="Calisto MT" panose="02040603050505030304" pitchFamily="18" charset="0"/>
              </a:rPr>
              <a:t>The data and information in this document is reflective of a hypothetical situation and client. This document is to be used for KPMG Virtual Internship purposes only. </a:t>
            </a:r>
          </a:p>
        </p:txBody>
      </p:sp>
      <p:sp>
        <p:nvSpPr>
          <p:cNvPr id="12" name="TextBox 11">
            <a:extLst>
              <a:ext uri="{FF2B5EF4-FFF2-40B4-BE49-F238E27FC236}">
                <a16:creationId xmlns:a16="http://schemas.microsoft.com/office/drawing/2014/main" id="{9228ABCF-2804-48BB-8C55-7399CD41B494}"/>
              </a:ext>
            </a:extLst>
          </p:cNvPr>
          <p:cNvSpPr txBox="1"/>
          <p:nvPr/>
        </p:nvSpPr>
        <p:spPr>
          <a:xfrm>
            <a:off x="4858101" y="1049861"/>
            <a:ext cx="4105146" cy="227754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IN" sz="1600" b="1" dirty="0">
                <a:solidFill>
                  <a:srgbClr val="0070C0"/>
                </a:solidFill>
                <a:latin typeface="Calisto MT" panose="02040603050505030304" pitchFamily="18" charset="0"/>
              </a:rPr>
              <a:t>Datasets:</a:t>
            </a:r>
            <a:r>
              <a:rPr lang="en-IN" sz="1600" dirty="0">
                <a:solidFill>
                  <a:schemeClr val="tx1"/>
                </a:solidFill>
                <a:latin typeface="Calisto MT" panose="02040603050505030304" pitchFamily="18" charset="0"/>
              </a:rPr>
              <a:t> </a:t>
            </a:r>
          </a:p>
          <a:p>
            <a:pPr algn="l"/>
            <a:r>
              <a:rPr lang="en-IN" dirty="0">
                <a:solidFill>
                  <a:schemeClr val="tx1"/>
                </a:solidFill>
                <a:latin typeface="Calisto MT" panose="02040603050505030304" pitchFamily="18" charset="0"/>
              </a:rPr>
              <a:t>This company given me three datasets:</a:t>
            </a:r>
          </a:p>
          <a:p>
            <a:pPr algn="l"/>
            <a:endParaRPr lang="en-IN" dirty="0">
              <a:solidFill>
                <a:schemeClr val="tx1"/>
              </a:solidFill>
              <a:latin typeface="Calisto MT" panose="02040603050505030304" pitchFamily="18" charset="0"/>
            </a:endParaRPr>
          </a:p>
          <a:p>
            <a:pPr marL="285750" indent="-285750" algn="l">
              <a:buFont typeface="Arial" panose="020B0604020202020204" pitchFamily="34" charset="0"/>
              <a:buChar char="•"/>
            </a:pPr>
            <a:r>
              <a:rPr lang="en-IN" dirty="0">
                <a:solidFill>
                  <a:schemeClr val="tx1"/>
                </a:solidFill>
                <a:latin typeface="Calisto MT" panose="02040603050505030304" pitchFamily="18" charset="0"/>
              </a:rPr>
              <a:t>Transaction</a:t>
            </a:r>
          </a:p>
          <a:p>
            <a:pPr marL="285750" indent="-285750" algn="l">
              <a:buFont typeface="Arial" panose="020B0604020202020204" pitchFamily="34" charset="0"/>
              <a:buChar char="•"/>
            </a:pPr>
            <a:r>
              <a:rPr lang="en-IN" dirty="0">
                <a:solidFill>
                  <a:schemeClr val="tx1"/>
                </a:solidFill>
                <a:latin typeface="Calisto MT" panose="02040603050505030304" pitchFamily="18" charset="0"/>
              </a:rPr>
              <a:t>CustomerAddress</a:t>
            </a:r>
          </a:p>
          <a:p>
            <a:pPr marL="285750" indent="-285750" algn="l">
              <a:buFont typeface="Arial" panose="020B0604020202020204" pitchFamily="34" charset="0"/>
              <a:buChar char="•"/>
            </a:pPr>
            <a:r>
              <a:rPr lang="en-IN" dirty="0">
                <a:solidFill>
                  <a:schemeClr val="tx1"/>
                </a:solidFill>
                <a:latin typeface="Calisto MT" panose="02040603050505030304" pitchFamily="18" charset="0"/>
              </a:rPr>
              <a:t>CustomerDemographic</a:t>
            </a:r>
          </a:p>
          <a:p>
            <a:pPr marL="285750" indent="-285750" algn="l">
              <a:buFont typeface="Arial" panose="020B0604020202020204" pitchFamily="34" charset="0"/>
              <a:buChar char="•"/>
            </a:pPr>
            <a:r>
              <a:rPr lang="en-IN" dirty="0">
                <a:solidFill>
                  <a:schemeClr val="tx1"/>
                </a:solidFill>
                <a:latin typeface="Calisto MT" panose="02040603050505030304" pitchFamily="18" charset="0"/>
              </a:rPr>
              <a:t>NewCustomer (it is the target dataset)</a:t>
            </a:r>
          </a:p>
          <a:p>
            <a:pPr algn="l"/>
            <a:endParaRPr lang="en-IN" dirty="0">
              <a:solidFill>
                <a:schemeClr val="tx1"/>
              </a:solidFill>
              <a:latin typeface="Calisto MT" panose="02040603050505030304" pitchFamily="18" charset="0"/>
            </a:endParaRPr>
          </a:p>
          <a:p>
            <a:pPr algn="l"/>
            <a:r>
              <a:rPr lang="en-IN" dirty="0">
                <a:solidFill>
                  <a:schemeClr val="tx1"/>
                </a:solidFill>
                <a:latin typeface="Calisto MT" panose="02040603050505030304" pitchFamily="18" charset="0"/>
              </a:rPr>
              <a:t> To analyse the trends and find to targeted the customers.</a:t>
            </a:r>
          </a:p>
        </p:txBody>
      </p:sp>
      <p:sp>
        <p:nvSpPr>
          <p:cNvPr id="14" name="TextBox 13">
            <a:extLst>
              <a:ext uri="{FF2B5EF4-FFF2-40B4-BE49-F238E27FC236}">
                <a16:creationId xmlns:a16="http://schemas.microsoft.com/office/drawing/2014/main" id="{93A42AEE-E2DD-421A-85F5-2BA14450AFF8}"/>
              </a:ext>
            </a:extLst>
          </p:cNvPr>
          <p:cNvSpPr txBox="1"/>
          <p:nvPr/>
        </p:nvSpPr>
        <p:spPr>
          <a:xfrm>
            <a:off x="0" y="1029977"/>
            <a:ext cx="4593264" cy="141577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IN" sz="1600" b="1" dirty="0">
                <a:solidFill>
                  <a:srgbClr val="0070C0"/>
                </a:solidFill>
                <a:latin typeface="Calisto MT" panose="02040603050505030304" pitchFamily="18" charset="0"/>
              </a:rPr>
              <a:t>Introduction: </a:t>
            </a:r>
          </a:p>
          <a:p>
            <a:pPr algn="l"/>
            <a:r>
              <a:rPr lang="en-IN" dirty="0">
                <a:solidFill>
                  <a:schemeClr val="tx1"/>
                </a:solidFill>
                <a:latin typeface="Calisto MT" panose="02040603050505030304" pitchFamily="18" charset="0"/>
              </a:rPr>
              <a:t>I have made some research on Sprocket Central pvt Ltd. It is a Bike and bicycle company who sale both and sale it’s accessories also. We have good data we can analyse the data but before I will have to make it into a good format that can be useful for find the best insights</a:t>
            </a:r>
          </a:p>
        </p:txBody>
      </p:sp>
      <p:sp>
        <p:nvSpPr>
          <p:cNvPr id="5" name="TextBox 4">
            <a:extLst>
              <a:ext uri="{FF2B5EF4-FFF2-40B4-BE49-F238E27FC236}">
                <a16:creationId xmlns:a16="http://schemas.microsoft.com/office/drawing/2014/main" id="{BD2E2463-3496-4484-BA0C-3C8C056F41B8}"/>
              </a:ext>
            </a:extLst>
          </p:cNvPr>
          <p:cNvSpPr txBox="1"/>
          <p:nvPr/>
        </p:nvSpPr>
        <p:spPr>
          <a:xfrm>
            <a:off x="4858101" y="3616586"/>
            <a:ext cx="4051005" cy="98488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IN" sz="1600" b="1" i="0" u="none" strike="noStrike" cap="none" spc="0" normalizeH="0" baseline="0" dirty="0">
                <a:ln>
                  <a:noFill/>
                </a:ln>
                <a:solidFill>
                  <a:srgbClr val="0070C0"/>
                </a:solidFill>
                <a:effectLst/>
                <a:uFillTx/>
                <a:latin typeface="Calisto MT" panose="02040603050505030304" pitchFamily="18" charset="0"/>
                <a:sym typeface="Arial"/>
              </a:rPr>
              <a:t>Our Aim:</a:t>
            </a:r>
          </a:p>
          <a:p>
            <a:pPr marL="0" marR="0" indent="0" algn="l" defTabSz="914400" rtl="0" fontAlgn="auto" latinLnBrk="0" hangingPunct="0">
              <a:lnSpc>
                <a:spcPct val="100000"/>
              </a:lnSpc>
              <a:spcBef>
                <a:spcPts val="0"/>
              </a:spcBef>
              <a:spcAft>
                <a:spcPts val="0"/>
              </a:spcAft>
              <a:buClrTx/>
              <a:buSzTx/>
              <a:buFontTx/>
              <a:buNone/>
              <a:tabLst/>
            </a:pPr>
            <a:r>
              <a:rPr kumimoji="0" lang="en-IN" sz="1400" b="0" i="0" u="none" strike="noStrike" cap="none" spc="0" normalizeH="0" baseline="0" dirty="0">
                <a:ln>
                  <a:noFill/>
                </a:ln>
                <a:solidFill>
                  <a:srgbClr val="000000"/>
                </a:solidFill>
                <a:effectLst/>
                <a:uFillTx/>
                <a:latin typeface="Calisto MT" panose="02040603050505030304" pitchFamily="18" charset="0"/>
                <a:sym typeface="Arial"/>
              </a:rPr>
              <a:t> Sprocket central </a:t>
            </a:r>
            <a:r>
              <a:rPr lang="en-IN" dirty="0">
                <a:latin typeface="Calisto MT" panose="02040603050505030304" pitchFamily="18" charset="0"/>
              </a:rPr>
              <a:t>pvt ltd has give me some data and we have to find insight and we have to find trends high value customer that can be target </a:t>
            </a:r>
            <a:endParaRPr kumimoji="0" lang="en-IN" sz="1400" b="0" i="0" u="none" strike="noStrike" cap="none" spc="0" normalizeH="0" baseline="0" dirty="0">
              <a:ln>
                <a:noFill/>
              </a:ln>
              <a:solidFill>
                <a:srgbClr val="000000"/>
              </a:solidFill>
              <a:effectLst/>
              <a:uFillTx/>
              <a:latin typeface="Calisto MT" panose="02040603050505030304" pitchFamily="18" charset="0"/>
              <a:sym typeface="Arial"/>
            </a:endParaRPr>
          </a:p>
        </p:txBody>
      </p:sp>
      <p:sp>
        <p:nvSpPr>
          <p:cNvPr id="6" name="TextBox 5">
            <a:extLst>
              <a:ext uri="{FF2B5EF4-FFF2-40B4-BE49-F238E27FC236}">
                <a16:creationId xmlns:a16="http://schemas.microsoft.com/office/drawing/2014/main" id="{A1B93656-685A-46D0-9DDC-7E36658B27BC}"/>
              </a:ext>
            </a:extLst>
          </p:cNvPr>
          <p:cNvSpPr txBox="1"/>
          <p:nvPr/>
        </p:nvSpPr>
        <p:spPr>
          <a:xfrm>
            <a:off x="234894" y="3199071"/>
            <a:ext cx="3682300" cy="120032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IN" sz="1600" b="1" i="0" u="none" strike="noStrike" cap="none" spc="0" normalizeH="0" baseline="0" dirty="0">
                <a:ln>
                  <a:noFill/>
                </a:ln>
                <a:solidFill>
                  <a:srgbClr val="0070C0"/>
                </a:solidFill>
                <a:effectLst/>
                <a:uFillTx/>
                <a:latin typeface="Calisto MT" panose="02040603050505030304" pitchFamily="18" charset="0"/>
                <a:sym typeface="Arial"/>
              </a:rPr>
              <a:t>Steps gone through:</a:t>
            </a:r>
          </a:p>
          <a:p>
            <a:pPr marL="0" marR="0" indent="0" algn="l" defTabSz="914400" rtl="0" fontAlgn="auto" latinLnBrk="0" hangingPunct="0">
              <a:lnSpc>
                <a:spcPct val="100000"/>
              </a:lnSpc>
              <a:spcBef>
                <a:spcPts val="0"/>
              </a:spcBef>
              <a:spcAft>
                <a:spcPts val="0"/>
              </a:spcAft>
              <a:buClrTx/>
              <a:buSzTx/>
              <a:buFontTx/>
              <a:buNone/>
              <a:tabLst/>
            </a:pPr>
            <a:r>
              <a:rPr lang="en-IN" dirty="0">
                <a:latin typeface="Calisto MT" panose="02040603050505030304" pitchFamily="18" charset="0"/>
              </a:rPr>
              <a:t>Data cleaning</a:t>
            </a:r>
          </a:p>
          <a:p>
            <a:pPr marL="0" marR="0" indent="0" algn="l" defTabSz="914400" rtl="0" fontAlgn="auto" latinLnBrk="0" hangingPunct="0">
              <a:lnSpc>
                <a:spcPct val="100000"/>
              </a:lnSpc>
              <a:spcBef>
                <a:spcPts val="0"/>
              </a:spcBef>
              <a:spcAft>
                <a:spcPts val="0"/>
              </a:spcAft>
              <a:buClrTx/>
              <a:buSzTx/>
              <a:buFontTx/>
              <a:buNone/>
              <a:tabLst/>
            </a:pPr>
            <a:r>
              <a:rPr lang="en-IN" dirty="0">
                <a:latin typeface="Calisto MT" panose="02040603050505030304" pitchFamily="18" charset="0"/>
              </a:rPr>
              <a:t>Transformation and </a:t>
            </a:r>
          </a:p>
          <a:p>
            <a:pPr marL="0" marR="0" indent="0" algn="l" defTabSz="914400" rtl="0" fontAlgn="auto" latinLnBrk="0" hangingPunct="0">
              <a:lnSpc>
                <a:spcPct val="100000"/>
              </a:lnSpc>
              <a:spcBef>
                <a:spcPts val="0"/>
              </a:spcBef>
              <a:spcAft>
                <a:spcPts val="0"/>
              </a:spcAft>
              <a:buClrTx/>
              <a:buSzTx/>
              <a:buFontTx/>
              <a:buNone/>
              <a:tabLst/>
            </a:pPr>
            <a:r>
              <a:rPr lang="en-IN" dirty="0">
                <a:latin typeface="Calisto MT" panose="02040603050505030304" pitchFamily="18" charset="0"/>
              </a:rPr>
              <a:t>Data Exploration – To explore and understand the data to find the insights </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Data Exploration</a:t>
            </a:r>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4" name="Picture 3">
            <a:extLst>
              <a:ext uri="{FF2B5EF4-FFF2-40B4-BE49-F238E27FC236}">
                <a16:creationId xmlns:a16="http://schemas.microsoft.com/office/drawing/2014/main" id="{4F479D71-0941-47D1-A852-6ED15791C6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2810" y="1011836"/>
            <a:ext cx="8278380" cy="3867690"/>
          </a:xfrm>
          <a:prstGeom prst="rect">
            <a:avLst/>
          </a:prstGeom>
        </p:spPr>
      </p:pic>
    </p:spTree>
    <p:extLst>
      <p:ext uri="{BB962C8B-B14F-4D97-AF65-F5344CB8AC3E}">
        <p14:creationId xmlns:p14="http://schemas.microsoft.com/office/powerpoint/2010/main" val="3076206438"/>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Data Exploration</a:t>
            </a:r>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4" name="Picture 3">
            <a:extLst>
              <a:ext uri="{FF2B5EF4-FFF2-40B4-BE49-F238E27FC236}">
                <a16:creationId xmlns:a16="http://schemas.microsoft.com/office/drawing/2014/main" id="{4EA67422-68BF-487C-8F8A-BFEC2FB69C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395" y="997422"/>
            <a:ext cx="8829209" cy="3882104"/>
          </a:xfrm>
          <a:prstGeom prst="rect">
            <a:avLst/>
          </a:prstGeom>
        </p:spPr>
      </p:pic>
    </p:spTree>
    <p:extLst>
      <p:ext uri="{BB962C8B-B14F-4D97-AF65-F5344CB8AC3E}">
        <p14:creationId xmlns:p14="http://schemas.microsoft.com/office/powerpoint/2010/main" val="3627142257"/>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Data Exploration</a:t>
            </a:r>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4" name="Picture 3">
            <a:extLst>
              <a:ext uri="{FF2B5EF4-FFF2-40B4-BE49-F238E27FC236}">
                <a16:creationId xmlns:a16="http://schemas.microsoft.com/office/drawing/2014/main" id="{BE62F7B8-83AA-4C3B-A775-59A407B5D1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5769" y="820525"/>
            <a:ext cx="6378031" cy="4322975"/>
          </a:xfrm>
          <a:prstGeom prst="rect">
            <a:avLst/>
          </a:prstGeom>
        </p:spPr>
      </p:pic>
    </p:spTree>
    <p:extLst>
      <p:ext uri="{BB962C8B-B14F-4D97-AF65-F5344CB8AC3E}">
        <p14:creationId xmlns:p14="http://schemas.microsoft.com/office/powerpoint/2010/main" val="2674212465"/>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Data Exploration</a:t>
            </a:r>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4" name="Picture 3">
            <a:extLst>
              <a:ext uri="{FF2B5EF4-FFF2-40B4-BE49-F238E27FC236}">
                <a16:creationId xmlns:a16="http://schemas.microsoft.com/office/drawing/2014/main" id="{FB67875F-9153-41B7-B332-5CD3A3FC25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221" y="941961"/>
            <a:ext cx="9011958" cy="3937565"/>
          </a:xfrm>
          <a:prstGeom prst="rect">
            <a:avLst/>
          </a:prstGeom>
        </p:spPr>
      </p:pic>
    </p:spTree>
    <p:extLst>
      <p:ext uri="{BB962C8B-B14F-4D97-AF65-F5344CB8AC3E}">
        <p14:creationId xmlns:p14="http://schemas.microsoft.com/office/powerpoint/2010/main" val="2963069833"/>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Data Exploration</a:t>
            </a:r>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6" name="Picture 5">
            <a:extLst>
              <a:ext uri="{FF2B5EF4-FFF2-40B4-BE49-F238E27FC236}">
                <a16:creationId xmlns:a16="http://schemas.microsoft.com/office/drawing/2014/main" id="{DA8E6927-A87E-4304-B863-A29565E0A50C}"/>
              </a:ext>
            </a:extLst>
          </p:cNvPr>
          <p:cNvPicPr>
            <a:picLocks noChangeAspect="1"/>
          </p:cNvPicPr>
          <p:nvPr/>
        </p:nvPicPr>
        <p:blipFill rotWithShape="1">
          <a:blip r:embed="rId2">
            <a:extLst>
              <a:ext uri="{28A0092B-C50C-407E-A947-70E740481C1C}">
                <a14:useLocalDpi xmlns:a14="http://schemas.microsoft.com/office/drawing/2010/main" val="0"/>
              </a:ext>
            </a:extLst>
          </a:blip>
          <a:srcRect l="16628" t="35100" r="25116" b="17331"/>
          <a:stretch/>
        </p:blipFill>
        <p:spPr>
          <a:xfrm>
            <a:off x="670589" y="1465477"/>
            <a:ext cx="7251405" cy="3328989"/>
          </a:xfrm>
          <a:prstGeom prst="rect">
            <a:avLst/>
          </a:prstGeom>
        </p:spPr>
      </p:pic>
      <p:pic>
        <p:nvPicPr>
          <p:cNvPr id="4" name="Picture 3">
            <a:extLst>
              <a:ext uri="{FF2B5EF4-FFF2-40B4-BE49-F238E27FC236}">
                <a16:creationId xmlns:a16="http://schemas.microsoft.com/office/drawing/2014/main" id="{8611A412-C317-42E9-AE66-2BF2B669DD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051820"/>
            <a:ext cx="9144000" cy="3742646"/>
          </a:xfrm>
          <a:prstGeom prst="rect">
            <a:avLst/>
          </a:prstGeom>
        </p:spPr>
      </p:pic>
    </p:spTree>
    <p:extLst>
      <p:ext uri="{BB962C8B-B14F-4D97-AF65-F5344CB8AC3E}">
        <p14:creationId xmlns:p14="http://schemas.microsoft.com/office/powerpoint/2010/main" val="572432938"/>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Data Exploration</a:t>
            </a:r>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4" name="Picture 3">
            <a:extLst>
              <a:ext uri="{FF2B5EF4-FFF2-40B4-BE49-F238E27FC236}">
                <a16:creationId xmlns:a16="http://schemas.microsoft.com/office/drawing/2014/main" id="{D06E1489-A30E-4933-A36C-20B63A34BF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351" y="928838"/>
            <a:ext cx="8975649" cy="4214662"/>
          </a:xfrm>
          <a:prstGeom prst="rect">
            <a:avLst/>
          </a:prstGeom>
        </p:spPr>
      </p:pic>
    </p:spTree>
    <p:extLst>
      <p:ext uri="{BB962C8B-B14F-4D97-AF65-F5344CB8AC3E}">
        <p14:creationId xmlns:p14="http://schemas.microsoft.com/office/powerpoint/2010/main" val="3774065206"/>
      </p:ext>
    </p:extLst>
  </p:cSld>
  <p:clrMapOvr>
    <a:masterClrMapping/>
  </p:clrMapOvr>
  <p:transition spd="med"/>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319</TotalTime>
  <Words>959</Words>
  <Application>Microsoft Office PowerPoint</Application>
  <PresentationFormat>On-screen Show (16:9)</PresentationFormat>
  <Paragraphs>71</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Calisto MT</vt:lpstr>
      <vt:lpstr>Open Sans</vt:lpstr>
      <vt:lpstr>Open Sans Extrabold</vt:lpstr>
      <vt:lpstr>Open Sans Light</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Kamal Jit Singh</cp:lastModifiedBy>
  <cp:revision>4</cp:revision>
  <dcterms:modified xsi:type="dcterms:W3CDTF">2023-09-10T15:55:14Z</dcterms:modified>
</cp:coreProperties>
</file>