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Montserrat SemiBold" panose="00000700000000000000" pitchFamily="2" charset="0"/>
      <p:regular r:id="rId18"/>
      <p:bold r:id="rId19"/>
      <p:italic r:id="rId20"/>
      <p:boldItalic r:id="rId21"/>
    </p:embeddedFont>
    <p:embeddedFont>
      <p:font typeface="Source Code Pro" panose="020B0509030403020204"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7F9"/>
    <a:srgbClr val="E6F6F5"/>
    <a:srgbClr val="E6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16c57d0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16c57d096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16c57d096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16c57d09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16c57d09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16c57d096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716c57d096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6c57d096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16c57d09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16c57d09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716c57d096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716c57d0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716c57d096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a:lvl1pPr>
            <a:lvl2pPr lvl="1" algn="l" rtl="0">
              <a:lnSpc>
                <a:spcPct val="100000"/>
              </a:lnSpc>
              <a:spcBef>
                <a:spcPts val="0"/>
              </a:spcBef>
              <a:spcAft>
                <a:spcPts val="0"/>
              </a:spcAft>
              <a:buSzPts val="4200"/>
              <a:buNone/>
              <a:defRPr/>
            </a:lvl2pPr>
            <a:lvl3pPr lvl="2" algn="l" rtl="0">
              <a:lnSpc>
                <a:spcPct val="100000"/>
              </a:lnSpc>
              <a:spcBef>
                <a:spcPts val="0"/>
              </a:spcBef>
              <a:spcAft>
                <a:spcPts val="0"/>
              </a:spcAft>
              <a:buSzPts val="4200"/>
              <a:buNone/>
              <a:defRPr/>
            </a:lvl3pPr>
            <a:lvl4pPr lvl="3" algn="l" rtl="0">
              <a:lnSpc>
                <a:spcPct val="100000"/>
              </a:lnSpc>
              <a:spcBef>
                <a:spcPts val="0"/>
              </a:spcBef>
              <a:spcAft>
                <a:spcPts val="0"/>
              </a:spcAft>
              <a:buSzPts val="4200"/>
              <a:buNone/>
              <a:defRPr/>
            </a:lvl4pPr>
            <a:lvl5pPr lvl="4" algn="l" rtl="0">
              <a:lnSpc>
                <a:spcPct val="100000"/>
              </a:lnSpc>
              <a:spcBef>
                <a:spcPts val="0"/>
              </a:spcBef>
              <a:spcAft>
                <a:spcPts val="0"/>
              </a:spcAft>
              <a:buSzPts val="4200"/>
              <a:buNone/>
              <a:defRPr/>
            </a:lvl5pPr>
            <a:lvl6pPr lvl="5" algn="l" rtl="0">
              <a:lnSpc>
                <a:spcPct val="100000"/>
              </a:lnSpc>
              <a:spcBef>
                <a:spcPts val="0"/>
              </a:spcBef>
              <a:spcAft>
                <a:spcPts val="0"/>
              </a:spcAft>
              <a:buSzPts val="4200"/>
              <a:buNone/>
              <a:defRPr/>
            </a:lvl6pPr>
            <a:lvl7pPr lvl="6" algn="l" rtl="0">
              <a:lnSpc>
                <a:spcPct val="100000"/>
              </a:lnSpc>
              <a:spcBef>
                <a:spcPts val="0"/>
              </a:spcBef>
              <a:spcAft>
                <a:spcPts val="0"/>
              </a:spcAft>
              <a:buSzPts val="4200"/>
              <a:buNone/>
              <a:defRPr/>
            </a:lvl7pPr>
            <a:lvl8pPr lvl="7" algn="l" rtl="0">
              <a:lnSpc>
                <a:spcPct val="100000"/>
              </a:lnSpc>
              <a:spcBef>
                <a:spcPts val="0"/>
              </a:spcBef>
              <a:spcAft>
                <a:spcPts val="0"/>
              </a:spcAft>
              <a:buSzPts val="4200"/>
              <a:buNone/>
              <a:defRPr/>
            </a:lvl8pPr>
            <a:lvl9pPr lvl="8" algn="l" rtl="0">
              <a:lnSpc>
                <a:spcPct val="100000"/>
              </a:lnSpc>
              <a:spcBef>
                <a:spcPts val="0"/>
              </a:spcBef>
              <a:spcAft>
                <a:spcPts val="0"/>
              </a:spcAft>
              <a:buSzPts val="4200"/>
              <a:buNone/>
              <a:defRPr/>
            </a:lvl9pPr>
          </a:lstStyle>
          <a:p>
            <a:endParaRPr/>
          </a:p>
        </p:txBody>
      </p:sp>
      <p:sp>
        <p:nvSpPr>
          <p:cNvPr id="58" name="Google Shape;58;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rtl="0">
              <a:lnSpc>
                <a:spcPct val="100000"/>
              </a:lnSpc>
              <a:spcBef>
                <a:spcPts val="0"/>
              </a:spcBef>
              <a:spcAft>
                <a:spcPts val="0"/>
              </a:spcAft>
              <a:buSzPts val="18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0" y="7937"/>
            <a:ext cx="9144000" cy="7431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3">
            <a:alphaModFix/>
          </a:blip>
          <a:srcRect b="24766"/>
          <a:stretch/>
        </p:blipFill>
        <p:spPr>
          <a:xfrm>
            <a:off x="7591425" y="276225"/>
            <a:ext cx="1196974" cy="206375"/>
          </a:xfrm>
          <a:prstGeom prst="rect">
            <a:avLst/>
          </a:prstGeom>
          <a:noFill/>
          <a:ln>
            <a:noFill/>
          </a:ln>
        </p:spPr>
      </p:pic>
      <p:sp>
        <p:nvSpPr>
          <p:cNvPr id="53" name="Google Shape;53;p13"/>
          <p:cNvSpPr txBox="1">
            <a:spLocks noGrp="1"/>
          </p:cNvSpPr>
          <p:nvPr>
            <p:ph type="title"/>
          </p:nvPr>
        </p:nvSpPr>
        <p:spPr>
          <a:xfrm>
            <a:off x="311150" y="292100"/>
            <a:ext cx="85218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311150" y="1228725"/>
            <a:ext cx="8521800" cy="3340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malsct@gmail.com"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0" y="1"/>
            <a:ext cx="4447405" cy="51435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139700" marR="0" lvl="0" algn="l" rtl="0">
              <a:lnSpc>
                <a:spcPct val="100000"/>
              </a:lnSpc>
              <a:spcBef>
                <a:spcPts val="0"/>
              </a:spcBef>
              <a:spcAft>
                <a:spcPts val="0"/>
              </a:spcAft>
              <a:buSzPts val="1400"/>
            </a:pPr>
            <a:r>
              <a:rPr lang="en" sz="1600" b="1" dirty="0">
                <a:solidFill>
                  <a:srgbClr val="002060"/>
                </a:solidFill>
              </a:rPr>
              <a:t>Submitted By:</a:t>
            </a:r>
          </a:p>
          <a:p>
            <a:pPr marL="139700" marR="0" lvl="0" algn="l" rtl="0">
              <a:lnSpc>
                <a:spcPct val="100000"/>
              </a:lnSpc>
              <a:spcBef>
                <a:spcPts val="0"/>
              </a:spcBef>
              <a:spcAft>
                <a:spcPts val="0"/>
              </a:spcAft>
              <a:buSzPts val="1400"/>
            </a:pPr>
            <a:r>
              <a:rPr lang="en" dirty="0"/>
              <a:t>    </a:t>
            </a:r>
            <a:r>
              <a:rPr lang="en" b="1" dirty="0">
                <a:solidFill>
                  <a:schemeClr val="tx1"/>
                </a:solidFill>
              </a:rPr>
              <a:t>Kamal Ray</a:t>
            </a:r>
          </a:p>
          <a:p>
            <a:pPr marL="139700" marR="0" lvl="0" algn="l" rtl="0">
              <a:lnSpc>
                <a:spcPct val="100000"/>
              </a:lnSpc>
              <a:spcBef>
                <a:spcPts val="0"/>
              </a:spcBef>
              <a:spcAft>
                <a:spcPts val="0"/>
              </a:spcAft>
              <a:buSzPts val="1400"/>
            </a:pPr>
            <a:r>
              <a:rPr lang="en" dirty="0">
                <a:solidFill>
                  <a:schemeClr val="tx1"/>
                </a:solidFill>
              </a:rPr>
              <a:t>    </a:t>
            </a:r>
            <a:r>
              <a:rPr lang="en" dirty="0">
                <a:solidFill>
                  <a:schemeClr val="tx1"/>
                </a:solidFill>
                <a:hlinkClick r:id="rId3">
                  <a:extLst>
                    <a:ext uri="{A12FA001-AC4F-418D-AE19-62706E023703}">
                      <ahyp:hlinkClr xmlns:ahyp="http://schemas.microsoft.com/office/drawing/2018/hyperlinkcolor" val="tx"/>
                    </a:ext>
                  </a:extLst>
                </a:hlinkClick>
              </a:rPr>
              <a:t>Kamalsct@gmail.com</a:t>
            </a:r>
            <a:endParaRPr lang="en" dirty="0">
              <a:solidFill>
                <a:schemeClr val="tx1"/>
              </a:solidFill>
            </a:endParaRPr>
          </a:p>
          <a:p>
            <a:pPr marL="139700" marR="0" lvl="0" algn="l" rtl="0">
              <a:lnSpc>
                <a:spcPct val="100000"/>
              </a:lnSpc>
              <a:spcBef>
                <a:spcPts val="0"/>
              </a:spcBef>
              <a:spcAft>
                <a:spcPts val="0"/>
              </a:spcAft>
              <a:buSzPts val="1400"/>
            </a:pPr>
            <a:r>
              <a:rPr lang="en" dirty="0">
                <a:solidFill>
                  <a:schemeClr val="tx1"/>
                </a:solidFill>
              </a:rPr>
              <a:t>    9524329978</a:t>
            </a:r>
            <a:br>
              <a:rPr lang="en" dirty="0">
                <a:solidFill>
                  <a:schemeClr val="tx1"/>
                </a:solidFill>
              </a:rPr>
            </a:br>
            <a:r>
              <a:rPr lang="en" dirty="0">
                <a:solidFill>
                  <a:schemeClr val="tx1"/>
                </a:solidFill>
              </a:rPr>
              <a:t>    Business Analyst Career Program – Bacth 12</a:t>
            </a:r>
          </a:p>
        </p:txBody>
      </p:sp>
      <p:sp>
        <p:nvSpPr>
          <p:cNvPr id="65" name="Google Shape;65;p15"/>
          <p:cNvSpPr txBox="1"/>
          <p:nvPr/>
        </p:nvSpPr>
        <p:spPr>
          <a:xfrm>
            <a:off x="217878" y="1023893"/>
            <a:ext cx="4269871" cy="861744"/>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2900"/>
              <a:buFont typeface="Montserrat"/>
              <a:buNone/>
            </a:pPr>
            <a:r>
              <a:rPr lang="en" sz="2200" b="1" dirty="0">
                <a:latin typeface="Montserrat"/>
                <a:ea typeface="Montserrat"/>
                <a:cs typeface="Montserrat"/>
                <a:sym typeface="Montserrat"/>
              </a:rPr>
              <a:t>Business Analyst Career Program - Capstone Project</a:t>
            </a:r>
            <a:endParaRPr sz="2200" b="0" i="0" u="none" strike="noStrike" cap="none" dirty="0">
              <a:solidFill>
                <a:srgbClr val="000000"/>
              </a:solidFill>
              <a:latin typeface="Arial"/>
              <a:ea typeface="Arial"/>
              <a:cs typeface="Arial"/>
              <a:sym typeface="Arial"/>
            </a:endParaRPr>
          </a:p>
        </p:txBody>
      </p:sp>
      <p:sp>
        <p:nvSpPr>
          <p:cNvPr id="66" name="Google Shape;66;p15"/>
          <p:cNvSpPr txBox="1"/>
          <p:nvPr/>
        </p:nvSpPr>
        <p:spPr>
          <a:xfrm>
            <a:off x="222794" y="1003722"/>
            <a:ext cx="59598" cy="875191"/>
          </a:xfrm>
          <a:prstGeom prst="rect">
            <a:avLst/>
          </a:prstGeom>
          <a:solidFill>
            <a:srgbClr val="04A5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dirty="0"/>
          </a:p>
        </p:txBody>
      </p:sp>
      <p:pic>
        <p:nvPicPr>
          <p:cNvPr id="3" name="Picture 2" descr="A group of people looking at a graph&#10;&#10;Description automatically generated">
            <a:extLst>
              <a:ext uri="{FF2B5EF4-FFF2-40B4-BE49-F238E27FC236}">
                <a16:creationId xmlns:a16="http://schemas.microsoft.com/office/drawing/2014/main" id="{5D27524D-AC23-70BF-D95F-DA63D4144132}"/>
              </a:ext>
            </a:extLst>
          </p:cNvPr>
          <p:cNvPicPr>
            <a:picLocks noChangeAspect="1"/>
          </p:cNvPicPr>
          <p:nvPr/>
        </p:nvPicPr>
        <p:blipFill>
          <a:blip r:embed="rId4"/>
          <a:stretch>
            <a:fillRect/>
          </a:stretch>
        </p:blipFill>
        <p:spPr>
          <a:xfrm>
            <a:off x="4447406" y="459760"/>
            <a:ext cx="4406031" cy="45970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192350"/>
            <a:ext cx="85206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b="1">
                <a:solidFill>
                  <a:srgbClr val="04A57E"/>
                </a:solidFill>
                <a:latin typeface="Montserrat"/>
                <a:ea typeface="Montserrat"/>
                <a:cs typeface="Montserrat"/>
                <a:sym typeface="Montserrat"/>
              </a:rPr>
              <a:t>Endnotes</a:t>
            </a:r>
            <a:endParaRPr sz="1800" b="1">
              <a:solidFill>
                <a:srgbClr val="04A57E"/>
              </a:solidFill>
              <a:latin typeface="Montserrat"/>
              <a:ea typeface="Montserrat"/>
              <a:cs typeface="Montserrat"/>
              <a:sym typeface="Montserrat"/>
            </a:endParaRPr>
          </a:p>
        </p:txBody>
      </p:sp>
      <p:sp>
        <p:nvSpPr>
          <p:cNvPr id="126" name="Google Shape;126;p24"/>
          <p:cNvSpPr txBox="1"/>
          <p:nvPr/>
        </p:nvSpPr>
        <p:spPr>
          <a:xfrm>
            <a:off x="311700" y="993350"/>
            <a:ext cx="5713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Montserrat"/>
                <a:ea typeface="Montserrat"/>
                <a:cs typeface="Montserrat"/>
                <a:sym typeface="Montserrat"/>
              </a:rPr>
              <a:t>Reference Links:- </a:t>
            </a:r>
            <a:endParaRPr b="1" dirty="0">
              <a:latin typeface="Montserrat"/>
              <a:ea typeface="Montserrat"/>
              <a:cs typeface="Montserrat"/>
              <a:sym typeface="Montserrat"/>
            </a:endParaRPr>
          </a:p>
          <a:p>
            <a:pPr marL="0" lvl="0" indent="0" algn="l" rtl="0">
              <a:spcBef>
                <a:spcPts val="0"/>
              </a:spcBef>
              <a:spcAft>
                <a:spcPts val="0"/>
              </a:spcAft>
              <a:buNone/>
            </a:pPr>
            <a:endParaRPr b="1" dirty="0">
              <a:latin typeface="Montserrat"/>
              <a:ea typeface="Montserrat"/>
              <a:cs typeface="Montserrat"/>
              <a:sym typeface="Montserrat"/>
            </a:endParaRPr>
          </a:p>
          <a:p>
            <a:pPr marL="457200" lvl="0" indent="0" algn="l" rtl="0">
              <a:spcBef>
                <a:spcPts val="0"/>
              </a:spcBef>
              <a:spcAft>
                <a:spcPts val="0"/>
              </a:spcAft>
              <a:buNone/>
            </a:pPr>
            <a:r>
              <a:rPr lang="en" dirty="0">
                <a:latin typeface="Montserrat"/>
                <a:ea typeface="Montserrat"/>
                <a:cs typeface="Montserrat"/>
                <a:sym typeface="Montserrat"/>
              </a:rPr>
              <a:t>Insert related links for Excel file, PowerBI file </a:t>
            </a:r>
            <a:endParaRPr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88925" y="149225"/>
            <a:ext cx="6400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4A57E"/>
              </a:buClr>
              <a:buSzPts val="1800"/>
              <a:buFont typeface="Montserrat"/>
              <a:buNone/>
            </a:pPr>
            <a:r>
              <a:rPr lang="en" sz="1800" b="1" i="0" u="none" strike="noStrike" cap="none" dirty="0">
                <a:solidFill>
                  <a:srgbClr val="04A57E"/>
                </a:solidFill>
                <a:latin typeface="Montserrat"/>
                <a:ea typeface="Montserrat"/>
                <a:cs typeface="Montserrat"/>
                <a:sym typeface="Montserrat"/>
              </a:rPr>
              <a:t>Agenda</a:t>
            </a:r>
            <a:endParaRPr sz="1400" b="0" i="0" u="none" strike="noStrike" cap="none" dirty="0">
              <a:solidFill>
                <a:srgbClr val="000000"/>
              </a:solidFill>
              <a:latin typeface="Arial"/>
              <a:ea typeface="Arial"/>
              <a:cs typeface="Arial"/>
              <a:sym typeface="Arial"/>
            </a:endParaRPr>
          </a:p>
        </p:txBody>
      </p:sp>
      <p:sp>
        <p:nvSpPr>
          <p:cNvPr id="74" name="Google Shape;74;p16"/>
          <p:cNvSpPr txBox="1"/>
          <p:nvPr/>
        </p:nvSpPr>
        <p:spPr>
          <a:xfrm>
            <a:off x="213452" y="1009669"/>
            <a:ext cx="8542200" cy="3093124"/>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Montserrat"/>
              <a:buNone/>
            </a:pPr>
            <a:endParaRPr sz="1400" b="1" i="0" u="none" strike="noStrike" cap="none" dirty="0">
              <a:solidFill>
                <a:srgbClr val="000000"/>
              </a:solidFill>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Data Exploration </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Statistical Analysis using Excel</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Graphical Analysis using Excel</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Insert the given data into the SQL server</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Import the Data from the SQL Database into PowerBI</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Interactive Dashboard by using visualization tools</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Conclusion and Inferences</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Endnotes</a:t>
            </a:r>
            <a:endParaRPr b="1" dirty="0">
              <a:latin typeface="Calibri" panose="020F0502020204030204" pitchFamily="34" charset="0"/>
              <a:ea typeface="Montserrat SemiBold"/>
              <a:cs typeface="Calibri" panose="020F0502020204030204" pitchFamily="34" charset="0"/>
              <a:sym typeface="Montserrat SemiBold"/>
            </a:endParaRPr>
          </a:p>
        </p:txBody>
      </p:sp>
      <p:pic>
        <p:nvPicPr>
          <p:cNvPr id="3" name="Picture 2" descr="A person standing next to a white board&#10;&#10;Description automatically generated">
            <a:extLst>
              <a:ext uri="{FF2B5EF4-FFF2-40B4-BE49-F238E27FC236}">
                <a16:creationId xmlns:a16="http://schemas.microsoft.com/office/drawing/2014/main" id="{1B62E4EB-09D7-BE4E-1A60-2F31F7532A72}"/>
              </a:ext>
            </a:extLst>
          </p:cNvPr>
          <p:cNvPicPr>
            <a:picLocks noChangeAspect="1"/>
          </p:cNvPicPr>
          <p:nvPr/>
        </p:nvPicPr>
        <p:blipFill rotWithShape="1">
          <a:blip r:embed="rId3"/>
          <a:srcRect l="8814" r="10638"/>
          <a:stretch/>
        </p:blipFill>
        <p:spPr>
          <a:xfrm>
            <a:off x="5694830" y="719418"/>
            <a:ext cx="3449170" cy="44240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2579FDD9-350E-3267-93D6-3BA3F52F3D45}"/>
              </a:ext>
            </a:extLst>
          </p:cNvPr>
          <p:cNvSpPr/>
          <p:nvPr/>
        </p:nvSpPr>
        <p:spPr>
          <a:xfrm>
            <a:off x="-1" y="3341598"/>
            <a:ext cx="9144001" cy="875896"/>
          </a:xfrm>
          <a:prstGeom prst="roundRect">
            <a:avLst/>
          </a:prstGeom>
          <a:solidFill>
            <a:srgbClr val="92D05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0" name="Google Shape;80;p17"/>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Data Exploration </a:t>
            </a:r>
            <a:endParaRPr sz="1800" b="1" dirty="0">
              <a:solidFill>
                <a:srgbClr val="04A57E"/>
              </a:solidFill>
              <a:latin typeface="Montserrat"/>
              <a:ea typeface="Montserrat"/>
              <a:cs typeface="Montserrat"/>
              <a:sym typeface="Montserrat"/>
            </a:endParaRPr>
          </a:p>
        </p:txBody>
      </p:sp>
      <p:sp>
        <p:nvSpPr>
          <p:cNvPr id="81" name="Google Shape;81;p17"/>
          <p:cNvSpPr txBox="1">
            <a:spLocks noGrp="1"/>
          </p:cNvSpPr>
          <p:nvPr>
            <p:ph type="body" idx="1"/>
          </p:nvPr>
        </p:nvSpPr>
        <p:spPr>
          <a:xfrm>
            <a:off x="311700" y="685795"/>
            <a:ext cx="8758340" cy="4397189"/>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1800"/>
              <a:buNone/>
            </a:pPr>
            <a:r>
              <a:rPr lang="en-US" dirty="0">
                <a:latin typeface="Calibri" panose="020F0502020204030204" pitchFamily="34" charset="0"/>
                <a:ea typeface="Montserrat"/>
                <a:cs typeface="Calibri" panose="020F0502020204030204" pitchFamily="34" charset="0"/>
                <a:sym typeface="Montserrat"/>
              </a:rPr>
              <a:t>This dataset contains information about sales transactions across different segments, countries, products, and discount bands. </a:t>
            </a:r>
          </a:p>
          <a:p>
            <a:pPr marL="0" lvl="0" indent="0" algn="just" rtl="0">
              <a:lnSpc>
                <a:spcPct val="100000"/>
              </a:lnSpc>
              <a:spcBef>
                <a:spcPts val="0"/>
              </a:spcBef>
              <a:spcAft>
                <a:spcPts val="0"/>
              </a:spcAft>
              <a:buSzPts val="1800"/>
              <a:buNone/>
            </a:pPr>
            <a:endParaRPr lang="en-US" sz="700" b="1" dirty="0">
              <a:latin typeface="Calibri" panose="020F0502020204030204" pitchFamily="34" charset="0"/>
              <a:ea typeface="Montserrat"/>
              <a:cs typeface="Calibri" panose="020F0502020204030204" pitchFamily="34" charset="0"/>
              <a:sym typeface="Montserrat"/>
            </a:endParaRP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Segments: </a:t>
            </a:r>
            <a:r>
              <a:rPr lang="en-US" dirty="0">
                <a:latin typeface="Calibri" panose="020F0502020204030204" pitchFamily="34" charset="0"/>
                <a:ea typeface="Montserrat"/>
                <a:cs typeface="Calibri" panose="020F0502020204030204" pitchFamily="34" charset="0"/>
                <a:sym typeface="Montserrat"/>
              </a:rPr>
              <a:t>The dataset includes various segments such as Government, Midmarket, Channel Partners, Enterprise, and Small Business.</a:t>
            </a: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Countries: </a:t>
            </a:r>
            <a:r>
              <a:rPr lang="en-US" dirty="0">
                <a:latin typeface="Calibri" panose="020F0502020204030204" pitchFamily="34" charset="0"/>
                <a:ea typeface="Montserrat"/>
                <a:cs typeface="Calibri" panose="020F0502020204030204" pitchFamily="34" charset="0"/>
                <a:sym typeface="Montserrat"/>
              </a:rPr>
              <a:t>Sales data is recorded for countries including Canada, Germany, France, Mexico, and the United States of America.</a:t>
            </a: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Products: </a:t>
            </a:r>
            <a:r>
              <a:rPr lang="en-US" dirty="0">
                <a:latin typeface="Calibri" panose="020F0502020204030204" pitchFamily="34" charset="0"/>
                <a:ea typeface="Montserrat"/>
                <a:cs typeface="Calibri" panose="020F0502020204030204" pitchFamily="34" charset="0"/>
                <a:sym typeface="Montserrat"/>
              </a:rPr>
              <a:t>Different products like Carretera, Montana, Paseo, Velo, and VTT are listed.</a:t>
            </a:r>
          </a:p>
          <a:p>
            <a:pPr marL="0" lvl="0" indent="0" algn="just" rtl="0">
              <a:lnSpc>
                <a:spcPct val="100000"/>
              </a:lnSpc>
              <a:spcBef>
                <a:spcPts val="0"/>
              </a:spcBef>
              <a:spcAft>
                <a:spcPts val="0"/>
              </a:spcAft>
              <a:buSzPts val="1800"/>
              <a:buNone/>
            </a:pPr>
            <a:r>
              <a:rPr lang="en-US" dirty="0">
                <a:latin typeface="Calibri" panose="020F0502020204030204" pitchFamily="34" charset="0"/>
                <a:ea typeface="Montserrat"/>
                <a:cs typeface="Calibri" panose="020F0502020204030204" pitchFamily="34" charset="0"/>
                <a:sym typeface="Montserrat"/>
              </a:rPr>
              <a:t>Discount Bands: Transactions are categorized into different discount bands, including None and Low.</a:t>
            </a: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Sales Metrics: </a:t>
            </a:r>
            <a:r>
              <a:rPr lang="en-US" dirty="0">
                <a:latin typeface="Calibri" panose="020F0502020204030204" pitchFamily="34" charset="0"/>
                <a:ea typeface="Montserrat"/>
                <a:cs typeface="Calibri" panose="020F0502020204030204" pitchFamily="34" charset="0"/>
                <a:sym typeface="Montserrat"/>
              </a:rPr>
              <a:t>Information on units sold, manufacturing price, sale price, gross sales, discounts, sales, cost of goods sold (COGS), and profit is provided.</a:t>
            </a: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Date: </a:t>
            </a:r>
            <a:r>
              <a:rPr lang="en-US" dirty="0">
                <a:latin typeface="Calibri" panose="020F0502020204030204" pitchFamily="34" charset="0"/>
                <a:ea typeface="Montserrat"/>
                <a:cs typeface="Calibri" panose="020F0502020204030204" pitchFamily="34" charset="0"/>
                <a:sym typeface="Montserrat"/>
              </a:rPr>
              <a:t>Transactions are recorded with specific dates, month numbers, month names, and years.</a:t>
            </a:r>
          </a:p>
          <a:p>
            <a:pPr marL="0" lvl="0" indent="0" algn="just" rtl="0">
              <a:lnSpc>
                <a:spcPct val="100000"/>
              </a:lnSpc>
              <a:spcBef>
                <a:spcPts val="0"/>
              </a:spcBef>
              <a:spcAft>
                <a:spcPts val="0"/>
              </a:spcAft>
              <a:buSzPts val="1800"/>
              <a:buNone/>
            </a:pPr>
            <a:endParaRPr lang="en-US" sz="700" dirty="0">
              <a:latin typeface="Calibri" panose="020F0502020204030204" pitchFamily="34" charset="0"/>
              <a:ea typeface="Montserrat"/>
              <a:cs typeface="Calibri" panose="020F0502020204030204" pitchFamily="34" charset="0"/>
              <a:sym typeface="Montserrat"/>
            </a:endParaRPr>
          </a:p>
          <a:p>
            <a:pPr marL="0" lvl="0" indent="0" algn="just" rtl="0">
              <a:lnSpc>
                <a:spcPct val="100000"/>
              </a:lnSpc>
              <a:spcBef>
                <a:spcPts val="0"/>
              </a:spcBef>
              <a:spcAft>
                <a:spcPts val="0"/>
              </a:spcAft>
              <a:buSzPts val="1800"/>
              <a:buNone/>
            </a:pPr>
            <a:r>
              <a:rPr lang="en-US" dirty="0">
                <a:solidFill>
                  <a:srgbClr val="002060"/>
                </a:solidFill>
                <a:latin typeface="Calibri" panose="020F0502020204030204" pitchFamily="34" charset="0"/>
                <a:ea typeface="Montserrat"/>
                <a:cs typeface="Calibri" panose="020F0502020204030204" pitchFamily="34" charset="0"/>
                <a:sym typeface="Montserrat"/>
              </a:rPr>
              <a:t>Overall, this dataset provides a comprehensive view of sales performance across different segments, countries, and products, along with associated financial metrics and discounting strategies. Analyzing this data could reveal insights into sales trends, profitability, and the effectiveness of discounting strategies in various market segments and countries.</a:t>
            </a:r>
            <a:endParaRPr dirty="0">
              <a:solidFill>
                <a:srgbClr val="002060"/>
              </a:solidFill>
              <a:latin typeface="Calibri" panose="020F0502020204030204" pitchFamily="34" charset="0"/>
              <a:ea typeface="Montserrat"/>
              <a:cs typeface="Calibri" panose="020F0502020204030204" pitchFamily="34" charset="0"/>
              <a:sym typeface="Montserrat"/>
            </a:endParaRPr>
          </a:p>
        </p:txBody>
      </p:sp>
      <p:pic>
        <p:nvPicPr>
          <p:cNvPr id="3" name="Picture 2">
            <a:extLst>
              <a:ext uri="{FF2B5EF4-FFF2-40B4-BE49-F238E27FC236}">
                <a16:creationId xmlns:a16="http://schemas.microsoft.com/office/drawing/2014/main" id="{04BCEFD1-E464-04E4-C6B3-B2AE3F2428B6}"/>
              </a:ext>
            </a:extLst>
          </p:cNvPr>
          <p:cNvPicPr>
            <a:picLocks noChangeAspect="1"/>
          </p:cNvPicPr>
          <p:nvPr/>
        </p:nvPicPr>
        <p:blipFill>
          <a:blip r:embed="rId3"/>
          <a:stretch>
            <a:fillRect/>
          </a:stretch>
        </p:blipFill>
        <p:spPr>
          <a:xfrm>
            <a:off x="311700" y="4217494"/>
            <a:ext cx="8758340" cy="821955"/>
          </a:xfrm>
          <a:prstGeom prst="rect">
            <a:avLst/>
          </a:prstGeom>
        </p:spPr>
      </p:pic>
      <p:sp>
        <p:nvSpPr>
          <p:cNvPr id="4" name="Rectangle 3">
            <a:extLst>
              <a:ext uri="{FF2B5EF4-FFF2-40B4-BE49-F238E27FC236}">
                <a16:creationId xmlns:a16="http://schemas.microsoft.com/office/drawing/2014/main" id="{07137CF2-0281-3585-A40A-8887F7B45452}"/>
              </a:ext>
            </a:extLst>
          </p:cNvPr>
          <p:cNvSpPr/>
          <p:nvPr/>
        </p:nvSpPr>
        <p:spPr>
          <a:xfrm>
            <a:off x="2978347" y="4637057"/>
            <a:ext cx="412377"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5" name="Rectangle 4">
            <a:extLst>
              <a:ext uri="{FF2B5EF4-FFF2-40B4-BE49-F238E27FC236}">
                <a16:creationId xmlns:a16="http://schemas.microsoft.com/office/drawing/2014/main" id="{96C2F4F4-718B-4819-888A-38D696E57FA4}"/>
              </a:ext>
            </a:extLst>
          </p:cNvPr>
          <p:cNvSpPr/>
          <p:nvPr/>
        </p:nvSpPr>
        <p:spPr>
          <a:xfrm>
            <a:off x="2021541" y="4637057"/>
            <a:ext cx="412377"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0" name="Rectangle 9">
            <a:extLst>
              <a:ext uri="{FF2B5EF4-FFF2-40B4-BE49-F238E27FC236}">
                <a16:creationId xmlns:a16="http://schemas.microsoft.com/office/drawing/2014/main" id="{DB9D9582-D009-F992-3668-B9BDB3227205}"/>
              </a:ext>
            </a:extLst>
          </p:cNvPr>
          <p:cNvSpPr/>
          <p:nvPr/>
        </p:nvSpPr>
        <p:spPr>
          <a:xfrm>
            <a:off x="454960" y="4637057"/>
            <a:ext cx="652182"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1" name="Rectangle 10">
            <a:extLst>
              <a:ext uri="{FF2B5EF4-FFF2-40B4-BE49-F238E27FC236}">
                <a16:creationId xmlns:a16="http://schemas.microsoft.com/office/drawing/2014/main" id="{09B73AC8-3261-E18F-101A-5D0DCA60EB5B}"/>
              </a:ext>
            </a:extLst>
          </p:cNvPr>
          <p:cNvSpPr/>
          <p:nvPr/>
        </p:nvSpPr>
        <p:spPr>
          <a:xfrm>
            <a:off x="4159623" y="4637057"/>
            <a:ext cx="412377"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2" name="Rectangle 11">
            <a:extLst>
              <a:ext uri="{FF2B5EF4-FFF2-40B4-BE49-F238E27FC236}">
                <a16:creationId xmlns:a16="http://schemas.microsoft.com/office/drawing/2014/main" id="{6CFE8032-A219-D917-043C-B57C0816F982}"/>
              </a:ext>
            </a:extLst>
          </p:cNvPr>
          <p:cNvSpPr/>
          <p:nvPr/>
        </p:nvSpPr>
        <p:spPr>
          <a:xfrm>
            <a:off x="5082988" y="4641534"/>
            <a:ext cx="495313"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3" name="Rectangle 12">
            <a:extLst>
              <a:ext uri="{FF2B5EF4-FFF2-40B4-BE49-F238E27FC236}">
                <a16:creationId xmlns:a16="http://schemas.microsoft.com/office/drawing/2014/main" id="{10CF95B9-DEC7-B868-FFD3-C467E379FE49}"/>
              </a:ext>
            </a:extLst>
          </p:cNvPr>
          <p:cNvSpPr/>
          <p:nvPr/>
        </p:nvSpPr>
        <p:spPr>
          <a:xfrm>
            <a:off x="6109456" y="4646012"/>
            <a:ext cx="553562"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4" name="Rectangle 13">
            <a:extLst>
              <a:ext uri="{FF2B5EF4-FFF2-40B4-BE49-F238E27FC236}">
                <a16:creationId xmlns:a16="http://schemas.microsoft.com/office/drawing/2014/main" id="{3E14B623-2DA0-F274-19CE-3A074A4AF1F9}"/>
              </a:ext>
            </a:extLst>
          </p:cNvPr>
          <p:cNvSpPr/>
          <p:nvPr/>
        </p:nvSpPr>
        <p:spPr>
          <a:xfrm>
            <a:off x="7182987" y="4643768"/>
            <a:ext cx="434772"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5" name="Rectangle 14">
            <a:extLst>
              <a:ext uri="{FF2B5EF4-FFF2-40B4-BE49-F238E27FC236}">
                <a16:creationId xmlns:a16="http://schemas.microsoft.com/office/drawing/2014/main" id="{761A0532-7069-EE5D-A6EB-4A94CB288F98}"/>
              </a:ext>
            </a:extLst>
          </p:cNvPr>
          <p:cNvSpPr/>
          <p:nvPr/>
        </p:nvSpPr>
        <p:spPr>
          <a:xfrm>
            <a:off x="8169112" y="4648246"/>
            <a:ext cx="519927"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F7288D5-07E3-6A98-42FF-1E98CBB299CB}"/>
              </a:ext>
            </a:extLst>
          </p:cNvPr>
          <p:cNvSpPr/>
          <p:nvPr/>
        </p:nvSpPr>
        <p:spPr>
          <a:xfrm>
            <a:off x="434788" y="4637045"/>
            <a:ext cx="8615080" cy="14338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a:solidFill>
                  <a:srgbClr val="04A57E"/>
                </a:solidFill>
                <a:latin typeface="Montserrat"/>
                <a:ea typeface="Montserrat"/>
                <a:cs typeface="Montserrat"/>
                <a:sym typeface="Montserrat"/>
              </a:rPr>
              <a:t>Statistical Analysis using Excel</a:t>
            </a:r>
            <a:endParaRPr sz="1800" b="1">
              <a:solidFill>
                <a:srgbClr val="04A57E"/>
              </a:solidFill>
              <a:latin typeface="Montserrat"/>
              <a:ea typeface="Montserrat"/>
              <a:cs typeface="Montserrat"/>
              <a:sym typeface="Montserrat"/>
            </a:endParaRPr>
          </a:p>
        </p:txBody>
      </p:sp>
      <p:sp>
        <p:nvSpPr>
          <p:cNvPr id="87" name="Google Shape;87;p18"/>
          <p:cNvSpPr txBox="1">
            <a:spLocks noGrp="1"/>
          </p:cNvSpPr>
          <p:nvPr>
            <p:ph type="body" idx="1"/>
          </p:nvPr>
        </p:nvSpPr>
        <p:spPr>
          <a:xfrm>
            <a:off x="311700" y="840440"/>
            <a:ext cx="8520600" cy="4188759"/>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Data Cleaning Performed:</a:t>
            </a:r>
          </a:p>
          <a:p>
            <a:pPr marL="285750" indent="-285750"/>
            <a:r>
              <a:rPr lang="en-US" dirty="0">
                <a:latin typeface="Calibri" panose="020F0502020204030204" pitchFamily="34" charset="0"/>
                <a:ea typeface="Montserrat"/>
                <a:cs typeface="Calibri" panose="020F0502020204030204" pitchFamily="34" charset="0"/>
                <a:sym typeface="Montserrat"/>
              </a:rPr>
              <a:t>Checked Duplicates and Blanks records</a:t>
            </a:r>
            <a:endParaRPr dirty="0">
              <a:latin typeface="Calibri" panose="020F0502020204030204" pitchFamily="34" charset="0"/>
              <a:ea typeface="Montserrat"/>
              <a:cs typeface="Calibri" panose="020F0502020204030204" pitchFamily="34" charset="0"/>
              <a:sym typeface="Montserrat"/>
            </a:endParaRPr>
          </a:p>
          <a:p>
            <a:pPr marL="285750" indent="-285750"/>
            <a:r>
              <a:rPr lang="en-US" dirty="0">
                <a:latin typeface="Calibri" panose="020F0502020204030204" pitchFamily="34" charset="0"/>
                <a:ea typeface="Montserrat"/>
                <a:cs typeface="Calibri" panose="020F0502020204030204" pitchFamily="34" charset="0"/>
                <a:sym typeface="Montserrat"/>
              </a:rPr>
              <a:t>Changes data types and corrected the row and column format</a:t>
            </a:r>
          </a:p>
          <a:p>
            <a:pPr marL="0" indent="0">
              <a:buNone/>
            </a:pPr>
            <a:endParaRPr lang="en-US" dirty="0">
              <a:latin typeface="Calibri" panose="020F0502020204030204" pitchFamily="34" charset="0"/>
              <a:ea typeface="Montserrat"/>
              <a:cs typeface="Calibri" panose="020F0502020204030204" pitchFamily="34" charset="0"/>
              <a:sym typeface="Montserrat"/>
            </a:endParaRPr>
          </a:p>
          <a:p>
            <a:pPr marL="0" indent="0">
              <a:buNone/>
            </a:pPr>
            <a:r>
              <a:rPr lang="en-US" b="1" dirty="0">
                <a:latin typeface="Calibri" panose="020F0502020204030204" pitchFamily="34" charset="0"/>
                <a:ea typeface="Montserrat"/>
                <a:cs typeface="Calibri" panose="020F0502020204030204" pitchFamily="34" charset="0"/>
                <a:sym typeface="Montserrat"/>
              </a:rPr>
              <a:t>Statistical Analysis using EXCEL:</a:t>
            </a:r>
          </a:p>
          <a:p>
            <a:pPr marL="0" indent="0">
              <a:buNone/>
            </a:pPr>
            <a:endParaRPr lang="en-US" dirty="0">
              <a:latin typeface="Calibri" panose="020F0502020204030204" pitchFamily="34" charset="0"/>
              <a:ea typeface="Montserrat"/>
              <a:cs typeface="Calibri" panose="020F0502020204030204" pitchFamily="34" charset="0"/>
              <a:sym typeface="Montserrat"/>
            </a:endParaRPr>
          </a:p>
        </p:txBody>
      </p:sp>
      <p:pic>
        <p:nvPicPr>
          <p:cNvPr id="3" name="Picture 2">
            <a:extLst>
              <a:ext uri="{FF2B5EF4-FFF2-40B4-BE49-F238E27FC236}">
                <a16:creationId xmlns:a16="http://schemas.microsoft.com/office/drawing/2014/main" id="{B8268D11-928C-8AF2-9271-CAF5AA43DEA6}"/>
              </a:ext>
            </a:extLst>
          </p:cNvPr>
          <p:cNvPicPr>
            <a:picLocks noChangeAspect="1"/>
          </p:cNvPicPr>
          <p:nvPr/>
        </p:nvPicPr>
        <p:blipFill>
          <a:blip r:embed="rId3"/>
          <a:stretch>
            <a:fillRect/>
          </a:stretch>
        </p:blipFill>
        <p:spPr>
          <a:xfrm>
            <a:off x="311700" y="2052763"/>
            <a:ext cx="8832300" cy="29764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DFF973B-37C3-F564-22B7-1A02E153BE39}"/>
              </a:ext>
            </a:extLst>
          </p:cNvPr>
          <p:cNvSpPr/>
          <p:nvPr/>
        </p:nvSpPr>
        <p:spPr>
          <a:xfrm>
            <a:off x="-1" y="4363577"/>
            <a:ext cx="9144001" cy="779924"/>
          </a:xfrm>
          <a:prstGeom prst="roundRect">
            <a:avLst/>
          </a:prstGeom>
          <a:solidFill>
            <a:srgbClr val="92D05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2" name="Google Shape;92;p19"/>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Graphical Analysis using Excel</a:t>
            </a:r>
            <a:endParaRPr sz="1800" b="1" dirty="0">
              <a:solidFill>
                <a:srgbClr val="04A57E"/>
              </a:solidFill>
              <a:latin typeface="Montserrat"/>
              <a:ea typeface="Montserrat"/>
              <a:cs typeface="Montserrat"/>
              <a:sym typeface="Montserrat"/>
            </a:endParaRPr>
          </a:p>
        </p:txBody>
      </p:sp>
      <p:sp>
        <p:nvSpPr>
          <p:cNvPr id="93" name="Google Shape;93;p19"/>
          <p:cNvSpPr txBox="1">
            <a:spLocks noGrp="1"/>
          </p:cNvSpPr>
          <p:nvPr>
            <p:ph type="body" idx="1"/>
          </p:nvPr>
        </p:nvSpPr>
        <p:spPr>
          <a:xfrm>
            <a:off x="235325" y="773900"/>
            <a:ext cx="8868334" cy="801001"/>
          </a:xfrm>
          <a:prstGeom prst="rect">
            <a:avLst/>
          </a:prstGeom>
          <a:noFill/>
          <a:ln>
            <a:noFill/>
          </a:ln>
        </p:spPr>
        <p:txBody>
          <a:bodyPr spcFirstLastPara="1" wrap="square" lIns="91425" tIns="91425" rIns="91425" bIns="91425" anchor="t" anchorCtr="0">
            <a:normAutofit lnSpcReduction="10000"/>
          </a:bodyPr>
          <a:lstStyle/>
          <a:p>
            <a:pPr marL="0" lvl="0" indent="0" algn="just" rtl="0">
              <a:spcBef>
                <a:spcPts val="0"/>
              </a:spcBef>
              <a:spcAft>
                <a:spcPts val="0"/>
              </a:spcAft>
              <a:buSzPts val="1800"/>
              <a:buNone/>
            </a:pPr>
            <a:r>
              <a:rPr lang="en-US" b="0" i="0" dirty="0">
                <a:solidFill>
                  <a:srgbClr val="0D0D0D"/>
                </a:solidFill>
                <a:effectLst/>
                <a:latin typeface="Calibri" panose="020F0502020204030204" pitchFamily="34" charset="0"/>
                <a:cs typeface="Calibri" panose="020F0502020204030204" pitchFamily="34" charset="0"/>
              </a:rPr>
              <a:t>To perform graphical analysis on the given data using Excel, we can create various types of charts and graphs to visualize different aspects of the dataset. Here are some insights we can derive from the data through graphical analysis:</a:t>
            </a: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latin typeface="Montserrat"/>
              <a:ea typeface="Montserrat"/>
              <a:cs typeface="Montserrat"/>
              <a:sym typeface="Montserrat"/>
            </a:endParaRPr>
          </a:p>
          <a:p>
            <a:pPr marL="0" lvl="0" indent="0" algn="l" rtl="0">
              <a:spcBef>
                <a:spcPts val="0"/>
              </a:spcBef>
              <a:spcAft>
                <a:spcPts val="0"/>
              </a:spcAft>
              <a:buSzPts val="1800"/>
              <a:buNone/>
            </a:pPr>
            <a:endParaRPr lang="en-US" dirty="0">
              <a:latin typeface="Montserrat"/>
              <a:ea typeface="Montserrat"/>
              <a:cs typeface="Montserrat"/>
              <a:sym typeface="Montserrat"/>
            </a:endParaRPr>
          </a:p>
          <a:p>
            <a:pPr marL="0" lvl="0" indent="0" algn="l" rtl="0">
              <a:spcBef>
                <a:spcPts val="0"/>
              </a:spcBef>
              <a:spcAft>
                <a:spcPts val="0"/>
              </a:spcAft>
              <a:buSzPts val="1800"/>
              <a:buNone/>
            </a:pPr>
            <a:endParaRPr lang="en-US" dirty="0">
              <a:latin typeface="Montserrat"/>
              <a:ea typeface="Montserrat"/>
              <a:cs typeface="Montserrat"/>
              <a:sym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206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206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206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206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lvl="0" indent="0" algn="l" rtl="0">
              <a:lnSpc>
                <a:spcPct val="100000"/>
              </a:lnSpc>
              <a:spcBef>
                <a:spcPts val="0"/>
              </a:spcBef>
              <a:spcAft>
                <a:spcPts val="0"/>
              </a:spcAft>
              <a:buSzPts val="1800"/>
              <a:buNone/>
            </a:pPr>
            <a:endParaRPr dirty="0">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FA190811-965B-835A-7E52-BEEDC72FF5B3}"/>
              </a:ext>
            </a:extLst>
          </p:cNvPr>
          <p:cNvPicPr>
            <a:picLocks noChangeAspect="1"/>
          </p:cNvPicPr>
          <p:nvPr/>
        </p:nvPicPr>
        <p:blipFill>
          <a:blip r:embed="rId3"/>
          <a:stretch>
            <a:fillRect/>
          </a:stretch>
        </p:blipFill>
        <p:spPr>
          <a:xfrm>
            <a:off x="1039994" y="1358144"/>
            <a:ext cx="7064012" cy="3004466"/>
          </a:xfrm>
          <a:prstGeom prst="rect">
            <a:avLst/>
          </a:prstGeom>
        </p:spPr>
      </p:pic>
      <p:sp>
        <p:nvSpPr>
          <p:cNvPr id="7" name="Google Shape;93;p19">
            <a:extLst>
              <a:ext uri="{FF2B5EF4-FFF2-40B4-BE49-F238E27FC236}">
                <a16:creationId xmlns:a16="http://schemas.microsoft.com/office/drawing/2014/main" id="{31A3BFA2-0E8B-2366-44B8-CCDEBA8E791F}"/>
              </a:ext>
            </a:extLst>
          </p:cNvPr>
          <p:cNvSpPr txBox="1">
            <a:spLocks/>
          </p:cNvSpPr>
          <p:nvPr/>
        </p:nvSpPr>
        <p:spPr>
          <a:xfrm>
            <a:off x="194984" y="4334324"/>
            <a:ext cx="8868334" cy="903300"/>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2060"/>
                </a:solidFill>
                <a:effectLst/>
                <a:latin typeface="Calibri" panose="020F0502020204030204" pitchFamily="34" charset="0"/>
                <a:cs typeface="Calibri" panose="020F0502020204030204" pitchFamily="34" charset="0"/>
              </a:rPr>
              <a:t>By performing these graphical analyses in Excel, we can gain valuable insights into the dataset, such as identifying sales trends, evaluating profitability, understanding the impact of discounts, and comparing performance across different segments and products. These insights can guide business decisions and strategies to optimize sales and maximize profits.</a:t>
            </a: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latin typeface="Montserrat"/>
              <a:ea typeface="Montserrat"/>
              <a:cs typeface="Montserrat"/>
              <a:sym typeface="Montserrat"/>
            </a:endParaRPr>
          </a:p>
          <a:p>
            <a:pPr marL="0" indent="0" algn="just">
              <a:buFont typeface="Arial"/>
              <a:buNone/>
            </a:pPr>
            <a:endParaRPr lang="en-US" dirty="0">
              <a:latin typeface="Montserrat"/>
              <a:ea typeface="Montserrat"/>
              <a:cs typeface="Montserrat"/>
              <a:sym typeface="Montserrat"/>
            </a:endParaRPr>
          </a:p>
          <a:p>
            <a:pPr marL="0" indent="0" algn="just">
              <a:buFont typeface="Arial"/>
              <a:buNone/>
            </a:pPr>
            <a:endParaRPr lang="en-US" dirty="0">
              <a:latin typeface="Montserrat"/>
              <a:ea typeface="Montserrat"/>
              <a:cs typeface="Montserrat"/>
              <a:sym typeface="Montserrat"/>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a:buFont typeface="Arial"/>
              <a:buNone/>
            </a:pPr>
            <a:endParaRPr lang="en-US"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8" name="Picture 7">
            <a:extLst>
              <a:ext uri="{FF2B5EF4-FFF2-40B4-BE49-F238E27FC236}">
                <a16:creationId xmlns:a16="http://schemas.microsoft.com/office/drawing/2014/main" id="{720A2A6E-0F3F-56C3-D6F6-A67359FB10FD}"/>
              </a:ext>
            </a:extLst>
          </p:cNvPr>
          <p:cNvPicPr>
            <a:picLocks noChangeAspect="1"/>
          </p:cNvPicPr>
          <p:nvPr/>
        </p:nvPicPr>
        <p:blipFill>
          <a:blip r:embed="rId3"/>
          <a:stretch>
            <a:fillRect/>
          </a:stretch>
        </p:blipFill>
        <p:spPr>
          <a:xfrm>
            <a:off x="345312" y="1340892"/>
            <a:ext cx="8402001" cy="3802607"/>
          </a:xfrm>
          <a:prstGeom prst="rect">
            <a:avLst/>
          </a:prstGeom>
        </p:spPr>
      </p:pic>
      <p:sp>
        <p:nvSpPr>
          <p:cNvPr id="98" name="Google Shape;98;p20"/>
          <p:cNvSpPr txBox="1">
            <a:spLocks noGrp="1"/>
          </p:cNvSpPr>
          <p:nvPr>
            <p:ph type="title"/>
          </p:nvPr>
        </p:nvSpPr>
        <p:spPr>
          <a:xfrm>
            <a:off x="197393" y="246725"/>
            <a:ext cx="8520600" cy="566822"/>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Insert the given data into the SQL server</a:t>
            </a:r>
            <a:endParaRPr sz="1800" b="1" dirty="0">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154645" y="746312"/>
            <a:ext cx="8989359" cy="632012"/>
          </a:xfrm>
          <a:prstGeom prst="rect">
            <a:avLst/>
          </a:prstGeom>
          <a:noFill/>
          <a:ln>
            <a:noFill/>
          </a:ln>
        </p:spPr>
        <p:txBody>
          <a:bodyPr spcFirstLastPara="1" wrap="square" lIns="91425" tIns="91425" rIns="91425" bIns="91425" anchor="t" anchorCtr="0">
            <a:normAutofit/>
          </a:bodyPr>
          <a:lstStyle/>
          <a:p>
            <a:pPr marL="0" lvl="0" indent="0" algn="just" rtl="0">
              <a:spcBef>
                <a:spcPts val="0"/>
              </a:spcBef>
              <a:spcAft>
                <a:spcPts val="0"/>
              </a:spcAft>
              <a:buSzPts val="1800"/>
              <a:buNone/>
            </a:pPr>
            <a:r>
              <a:rPr lang="en-US" b="0" i="0" dirty="0">
                <a:solidFill>
                  <a:srgbClr val="0D0D0D"/>
                </a:solidFill>
                <a:effectLst/>
                <a:latin typeface="Calibri" panose="020F0502020204030204" pitchFamily="34" charset="0"/>
                <a:cs typeface="Calibri" panose="020F0502020204030204" pitchFamily="34" charset="0"/>
              </a:rPr>
              <a:t>Create a database called CAPSTONE_PROJECT, import Excel data into it, and verify that the total number of records found is 700, which is correct. All data has been imported correctly. Below are a few basic commands to find sales and profit.</a:t>
            </a:r>
            <a:endParaRPr sz="1100" dirty="0">
              <a:latin typeface="Calibri" panose="020F0502020204030204" pitchFamily="34" charset="0"/>
              <a:ea typeface="Montserrat"/>
              <a:cs typeface="Calibri" panose="020F0502020204030204" pitchFamily="34" charset="0"/>
              <a:sym typeface="Montserrat"/>
            </a:endParaRPr>
          </a:p>
        </p:txBody>
      </p:sp>
      <p:sp>
        <p:nvSpPr>
          <p:cNvPr id="4" name="Oval 3">
            <a:extLst>
              <a:ext uri="{FF2B5EF4-FFF2-40B4-BE49-F238E27FC236}">
                <a16:creationId xmlns:a16="http://schemas.microsoft.com/office/drawing/2014/main" id="{103A345D-4E7B-DB45-BCAA-ABCD1EE8DBBA}"/>
              </a:ext>
            </a:extLst>
          </p:cNvPr>
          <p:cNvSpPr/>
          <p:nvPr/>
        </p:nvSpPr>
        <p:spPr>
          <a:xfrm>
            <a:off x="665637" y="2064133"/>
            <a:ext cx="871802" cy="18825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E16D11F6-315E-D980-6FD8-001E8244CE4C}"/>
              </a:ext>
            </a:extLst>
          </p:cNvPr>
          <p:cNvSpPr/>
          <p:nvPr/>
        </p:nvSpPr>
        <p:spPr>
          <a:xfrm>
            <a:off x="844916" y="2727510"/>
            <a:ext cx="692523" cy="18825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50D147A3-2962-86CD-5DD8-9A1B3AE6F09B}"/>
              </a:ext>
            </a:extLst>
          </p:cNvPr>
          <p:cNvSpPr/>
          <p:nvPr/>
        </p:nvSpPr>
        <p:spPr>
          <a:xfrm>
            <a:off x="1911732" y="4896776"/>
            <a:ext cx="750788" cy="24672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pic>
        <p:nvPicPr>
          <p:cNvPr id="11" name="Picture 10">
            <a:extLst>
              <a:ext uri="{FF2B5EF4-FFF2-40B4-BE49-F238E27FC236}">
                <a16:creationId xmlns:a16="http://schemas.microsoft.com/office/drawing/2014/main" id="{9338E700-1D0D-2826-465A-3C11ED0F2A9A}"/>
              </a:ext>
            </a:extLst>
          </p:cNvPr>
          <p:cNvPicPr>
            <a:picLocks noChangeAspect="1"/>
          </p:cNvPicPr>
          <p:nvPr/>
        </p:nvPicPr>
        <p:blipFill>
          <a:blip r:embed="rId4"/>
          <a:stretch>
            <a:fillRect/>
          </a:stretch>
        </p:blipFill>
        <p:spPr>
          <a:xfrm>
            <a:off x="6268579" y="1558948"/>
            <a:ext cx="2465294" cy="22062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5" name="Picture 4">
            <a:extLst>
              <a:ext uri="{FF2B5EF4-FFF2-40B4-BE49-F238E27FC236}">
                <a16:creationId xmlns:a16="http://schemas.microsoft.com/office/drawing/2014/main" id="{0FAC028D-3CE0-80B4-B78C-580184791A87}"/>
              </a:ext>
            </a:extLst>
          </p:cNvPr>
          <p:cNvPicPr>
            <a:picLocks noChangeAspect="1"/>
          </p:cNvPicPr>
          <p:nvPr/>
        </p:nvPicPr>
        <p:blipFill>
          <a:blip r:embed="rId3"/>
          <a:stretch>
            <a:fillRect/>
          </a:stretch>
        </p:blipFill>
        <p:spPr>
          <a:xfrm>
            <a:off x="1015258" y="1131235"/>
            <a:ext cx="7295026" cy="4007502"/>
          </a:xfrm>
          <a:prstGeom prst="rect">
            <a:avLst/>
          </a:prstGeom>
        </p:spPr>
      </p:pic>
      <p:sp>
        <p:nvSpPr>
          <p:cNvPr id="22" name="Rectangle 21">
            <a:extLst>
              <a:ext uri="{FF2B5EF4-FFF2-40B4-BE49-F238E27FC236}">
                <a16:creationId xmlns:a16="http://schemas.microsoft.com/office/drawing/2014/main" id="{66B95266-F60D-1919-AD99-A906D24E6566}"/>
              </a:ext>
            </a:extLst>
          </p:cNvPr>
          <p:cNvSpPr/>
          <p:nvPr/>
        </p:nvSpPr>
        <p:spPr>
          <a:xfrm>
            <a:off x="1028706" y="1088927"/>
            <a:ext cx="6817651" cy="40545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E17F0AFE-70DD-C2D0-77BC-27CC747F4906}"/>
              </a:ext>
            </a:extLst>
          </p:cNvPr>
          <p:cNvPicPr>
            <a:picLocks noChangeAspect="1"/>
          </p:cNvPicPr>
          <p:nvPr/>
        </p:nvPicPr>
        <p:blipFill rotWithShape="1">
          <a:blip r:embed="rId4"/>
          <a:srcRect l="3190" r="48639"/>
          <a:stretch/>
        </p:blipFill>
        <p:spPr>
          <a:xfrm>
            <a:off x="0" y="1135997"/>
            <a:ext cx="1358153" cy="1467436"/>
          </a:xfrm>
          <a:prstGeom prst="rect">
            <a:avLst/>
          </a:prstGeom>
        </p:spPr>
      </p:pic>
      <p:sp>
        <p:nvSpPr>
          <p:cNvPr id="104" name="Google Shape;104;p21"/>
          <p:cNvSpPr txBox="1">
            <a:spLocks noGrp="1"/>
          </p:cNvSpPr>
          <p:nvPr>
            <p:ph type="title"/>
          </p:nvPr>
        </p:nvSpPr>
        <p:spPr>
          <a:xfrm>
            <a:off x="311700" y="215668"/>
            <a:ext cx="8520600" cy="472955"/>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4A57E"/>
                </a:solidFill>
                <a:latin typeface="Montserrat"/>
                <a:ea typeface="Montserrat"/>
                <a:cs typeface="Montserrat"/>
                <a:sym typeface="Montserrat"/>
              </a:rPr>
              <a:t>Import the Data from the SQL Database into PowerBI</a:t>
            </a:r>
            <a:endParaRPr sz="1800" b="1" dirty="0">
              <a:solidFill>
                <a:srgbClr val="04A57E"/>
              </a:solidFill>
              <a:latin typeface="Montserrat"/>
              <a:ea typeface="Montserrat"/>
              <a:cs typeface="Montserrat"/>
              <a:sym typeface="Montserrat"/>
            </a:endParaRPr>
          </a:p>
        </p:txBody>
      </p:sp>
      <p:sp>
        <p:nvSpPr>
          <p:cNvPr id="8" name="Oval 7">
            <a:extLst>
              <a:ext uri="{FF2B5EF4-FFF2-40B4-BE49-F238E27FC236}">
                <a16:creationId xmlns:a16="http://schemas.microsoft.com/office/drawing/2014/main" id="{90150AC4-064C-FDC7-1E78-073C5D13BCE9}"/>
              </a:ext>
            </a:extLst>
          </p:cNvPr>
          <p:cNvSpPr/>
          <p:nvPr/>
        </p:nvSpPr>
        <p:spPr>
          <a:xfrm>
            <a:off x="7221072" y="2084294"/>
            <a:ext cx="806823" cy="551330"/>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pic>
        <p:nvPicPr>
          <p:cNvPr id="10" name="Picture 9">
            <a:extLst>
              <a:ext uri="{FF2B5EF4-FFF2-40B4-BE49-F238E27FC236}">
                <a16:creationId xmlns:a16="http://schemas.microsoft.com/office/drawing/2014/main" id="{ED6856A2-AE99-7681-7268-CC7112B8A95B}"/>
              </a:ext>
            </a:extLst>
          </p:cNvPr>
          <p:cNvPicPr>
            <a:picLocks noChangeAspect="1"/>
          </p:cNvPicPr>
          <p:nvPr/>
        </p:nvPicPr>
        <p:blipFill rotWithShape="1">
          <a:blip r:embed="rId5"/>
          <a:srcRect l="53987"/>
          <a:stretch/>
        </p:blipFill>
        <p:spPr>
          <a:xfrm>
            <a:off x="7866529" y="809132"/>
            <a:ext cx="1283602" cy="4334368"/>
          </a:xfrm>
          <a:prstGeom prst="rect">
            <a:avLst/>
          </a:prstGeom>
        </p:spPr>
      </p:pic>
      <p:sp>
        <p:nvSpPr>
          <p:cNvPr id="11" name="Rectangle: Rounded Corners 10">
            <a:extLst>
              <a:ext uri="{FF2B5EF4-FFF2-40B4-BE49-F238E27FC236}">
                <a16:creationId xmlns:a16="http://schemas.microsoft.com/office/drawing/2014/main" id="{5131F425-E7CA-4663-8BE4-CB16AEDDCED6}"/>
              </a:ext>
            </a:extLst>
          </p:cNvPr>
          <p:cNvSpPr/>
          <p:nvPr/>
        </p:nvSpPr>
        <p:spPr>
          <a:xfrm>
            <a:off x="8027894" y="4363571"/>
            <a:ext cx="968188" cy="39668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3C7C758-4C8E-E0A4-D517-7AF752419494}"/>
              </a:ext>
            </a:extLst>
          </p:cNvPr>
          <p:cNvSpPr/>
          <p:nvPr/>
        </p:nvSpPr>
        <p:spPr>
          <a:xfrm>
            <a:off x="8027894" y="2312894"/>
            <a:ext cx="1035424" cy="25885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pic>
        <p:nvPicPr>
          <p:cNvPr id="18" name="Picture 17">
            <a:extLst>
              <a:ext uri="{FF2B5EF4-FFF2-40B4-BE49-F238E27FC236}">
                <a16:creationId xmlns:a16="http://schemas.microsoft.com/office/drawing/2014/main" id="{CDB63429-060A-508E-8428-26EE3230EC19}"/>
              </a:ext>
            </a:extLst>
          </p:cNvPr>
          <p:cNvPicPr>
            <a:picLocks noChangeAspect="1"/>
          </p:cNvPicPr>
          <p:nvPr/>
        </p:nvPicPr>
        <p:blipFill>
          <a:blip r:embed="rId6"/>
          <a:stretch>
            <a:fillRect/>
          </a:stretch>
        </p:blipFill>
        <p:spPr>
          <a:xfrm>
            <a:off x="3" y="2312894"/>
            <a:ext cx="3079377" cy="2614938"/>
          </a:xfrm>
          <a:prstGeom prst="rect">
            <a:avLst/>
          </a:prstGeom>
        </p:spPr>
      </p:pic>
      <p:sp>
        <p:nvSpPr>
          <p:cNvPr id="19" name="Rectangle 18">
            <a:extLst>
              <a:ext uri="{FF2B5EF4-FFF2-40B4-BE49-F238E27FC236}">
                <a16:creationId xmlns:a16="http://schemas.microsoft.com/office/drawing/2014/main" id="{A60D4E11-AB37-0A07-A310-B0D595C882A6}"/>
              </a:ext>
            </a:extLst>
          </p:cNvPr>
          <p:cNvSpPr/>
          <p:nvPr/>
        </p:nvSpPr>
        <p:spPr>
          <a:xfrm>
            <a:off x="0" y="1135997"/>
            <a:ext cx="1015258" cy="117689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0" name="Rectangle 19">
            <a:extLst>
              <a:ext uri="{FF2B5EF4-FFF2-40B4-BE49-F238E27FC236}">
                <a16:creationId xmlns:a16="http://schemas.microsoft.com/office/drawing/2014/main" id="{7097791C-0B58-9409-8402-2945AD2B71FB}"/>
              </a:ext>
            </a:extLst>
          </p:cNvPr>
          <p:cNvSpPr/>
          <p:nvPr/>
        </p:nvSpPr>
        <p:spPr>
          <a:xfrm>
            <a:off x="-8964" y="2330546"/>
            <a:ext cx="3054724" cy="259728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3" name="TextBox 22">
            <a:extLst>
              <a:ext uri="{FF2B5EF4-FFF2-40B4-BE49-F238E27FC236}">
                <a16:creationId xmlns:a16="http://schemas.microsoft.com/office/drawing/2014/main" id="{771199BF-3762-1DEF-009F-5F3624086ED7}"/>
              </a:ext>
            </a:extLst>
          </p:cNvPr>
          <p:cNvSpPr txBox="1"/>
          <p:nvPr/>
        </p:nvSpPr>
        <p:spPr>
          <a:xfrm>
            <a:off x="311700" y="756103"/>
            <a:ext cx="7496735" cy="307777"/>
          </a:xfrm>
          <a:prstGeom prst="rect">
            <a:avLst/>
          </a:prstGeom>
          <a:noFill/>
        </p:spPr>
        <p:txBody>
          <a:bodyPr wrap="square" rtlCol="0">
            <a:spAutoFit/>
          </a:bodyPr>
          <a:lstStyle/>
          <a:p>
            <a:r>
              <a:rPr lang="en-US" dirty="0"/>
              <a:t>Imported data from SQL Server and Created 4 KPI Measures. </a:t>
            </a:r>
            <a:endParaRPr lang="en-IN" dirty="0"/>
          </a:p>
        </p:txBody>
      </p:sp>
      <p:pic>
        <p:nvPicPr>
          <p:cNvPr id="25" name="Picture 24">
            <a:extLst>
              <a:ext uri="{FF2B5EF4-FFF2-40B4-BE49-F238E27FC236}">
                <a16:creationId xmlns:a16="http://schemas.microsoft.com/office/drawing/2014/main" id="{AE4F5E1A-9A5E-B593-DF00-94C8FB0AD7FC}"/>
              </a:ext>
            </a:extLst>
          </p:cNvPr>
          <p:cNvPicPr>
            <a:picLocks noChangeAspect="1"/>
          </p:cNvPicPr>
          <p:nvPr/>
        </p:nvPicPr>
        <p:blipFill>
          <a:blip r:embed="rId7"/>
          <a:stretch>
            <a:fillRect/>
          </a:stretch>
        </p:blipFill>
        <p:spPr>
          <a:xfrm>
            <a:off x="1228403" y="5012949"/>
            <a:ext cx="447737" cy="133369"/>
          </a:xfrm>
          <a:prstGeom prst="rect">
            <a:avLst/>
          </a:prstGeom>
        </p:spPr>
      </p:pic>
      <p:sp>
        <p:nvSpPr>
          <p:cNvPr id="26" name="Rectangle: Rounded Corners 25">
            <a:extLst>
              <a:ext uri="{FF2B5EF4-FFF2-40B4-BE49-F238E27FC236}">
                <a16:creationId xmlns:a16="http://schemas.microsoft.com/office/drawing/2014/main" id="{26AA7EA6-BDDB-97A5-7C99-5BEA6990339E}"/>
              </a:ext>
            </a:extLst>
          </p:cNvPr>
          <p:cNvSpPr/>
          <p:nvPr/>
        </p:nvSpPr>
        <p:spPr>
          <a:xfrm>
            <a:off x="1228403" y="5012949"/>
            <a:ext cx="447737" cy="12578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7010777F-21F2-8162-BB05-5BD0F6092572}"/>
              </a:ext>
            </a:extLst>
          </p:cNvPr>
          <p:cNvSpPr/>
          <p:nvPr/>
        </p:nvSpPr>
        <p:spPr>
          <a:xfrm>
            <a:off x="1676140" y="1620371"/>
            <a:ext cx="5612166" cy="24514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Interactive Dashboard by using visualization tools</a:t>
            </a:r>
            <a:endParaRPr sz="1800" b="1">
              <a:solidFill>
                <a:srgbClr val="04A57E"/>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283916EB-6C49-F402-7FD0-931040689098}"/>
              </a:ext>
            </a:extLst>
          </p:cNvPr>
          <p:cNvPicPr>
            <a:picLocks noChangeAspect="1"/>
          </p:cNvPicPr>
          <p:nvPr/>
        </p:nvPicPr>
        <p:blipFill>
          <a:blip r:embed="rId3"/>
          <a:stretch>
            <a:fillRect/>
          </a:stretch>
        </p:blipFill>
        <p:spPr>
          <a:xfrm>
            <a:off x="659845" y="672353"/>
            <a:ext cx="7837204" cy="44683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Calibri" panose="020F0502020204030204" pitchFamily="34" charset="0"/>
                <a:sym typeface="Montserrat"/>
              </a:rPr>
              <a:t>Conclusion and Inferences</a:t>
            </a:r>
            <a:endParaRPr sz="1800" b="1">
              <a:solidFill>
                <a:srgbClr val="04A57E"/>
              </a:solidFill>
              <a:latin typeface="Montserrat"/>
              <a:ea typeface="Montserrat"/>
              <a:cs typeface="Calibri" panose="020F0502020204030204" pitchFamily="34" charset="0"/>
              <a:sym typeface="Montserrat"/>
            </a:endParaRPr>
          </a:p>
        </p:txBody>
      </p:sp>
      <p:sp>
        <p:nvSpPr>
          <p:cNvPr id="119" name="Google Shape;119;p23"/>
          <p:cNvSpPr txBox="1">
            <a:spLocks noGrp="1"/>
          </p:cNvSpPr>
          <p:nvPr>
            <p:ph type="body" idx="1"/>
          </p:nvPr>
        </p:nvSpPr>
        <p:spPr>
          <a:xfrm>
            <a:off x="0" y="861439"/>
            <a:ext cx="9144000" cy="2648243"/>
          </a:xfrm>
          <a:prstGeom prst="rect">
            <a:avLst/>
          </a:prstGeom>
          <a:noFill/>
          <a:ln>
            <a:noFill/>
          </a:ln>
        </p:spPr>
        <p:txBody>
          <a:bodyPr spcFirstLastPara="1" wrap="square" lIns="91425" tIns="91425" rIns="91425" bIns="91425" anchor="t" anchorCtr="0">
            <a:normAutofit/>
          </a:bodyPr>
          <a:lstStyle/>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Detailed analysis using </a:t>
            </a:r>
            <a:r>
              <a:rPr lang="en-US" b="1" i="0" dirty="0">
                <a:solidFill>
                  <a:srgbClr val="0D0D0D"/>
                </a:solidFill>
                <a:effectLst/>
                <a:latin typeface="Calibri" panose="020F0502020204030204" pitchFamily="34" charset="0"/>
                <a:cs typeface="Calibri" panose="020F0502020204030204" pitchFamily="34" charset="0"/>
              </a:rPr>
              <a:t>SQL, Excel, and Power BI </a:t>
            </a:r>
            <a:r>
              <a:rPr lang="en-US" b="0" i="0" dirty="0">
                <a:solidFill>
                  <a:srgbClr val="0D0D0D"/>
                </a:solidFill>
                <a:effectLst/>
                <a:latin typeface="Calibri" panose="020F0502020204030204" pitchFamily="34" charset="0"/>
                <a:cs typeface="Calibri" panose="020F0502020204030204" pitchFamily="34" charset="0"/>
              </a:rPr>
              <a:t>revealed valuable insights on sales, profits, discounts, and trends across segments, products, and countries.</a:t>
            </a:r>
          </a:p>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The interactive dashboard allows stakeholders to </a:t>
            </a:r>
            <a:r>
              <a:rPr lang="en-US" b="1" i="0" dirty="0">
                <a:solidFill>
                  <a:srgbClr val="0D0D0D"/>
                </a:solidFill>
                <a:effectLst/>
                <a:latin typeface="Calibri" panose="020F0502020204030204" pitchFamily="34" charset="0"/>
                <a:cs typeface="Calibri" panose="020F0502020204030204" pitchFamily="34" charset="0"/>
              </a:rPr>
              <a:t>filter data by date, country, product, and segments,</a:t>
            </a:r>
            <a:r>
              <a:rPr lang="en-US" b="0" i="0" dirty="0">
                <a:solidFill>
                  <a:srgbClr val="0D0D0D"/>
                </a:solidFill>
                <a:effectLst/>
                <a:latin typeface="Calibri" panose="020F0502020204030204" pitchFamily="34" charset="0"/>
                <a:cs typeface="Calibri" panose="020F0502020204030204" pitchFamily="34" charset="0"/>
              </a:rPr>
              <a:t> providing a user-friendly interface for informed decision-making.</a:t>
            </a:r>
          </a:p>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Business Analytics techniques applied in this project demonstrate their practical utility in driving business growth and efficiency.</a:t>
            </a:r>
          </a:p>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The project underscores the significance of data-driven decision-making for optimizing business strategies and maximizing profitability.</a:t>
            </a:r>
          </a:p>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Overall, the comprehensive analysis and interactive dashboard empower stakeholders to make data-driven decisions effectively, enhancing organizational performance and competitiveness.</a:t>
            </a:r>
          </a:p>
        </p:txBody>
      </p:sp>
      <p:sp>
        <p:nvSpPr>
          <p:cNvPr id="2" name="Google Shape;119;p23">
            <a:extLst>
              <a:ext uri="{FF2B5EF4-FFF2-40B4-BE49-F238E27FC236}">
                <a16:creationId xmlns:a16="http://schemas.microsoft.com/office/drawing/2014/main" id="{8B0E9496-8695-9EA4-56DB-30BCEA2FE907}"/>
              </a:ext>
            </a:extLst>
          </p:cNvPr>
          <p:cNvSpPr txBox="1">
            <a:spLocks/>
          </p:cNvSpPr>
          <p:nvPr/>
        </p:nvSpPr>
        <p:spPr>
          <a:xfrm>
            <a:off x="0" y="3141543"/>
            <a:ext cx="9144000" cy="244064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marL="114300" indent="0" algn="just">
              <a:buNone/>
            </a:pPr>
            <a:r>
              <a:rPr lang="en-US" sz="1800" b="1" dirty="0">
                <a:solidFill>
                  <a:schemeClr val="tx1">
                    <a:lumMod val="50000"/>
                  </a:schemeClr>
                </a:solidFill>
                <a:latin typeface="Calibri" panose="020F0502020204030204" pitchFamily="34" charset="0"/>
                <a:cs typeface="Calibri" panose="020F0502020204030204" pitchFamily="34" charset="0"/>
              </a:rPr>
              <a:t>FOUNDS: </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Top county with highest sales in </a:t>
            </a:r>
            <a:r>
              <a:rPr lang="en-US" b="1" i="0" dirty="0">
                <a:solidFill>
                  <a:srgbClr val="0D0D0D"/>
                </a:solidFill>
                <a:effectLst/>
                <a:latin typeface="Calibri" panose="020F0502020204030204" pitchFamily="34" charset="0"/>
                <a:cs typeface="Calibri" panose="020F0502020204030204" pitchFamily="34" charset="0"/>
              </a:rPr>
              <a:t>USA.</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Lowest sales by </a:t>
            </a:r>
            <a:r>
              <a:rPr lang="en-US" b="1" i="0" dirty="0">
                <a:solidFill>
                  <a:srgbClr val="0D0D0D"/>
                </a:solidFill>
                <a:effectLst/>
                <a:latin typeface="Calibri" panose="020F0502020204030204" pitchFamily="34" charset="0"/>
                <a:cs typeface="Calibri" panose="020F0502020204030204" pitchFamily="34" charset="0"/>
              </a:rPr>
              <a:t>Carretera.</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Government segment achieved </a:t>
            </a:r>
            <a:r>
              <a:rPr lang="en-US" b="1" i="0" dirty="0">
                <a:solidFill>
                  <a:srgbClr val="0D0D0D"/>
                </a:solidFill>
                <a:effectLst/>
                <a:latin typeface="Calibri" panose="020F0502020204030204" pitchFamily="34" charset="0"/>
                <a:cs typeface="Calibri" panose="020F0502020204030204" pitchFamily="34" charset="0"/>
              </a:rPr>
              <a:t>highest profit of $11.39 </a:t>
            </a:r>
            <a:r>
              <a:rPr lang="en-US" b="0" i="0" dirty="0">
                <a:solidFill>
                  <a:srgbClr val="0D0D0D"/>
                </a:solidFill>
                <a:effectLst/>
                <a:latin typeface="Calibri" panose="020F0502020204030204" pitchFamily="34" charset="0"/>
                <a:cs typeface="Calibri" panose="020F0502020204030204" pitchFamily="34" charset="0"/>
              </a:rPr>
              <a:t>million.</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Product offering </a:t>
            </a:r>
            <a:r>
              <a:rPr lang="en-US" b="1" i="0" dirty="0">
                <a:solidFill>
                  <a:srgbClr val="0D0D0D"/>
                </a:solidFill>
                <a:effectLst/>
                <a:latin typeface="Calibri" panose="020F0502020204030204" pitchFamily="34" charset="0"/>
                <a:cs typeface="Calibri" panose="020F0502020204030204" pitchFamily="34" charset="0"/>
              </a:rPr>
              <a:t>highest discount</a:t>
            </a:r>
            <a:r>
              <a:rPr lang="en-US" b="0" i="0" dirty="0">
                <a:solidFill>
                  <a:srgbClr val="0D0D0D"/>
                </a:solidFill>
                <a:effectLst/>
                <a:latin typeface="Calibri" panose="020F0502020204030204" pitchFamily="34" charset="0"/>
                <a:cs typeface="Calibri" panose="020F0502020204030204" pitchFamily="34" charset="0"/>
              </a:rPr>
              <a:t> is Paseo with 28.25%.</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Overall, performance in </a:t>
            </a:r>
            <a:r>
              <a:rPr lang="en-US" b="1" i="0" dirty="0">
                <a:solidFill>
                  <a:srgbClr val="0D0D0D"/>
                </a:solidFill>
                <a:effectLst/>
                <a:latin typeface="Calibri" panose="020F0502020204030204" pitchFamily="34" charset="0"/>
                <a:cs typeface="Calibri" panose="020F0502020204030204" pitchFamily="34" charset="0"/>
              </a:rPr>
              <a:t>2014</a:t>
            </a:r>
            <a:r>
              <a:rPr lang="en-US" b="0" i="0" dirty="0">
                <a:solidFill>
                  <a:srgbClr val="0D0D0D"/>
                </a:solidFill>
                <a:effectLst/>
                <a:latin typeface="Calibri" panose="020F0502020204030204" pitchFamily="34" charset="0"/>
                <a:cs typeface="Calibri" panose="020F0502020204030204" pitchFamily="34" charset="0"/>
              </a:rPr>
              <a:t> outperformed 2013.</a:t>
            </a:r>
          </a:p>
          <a:p>
            <a:pPr marL="114300" indent="0" algn="just">
              <a:buNone/>
            </a:pPr>
            <a:endParaRPr lang="en-US" dirty="0">
              <a:solidFill>
                <a:srgbClr val="0D0D0D"/>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TotalTime>
  <Words>658</Words>
  <Application>Microsoft Office PowerPoint</Application>
  <PresentationFormat>On-screen Show (16:9)</PresentationFormat>
  <Paragraphs>115</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Montserrat SemiBold</vt:lpstr>
      <vt:lpstr>Calibri</vt:lpstr>
      <vt:lpstr>Montserrat</vt:lpstr>
      <vt:lpstr>Arial</vt:lpstr>
      <vt:lpstr>Source Code Pro</vt:lpstr>
      <vt:lpstr>Simple Light</vt:lpstr>
      <vt:lpstr>3_Beach Day</vt:lpstr>
      <vt:lpstr>PowerPoint Presentation</vt:lpstr>
      <vt:lpstr>PowerPoint Presentation</vt:lpstr>
      <vt:lpstr>Data Exploration </vt:lpstr>
      <vt:lpstr>Statistical Analysis using Excel</vt:lpstr>
      <vt:lpstr>Graphical Analysis using Excel</vt:lpstr>
      <vt:lpstr>Insert the given data into the SQL server</vt:lpstr>
      <vt:lpstr>Import the Data from the SQL Database into PowerBI</vt:lpstr>
      <vt:lpstr>Interactive Dashboard by using visualization tools</vt:lpstr>
      <vt:lpstr>Conclusion and Inferences</vt:lpstr>
      <vt:lpstr>Endnotes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Kumar Ray</dc:creator>
  <cp:lastModifiedBy>Kamal Kumar Ray</cp:lastModifiedBy>
  <cp:revision>13</cp:revision>
  <dcterms:modified xsi:type="dcterms:W3CDTF">2024-03-24T22:01:42Z</dcterms:modified>
</cp:coreProperties>
</file>