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3C6D-5676-32A0-E49F-3810B4E3C4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942CF2-1065-7600-07AA-1E4B5437E4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6E3BFC-0261-AB3E-844C-35440D62E00D}"/>
              </a:ext>
            </a:extLst>
          </p:cNvPr>
          <p:cNvSpPr>
            <a:spLocks noGrp="1"/>
          </p:cNvSpPr>
          <p:nvPr>
            <p:ph type="dt" sz="half" idx="10"/>
          </p:nvPr>
        </p:nvSpPr>
        <p:spPr/>
        <p:txBody>
          <a:bodyPr/>
          <a:lstStyle/>
          <a:p>
            <a:fld id="{3E958428-519F-E44D-B4AF-B54562E1C753}" type="datetimeFigureOut">
              <a:rPr lang="en-US" smtClean="0"/>
              <a:t>10/4/2023</a:t>
            </a:fld>
            <a:endParaRPr lang="en-US"/>
          </a:p>
        </p:txBody>
      </p:sp>
      <p:sp>
        <p:nvSpPr>
          <p:cNvPr id="5" name="Footer Placeholder 4">
            <a:extLst>
              <a:ext uri="{FF2B5EF4-FFF2-40B4-BE49-F238E27FC236}">
                <a16:creationId xmlns:a16="http://schemas.microsoft.com/office/drawing/2014/main" id="{1F485C70-C5F1-6B5C-9F1D-F9CE3E7ED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D1BCF-6443-8EFA-F812-2EA13F7FA2C5}"/>
              </a:ext>
            </a:extLst>
          </p:cNvPr>
          <p:cNvSpPr>
            <a:spLocks noGrp="1"/>
          </p:cNvSpPr>
          <p:nvPr>
            <p:ph type="sldNum" sz="quarter" idx="12"/>
          </p:nvPr>
        </p:nvSpPr>
        <p:spPr/>
        <p:txBody>
          <a:bodyPr/>
          <a:lstStyle/>
          <a:p>
            <a:fld id="{1623CD21-97CB-A540-9040-58447BAB28BF}" type="slidenum">
              <a:rPr lang="en-US" smtClean="0"/>
              <a:t>‹#›</a:t>
            </a:fld>
            <a:endParaRPr lang="en-US"/>
          </a:p>
        </p:txBody>
      </p:sp>
    </p:spTree>
    <p:extLst>
      <p:ext uri="{BB962C8B-B14F-4D97-AF65-F5344CB8AC3E}">
        <p14:creationId xmlns:p14="http://schemas.microsoft.com/office/powerpoint/2010/main" val="19590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970B-986D-F20E-CA4D-639DA0D5CE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E43B75-F953-D5A3-4C3C-3E5CF1659E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9F955-B916-F2A6-81D6-AEF2DBE7528D}"/>
              </a:ext>
            </a:extLst>
          </p:cNvPr>
          <p:cNvSpPr>
            <a:spLocks noGrp="1"/>
          </p:cNvSpPr>
          <p:nvPr>
            <p:ph type="dt" sz="half" idx="10"/>
          </p:nvPr>
        </p:nvSpPr>
        <p:spPr/>
        <p:txBody>
          <a:bodyPr/>
          <a:lstStyle/>
          <a:p>
            <a:fld id="{3E958428-519F-E44D-B4AF-B54562E1C753}" type="datetimeFigureOut">
              <a:rPr lang="en-US" smtClean="0"/>
              <a:t>10/4/2023</a:t>
            </a:fld>
            <a:endParaRPr lang="en-US"/>
          </a:p>
        </p:txBody>
      </p:sp>
      <p:sp>
        <p:nvSpPr>
          <p:cNvPr id="5" name="Footer Placeholder 4">
            <a:extLst>
              <a:ext uri="{FF2B5EF4-FFF2-40B4-BE49-F238E27FC236}">
                <a16:creationId xmlns:a16="http://schemas.microsoft.com/office/drawing/2014/main" id="{5D6F43A7-8759-6E3A-4AF6-5E0F7B24C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946A5-C54B-00A5-0768-28DB8EEB417E}"/>
              </a:ext>
            </a:extLst>
          </p:cNvPr>
          <p:cNvSpPr>
            <a:spLocks noGrp="1"/>
          </p:cNvSpPr>
          <p:nvPr>
            <p:ph type="sldNum" sz="quarter" idx="12"/>
          </p:nvPr>
        </p:nvSpPr>
        <p:spPr/>
        <p:txBody>
          <a:bodyPr/>
          <a:lstStyle/>
          <a:p>
            <a:fld id="{1623CD21-97CB-A540-9040-58447BAB28BF}" type="slidenum">
              <a:rPr lang="en-US" smtClean="0"/>
              <a:t>‹#›</a:t>
            </a:fld>
            <a:endParaRPr lang="en-US"/>
          </a:p>
        </p:txBody>
      </p:sp>
    </p:spTree>
    <p:extLst>
      <p:ext uri="{BB962C8B-B14F-4D97-AF65-F5344CB8AC3E}">
        <p14:creationId xmlns:p14="http://schemas.microsoft.com/office/powerpoint/2010/main" val="3108572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FA328B-ACA7-E580-8EE1-823060D8B8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72E987-62C0-7248-DB40-95067D3651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5FF13-878D-539D-B78A-CA334FA67346}"/>
              </a:ext>
            </a:extLst>
          </p:cNvPr>
          <p:cNvSpPr>
            <a:spLocks noGrp="1"/>
          </p:cNvSpPr>
          <p:nvPr>
            <p:ph type="dt" sz="half" idx="10"/>
          </p:nvPr>
        </p:nvSpPr>
        <p:spPr/>
        <p:txBody>
          <a:bodyPr/>
          <a:lstStyle/>
          <a:p>
            <a:fld id="{3E958428-519F-E44D-B4AF-B54562E1C753}" type="datetimeFigureOut">
              <a:rPr lang="en-US" smtClean="0"/>
              <a:t>10/4/2023</a:t>
            </a:fld>
            <a:endParaRPr lang="en-US"/>
          </a:p>
        </p:txBody>
      </p:sp>
      <p:sp>
        <p:nvSpPr>
          <p:cNvPr id="5" name="Footer Placeholder 4">
            <a:extLst>
              <a:ext uri="{FF2B5EF4-FFF2-40B4-BE49-F238E27FC236}">
                <a16:creationId xmlns:a16="http://schemas.microsoft.com/office/drawing/2014/main" id="{F5C72C7C-208D-70BB-8187-223A18802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0AC4C-E4BF-23C8-F300-C4723E6CC0B3}"/>
              </a:ext>
            </a:extLst>
          </p:cNvPr>
          <p:cNvSpPr>
            <a:spLocks noGrp="1"/>
          </p:cNvSpPr>
          <p:nvPr>
            <p:ph type="sldNum" sz="quarter" idx="12"/>
          </p:nvPr>
        </p:nvSpPr>
        <p:spPr/>
        <p:txBody>
          <a:bodyPr/>
          <a:lstStyle/>
          <a:p>
            <a:fld id="{1623CD21-97CB-A540-9040-58447BAB28BF}" type="slidenum">
              <a:rPr lang="en-US" smtClean="0"/>
              <a:t>‹#›</a:t>
            </a:fld>
            <a:endParaRPr lang="en-US"/>
          </a:p>
        </p:txBody>
      </p:sp>
    </p:spTree>
    <p:extLst>
      <p:ext uri="{BB962C8B-B14F-4D97-AF65-F5344CB8AC3E}">
        <p14:creationId xmlns:p14="http://schemas.microsoft.com/office/powerpoint/2010/main" val="114298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6121-0984-5998-E109-F0C42BA1A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7DFEC-4785-B1E4-890C-0970CD3108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9FD6C-6EF8-0928-9BA4-5F517F9D9CAC}"/>
              </a:ext>
            </a:extLst>
          </p:cNvPr>
          <p:cNvSpPr>
            <a:spLocks noGrp="1"/>
          </p:cNvSpPr>
          <p:nvPr>
            <p:ph type="dt" sz="half" idx="10"/>
          </p:nvPr>
        </p:nvSpPr>
        <p:spPr/>
        <p:txBody>
          <a:bodyPr/>
          <a:lstStyle/>
          <a:p>
            <a:fld id="{3E958428-519F-E44D-B4AF-B54562E1C753}" type="datetimeFigureOut">
              <a:rPr lang="en-US" smtClean="0"/>
              <a:t>10/4/2023</a:t>
            </a:fld>
            <a:endParaRPr lang="en-US"/>
          </a:p>
        </p:txBody>
      </p:sp>
      <p:sp>
        <p:nvSpPr>
          <p:cNvPr id="5" name="Footer Placeholder 4">
            <a:extLst>
              <a:ext uri="{FF2B5EF4-FFF2-40B4-BE49-F238E27FC236}">
                <a16:creationId xmlns:a16="http://schemas.microsoft.com/office/drawing/2014/main" id="{B283AB77-118C-5692-89D5-0918722DD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DEEF7-DD12-F391-B26D-A6971A43E4B4}"/>
              </a:ext>
            </a:extLst>
          </p:cNvPr>
          <p:cNvSpPr>
            <a:spLocks noGrp="1"/>
          </p:cNvSpPr>
          <p:nvPr>
            <p:ph type="sldNum" sz="quarter" idx="12"/>
          </p:nvPr>
        </p:nvSpPr>
        <p:spPr/>
        <p:txBody>
          <a:bodyPr/>
          <a:lstStyle/>
          <a:p>
            <a:fld id="{1623CD21-97CB-A540-9040-58447BAB28BF}" type="slidenum">
              <a:rPr lang="en-US" smtClean="0"/>
              <a:t>‹#›</a:t>
            </a:fld>
            <a:endParaRPr lang="en-US"/>
          </a:p>
        </p:txBody>
      </p:sp>
    </p:spTree>
    <p:extLst>
      <p:ext uri="{BB962C8B-B14F-4D97-AF65-F5344CB8AC3E}">
        <p14:creationId xmlns:p14="http://schemas.microsoft.com/office/powerpoint/2010/main" val="19836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2F07-1C00-90C2-0022-AD19962971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B8F1C9-ECB3-10FF-8249-D7D82DB146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3A5698-4E56-DCEE-34CB-306322507A69}"/>
              </a:ext>
            </a:extLst>
          </p:cNvPr>
          <p:cNvSpPr>
            <a:spLocks noGrp="1"/>
          </p:cNvSpPr>
          <p:nvPr>
            <p:ph type="dt" sz="half" idx="10"/>
          </p:nvPr>
        </p:nvSpPr>
        <p:spPr/>
        <p:txBody>
          <a:bodyPr/>
          <a:lstStyle/>
          <a:p>
            <a:fld id="{3E958428-519F-E44D-B4AF-B54562E1C753}" type="datetimeFigureOut">
              <a:rPr lang="en-US" smtClean="0"/>
              <a:t>10/4/2023</a:t>
            </a:fld>
            <a:endParaRPr lang="en-US"/>
          </a:p>
        </p:txBody>
      </p:sp>
      <p:sp>
        <p:nvSpPr>
          <p:cNvPr id="5" name="Footer Placeholder 4">
            <a:extLst>
              <a:ext uri="{FF2B5EF4-FFF2-40B4-BE49-F238E27FC236}">
                <a16:creationId xmlns:a16="http://schemas.microsoft.com/office/drawing/2014/main" id="{E10E6066-BFCF-53F2-ACBB-FC52B8058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24258-3CF8-671F-F829-E151A82D046E}"/>
              </a:ext>
            </a:extLst>
          </p:cNvPr>
          <p:cNvSpPr>
            <a:spLocks noGrp="1"/>
          </p:cNvSpPr>
          <p:nvPr>
            <p:ph type="sldNum" sz="quarter" idx="12"/>
          </p:nvPr>
        </p:nvSpPr>
        <p:spPr/>
        <p:txBody>
          <a:bodyPr/>
          <a:lstStyle/>
          <a:p>
            <a:fld id="{1623CD21-97CB-A540-9040-58447BAB28BF}" type="slidenum">
              <a:rPr lang="en-US" smtClean="0"/>
              <a:t>‹#›</a:t>
            </a:fld>
            <a:endParaRPr lang="en-US"/>
          </a:p>
        </p:txBody>
      </p:sp>
    </p:spTree>
    <p:extLst>
      <p:ext uri="{BB962C8B-B14F-4D97-AF65-F5344CB8AC3E}">
        <p14:creationId xmlns:p14="http://schemas.microsoft.com/office/powerpoint/2010/main" val="299673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E4C6-1F5C-94B6-129A-FD8F002E9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F41228-B0E5-5F3B-7F2A-4AB8EDB9F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30EE6C-0CF7-B916-45C9-487F54113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CE8402-A295-A6BC-EF13-33AD1AEDA052}"/>
              </a:ext>
            </a:extLst>
          </p:cNvPr>
          <p:cNvSpPr>
            <a:spLocks noGrp="1"/>
          </p:cNvSpPr>
          <p:nvPr>
            <p:ph type="dt" sz="half" idx="10"/>
          </p:nvPr>
        </p:nvSpPr>
        <p:spPr/>
        <p:txBody>
          <a:bodyPr/>
          <a:lstStyle/>
          <a:p>
            <a:fld id="{3E958428-519F-E44D-B4AF-B54562E1C753}" type="datetimeFigureOut">
              <a:rPr lang="en-US" smtClean="0"/>
              <a:t>10/4/2023</a:t>
            </a:fld>
            <a:endParaRPr lang="en-US"/>
          </a:p>
        </p:txBody>
      </p:sp>
      <p:sp>
        <p:nvSpPr>
          <p:cNvPr id="6" name="Footer Placeholder 5">
            <a:extLst>
              <a:ext uri="{FF2B5EF4-FFF2-40B4-BE49-F238E27FC236}">
                <a16:creationId xmlns:a16="http://schemas.microsoft.com/office/drawing/2014/main" id="{58194408-BB63-46BD-4464-5471CF8914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86DB1C-4165-E7EE-5D20-F7E94ECA1BD8}"/>
              </a:ext>
            </a:extLst>
          </p:cNvPr>
          <p:cNvSpPr>
            <a:spLocks noGrp="1"/>
          </p:cNvSpPr>
          <p:nvPr>
            <p:ph type="sldNum" sz="quarter" idx="12"/>
          </p:nvPr>
        </p:nvSpPr>
        <p:spPr/>
        <p:txBody>
          <a:bodyPr/>
          <a:lstStyle/>
          <a:p>
            <a:fld id="{1623CD21-97CB-A540-9040-58447BAB28BF}" type="slidenum">
              <a:rPr lang="en-US" smtClean="0"/>
              <a:t>‹#›</a:t>
            </a:fld>
            <a:endParaRPr lang="en-US"/>
          </a:p>
        </p:txBody>
      </p:sp>
    </p:spTree>
    <p:extLst>
      <p:ext uri="{BB962C8B-B14F-4D97-AF65-F5344CB8AC3E}">
        <p14:creationId xmlns:p14="http://schemas.microsoft.com/office/powerpoint/2010/main" val="376381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591F-BF1C-9ADE-083A-A08D9C6427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3509D4-FCF0-60C9-0E46-2FCE10A94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E4E08-CA49-6570-532E-0E15C8CAB9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EFE166-93F6-C58B-74A6-5103EAEFC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F6C8E8-2891-BB60-F5C7-9DC553EA7C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BD5C75-08BF-5412-706C-0396ADBEDF82}"/>
              </a:ext>
            </a:extLst>
          </p:cNvPr>
          <p:cNvSpPr>
            <a:spLocks noGrp="1"/>
          </p:cNvSpPr>
          <p:nvPr>
            <p:ph type="dt" sz="half" idx="10"/>
          </p:nvPr>
        </p:nvSpPr>
        <p:spPr/>
        <p:txBody>
          <a:bodyPr/>
          <a:lstStyle/>
          <a:p>
            <a:fld id="{3E958428-519F-E44D-B4AF-B54562E1C753}" type="datetimeFigureOut">
              <a:rPr lang="en-US" smtClean="0"/>
              <a:t>10/4/2023</a:t>
            </a:fld>
            <a:endParaRPr lang="en-US"/>
          </a:p>
        </p:txBody>
      </p:sp>
      <p:sp>
        <p:nvSpPr>
          <p:cNvPr id="8" name="Footer Placeholder 7">
            <a:extLst>
              <a:ext uri="{FF2B5EF4-FFF2-40B4-BE49-F238E27FC236}">
                <a16:creationId xmlns:a16="http://schemas.microsoft.com/office/drawing/2014/main" id="{2EF37FF2-4D19-BCD6-62D5-48EAD40D29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9B3FF5-B108-E9D5-262F-EE23C01C1925}"/>
              </a:ext>
            </a:extLst>
          </p:cNvPr>
          <p:cNvSpPr>
            <a:spLocks noGrp="1"/>
          </p:cNvSpPr>
          <p:nvPr>
            <p:ph type="sldNum" sz="quarter" idx="12"/>
          </p:nvPr>
        </p:nvSpPr>
        <p:spPr/>
        <p:txBody>
          <a:bodyPr/>
          <a:lstStyle/>
          <a:p>
            <a:fld id="{1623CD21-97CB-A540-9040-58447BAB28BF}" type="slidenum">
              <a:rPr lang="en-US" smtClean="0"/>
              <a:t>‹#›</a:t>
            </a:fld>
            <a:endParaRPr lang="en-US"/>
          </a:p>
        </p:txBody>
      </p:sp>
    </p:spTree>
    <p:extLst>
      <p:ext uri="{BB962C8B-B14F-4D97-AF65-F5344CB8AC3E}">
        <p14:creationId xmlns:p14="http://schemas.microsoft.com/office/powerpoint/2010/main" val="258970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9D1B-4BA8-90AF-5E30-25D83C83FC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2B651F-F4DF-3AA9-6551-1FC8E69131C6}"/>
              </a:ext>
            </a:extLst>
          </p:cNvPr>
          <p:cNvSpPr>
            <a:spLocks noGrp="1"/>
          </p:cNvSpPr>
          <p:nvPr>
            <p:ph type="dt" sz="half" idx="10"/>
          </p:nvPr>
        </p:nvSpPr>
        <p:spPr/>
        <p:txBody>
          <a:bodyPr/>
          <a:lstStyle/>
          <a:p>
            <a:fld id="{3E958428-519F-E44D-B4AF-B54562E1C753}" type="datetimeFigureOut">
              <a:rPr lang="en-US" smtClean="0"/>
              <a:t>10/4/2023</a:t>
            </a:fld>
            <a:endParaRPr lang="en-US"/>
          </a:p>
        </p:txBody>
      </p:sp>
      <p:sp>
        <p:nvSpPr>
          <p:cNvPr id="4" name="Footer Placeholder 3">
            <a:extLst>
              <a:ext uri="{FF2B5EF4-FFF2-40B4-BE49-F238E27FC236}">
                <a16:creationId xmlns:a16="http://schemas.microsoft.com/office/drawing/2014/main" id="{B59082A7-DFFA-5605-70E2-DFC11DC851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7B62EA-9020-2825-C933-19CF90B64682}"/>
              </a:ext>
            </a:extLst>
          </p:cNvPr>
          <p:cNvSpPr>
            <a:spLocks noGrp="1"/>
          </p:cNvSpPr>
          <p:nvPr>
            <p:ph type="sldNum" sz="quarter" idx="12"/>
          </p:nvPr>
        </p:nvSpPr>
        <p:spPr/>
        <p:txBody>
          <a:bodyPr/>
          <a:lstStyle/>
          <a:p>
            <a:fld id="{1623CD21-97CB-A540-9040-58447BAB28BF}" type="slidenum">
              <a:rPr lang="en-US" smtClean="0"/>
              <a:t>‹#›</a:t>
            </a:fld>
            <a:endParaRPr lang="en-US"/>
          </a:p>
        </p:txBody>
      </p:sp>
    </p:spTree>
    <p:extLst>
      <p:ext uri="{BB962C8B-B14F-4D97-AF65-F5344CB8AC3E}">
        <p14:creationId xmlns:p14="http://schemas.microsoft.com/office/powerpoint/2010/main" val="1367864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22AB0-C3D1-B142-30F7-94644EBA9301}"/>
              </a:ext>
            </a:extLst>
          </p:cNvPr>
          <p:cNvSpPr>
            <a:spLocks noGrp="1"/>
          </p:cNvSpPr>
          <p:nvPr>
            <p:ph type="dt" sz="half" idx="10"/>
          </p:nvPr>
        </p:nvSpPr>
        <p:spPr/>
        <p:txBody>
          <a:bodyPr/>
          <a:lstStyle/>
          <a:p>
            <a:fld id="{3E958428-519F-E44D-B4AF-B54562E1C753}" type="datetimeFigureOut">
              <a:rPr lang="en-US" smtClean="0"/>
              <a:t>10/4/2023</a:t>
            </a:fld>
            <a:endParaRPr lang="en-US"/>
          </a:p>
        </p:txBody>
      </p:sp>
      <p:sp>
        <p:nvSpPr>
          <p:cNvPr id="3" name="Footer Placeholder 2">
            <a:extLst>
              <a:ext uri="{FF2B5EF4-FFF2-40B4-BE49-F238E27FC236}">
                <a16:creationId xmlns:a16="http://schemas.microsoft.com/office/drawing/2014/main" id="{F33A0064-181B-BD23-28B4-124E691650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B9EF08-ACF6-67E1-6F63-734264F10C6D}"/>
              </a:ext>
            </a:extLst>
          </p:cNvPr>
          <p:cNvSpPr>
            <a:spLocks noGrp="1"/>
          </p:cNvSpPr>
          <p:nvPr>
            <p:ph type="sldNum" sz="quarter" idx="12"/>
          </p:nvPr>
        </p:nvSpPr>
        <p:spPr/>
        <p:txBody>
          <a:bodyPr/>
          <a:lstStyle/>
          <a:p>
            <a:fld id="{1623CD21-97CB-A540-9040-58447BAB28BF}" type="slidenum">
              <a:rPr lang="en-US" smtClean="0"/>
              <a:t>‹#›</a:t>
            </a:fld>
            <a:endParaRPr lang="en-US"/>
          </a:p>
        </p:txBody>
      </p:sp>
    </p:spTree>
    <p:extLst>
      <p:ext uri="{BB962C8B-B14F-4D97-AF65-F5344CB8AC3E}">
        <p14:creationId xmlns:p14="http://schemas.microsoft.com/office/powerpoint/2010/main" val="96173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D47A-9BEA-FFCC-6D7D-FB05E7AAE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D5BA82-EB2F-E8BA-6D06-455520EC6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FE91CB-8318-3253-3C28-F8A6070966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71CBA-B891-8491-C7CC-C55A2E0F51DA}"/>
              </a:ext>
            </a:extLst>
          </p:cNvPr>
          <p:cNvSpPr>
            <a:spLocks noGrp="1"/>
          </p:cNvSpPr>
          <p:nvPr>
            <p:ph type="dt" sz="half" idx="10"/>
          </p:nvPr>
        </p:nvSpPr>
        <p:spPr/>
        <p:txBody>
          <a:bodyPr/>
          <a:lstStyle/>
          <a:p>
            <a:fld id="{3E958428-519F-E44D-B4AF-B54562E1C753}" type="datetimeFigureOut">
              <a:rPr lang="en-US" smtClean="0"/>
              <a:t>10/4/2023</a:t>
            </a:fld>
            <a:endParaRPr lang="en-US"/>
          </a:p>
        </p:txBody>
      </p:sp>
      <p:sp>
        <p:nvSpPr>
          <p:cNvPr id="6" name="Footer Placeholder 5">
            <a:extLst>
              <a:ext uri="{FF2B5EF4-FFF2-40B4-BE49-F238E27FC236}">
                <a16:creationId xmlns:a16="http://schemas.microsoft.com/office/drawing/2014/main" id="{3E9E0FD6-04BC-C338-6710-BFAB5825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EF7BE-27FE-3323-9D11-1A2D84954049}"/>
              </a:ext>
            </a:extLst>
          </p:cNvPr>
          <p:cNvSpPr>
            <a:spLocks noGrp="1"/>
          </p:cNvSpPr>
          <p:nvPr>
            <p:ph type="sldNum" sz="quarter" idx="12"/>
          </p:nvPr>
        </p:nvSpPr>
        <p:spPr/>
        <p:txBody>
          <a:bodyPr/>
          <a:lstStyle/>
          <a:p>
            <a:fld id="{1623CD21-97CB-A540-9040-58447BAB28BF}" type="slidenum">
              <a:rPr lang="en-US" smtClean="0"/>
              <a:t>‹#›</a:t>
            </a:fld>
            <a:endParaRPr lang="en-US"/>
          </a:p>
        </p:txBody>
      </p:sp>
    </p:spTree>
    <p:extLst>
      <p:ext uri="{BB962C8B-B14F-4D97-AF65-F5344CB8AC3E}">
        <p14:creationId xmlns:p14="http://schemas.microsoft.com/office/powerpoint/2010/main" val="187782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1AA1-B6DA-8089-0135-6F4B3F975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45848-8EFE-9414-85B1-FB00FA8E3C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1DFAFC-ABEF-8C57-A222-3F93103D8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7569FD-BB1C-D18F-B645-9D5E9AC49138}"/>
              </a:ext>
            </a:extLst>
          </p:cNvPr>
          <p:cNvSpPr>
            <a:spLocks noGrp="1"/>
          </p:cNvSpPr>
          <p:nvPr>
            <p:ph type="dt" sz="half" idx="10"/>
          </p:nvPr>
        </p:nvSpPr>
        <p:spPr/>
        <p:txBody>
          <a:bodyPr/>
          <a:lstStyle/>
          <a:p>
            <a:fld id="{3E958428-519F-E44D-B4AF-B54562E1C753}" type="datetimeFigureOut">
              <a:rPr lang="en-US" smtClean="0"/>
              <a:t>10/4/2023</a:t>
            </a:fld>
            <a:endParaRPr lang="en-US"/>
          </a:p>
        </p:txBody>
      </p:sp>
      <p:sp>
        <p:nvSpPr>
          <p:cNvPr id="6" name="Footer Placeholder 5">
            <a:extLst>
              <a:ext uri="{FF2B5EF4-FFF2-40B4-BE49-F238E27FC236}">
                <a16:creationId xmlns:a16="http://schemas.microsoft.com/office/drawing/2014/main" id="{25909AAC-F170-BC97-5E8D-EA551B17A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64525-9880-9E15-5908-AA10578943A4}"/>
              </a:ext>
            </a:extLst>
          </p:cNvPr>
          <p:cNvSpPr>
            <a:spLocks noGrp="1"/>
          </p:cNvSpPr>
          <p:nvPr>
            <p:ph type="sldNum" sz="quarter" idx="12"/>
          </p:nvPr>
        </p:nvSpPr>
        <p:spPr/>
        <p:txBody>
          <a:bodyPr/>
          <a:lstStyle/>
          <a:p>
            <a:fld id="{1623CD21-97CB-A540-9040-58447BAB28BF}" type="slidenum">
              <a:rPr lang="en-US" smtClean="0"/>
              <a:t>‹#›</a:t>
            </a:fld>
            <a:endParaRPr lang="en-US"/>
          </a:p>
        </p:txBody>
      </p:sp>
    </p:spTree>
    <p:extLst>
      <p:ext uri="{BB962C8B-B14F-4D97-AF65-F5344CB8AC3E}">
        <p14:creationId xmlns:p14="http://schemas.microsoft.com/office/powerpoint/2010/main" val="231330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B4F92-D992-39F2-3338-FEFDAB359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E013-8F66-AF90-AF1B-C71D4D2CE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35E35-E7CB-CC95-2831-707423BD61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58428-519F-E44D-B4AF-B54562E1C753}" type="datetimeFigureOut">
              <a:rPr lang="en-US" smtClean="0"/>
              <a:t>10/4/2023</a:t>
            </a:fld>
            <a:endParaRPr lang="en-US"/>
          </a:p>
        </p:txBody>
      </p:sp>
      <p:sp>
        <p:nvSpPr>
          <p:cNvPr id="5" name="Footer Placeholder 4">
            <a:extLst>
              <a:ext uri="{FF2B5EF4-FFF2-40B4-BE49-F238E27FC236}">
                <a16:creationId xmlns:a16="http://schemas.microsoft.com/office/drawing/2014/main" id="{E1F435A3-5DE7-1433-1A0F-610C41745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FA81D0-01C0-AAA1-042A-D8D92AB50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3CD21-97CB-A540-9040-58447BAB28BF}" type="slidenum">
              <a:rPr lang="en-US" smtClean="0"/>
              <a:t>‹#›</a:t>
            </a:fld>
            <a:endParaRPr lang="en-US"/>
          </a:p>
        </p:txBody>
      </p:sp>
    </p:spTree>
    <p:extLst>
      <p:ext uri="{BB962C8B-B14F-4D97-AF65-F5344CB8AC3E}">
        <p14:creationId xmlns:p14="http://schemas.microsoft.com/office/powerpoint/2010/main" val="383385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710C-F902-4A20-3D9E-C8D5550151EC}"/>
              </a:ext>
            </a:extLst>
          </p:cNvPr>
          <p:cNvSpPr>
            <a:spLocks noGrp="1"/>
          </p:cNvSpPr>
          <p:nvPr>
            <p:ph type="ctrTitle"/>
          </p:nvPr>
        </p:nvSpPr>
        <p:spPr>
          <a:xfrm>
            <a:off x="1524000" y="2676129"/>
            <a:ext cx="9144000" cy="2387600"/>
          </a:xfrm>
        </p:spPr>
        <p:txBody>
          <a:bodyPr>
            <a:normAutofit fontScale="90000"/>
          </a:bodyPr>
          <a:lstStyle/>
          <a:p>
            <a:r>
              <a:rPr lang="en-US" dirty="0"/>
              <a:t>Project Details:
COVID – 19 Vaccinations Analysis</a:t>
            </a:r>
          </a:p>
        </p:txBody>
      </p:sp>
    </p:spTree>
    <p:extLst>
      <p:ext uri="{BB962C8B-B14F-4D97-AF65-F5344CB8AC3E}">
        <p14:creationId xmlns:p14="http://schemas.microsoft.com/office/powerpoint/2010/main" val="2330267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BC29-746C-481D-C962-6A2E0D4DAE13}"/>
              </a:ext>
            </a:extLst>
          </p:cNvPr>
          <p:cNvSpPr>
            <a:spLocks noGrp="1"/>
          </p:cNvSpPr>
          <p:nvPr>
            <p:ph type="title"/>
          </p:nvPr>
        </p:nvSpPr>
        <p:spPr>
          <a:xfrm>
            <a:off x="516731" y="2766218"/>
            <a:ext cx="10515600" cy="1325563"/>
          </a:xfrm>
        </p:spPr>
        <p:txBody>
          <a:bodyPr>
            <a:normAutofit fontScale="90000"/>
          </a:bodyPr>
          <a:lstStyle/>
          <a:p>
            <a:r>
              <a:rPr lang="en-US" dirty="0"/>
              <a:t>Analysis –
In the analysis part first | have analyzed the top 10 fully vaccinated countries by using area chart and have used the filter option to find the top countries and the result obtained as below,
From the below image we can able to come to know that India is the top country in terms full vaccination with 116 billon , followed by united states of America and china with 67 billion and 35 billion respectively.</a:t>
            </a:r>
          </a:p>
        </p:txBody>
      </p:sp>
    </p:spTree>
    <p:extLst>
      <p:ext uri="{BB962C8B-B14F-4D97-AF65-F5344CB8AC3E}">
        <p14:creationId xmlns:p14="http://schemas.microsoft.com/office/powerpoint/2010/main" val="375386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8E73D069-4E21-6C78-06E5-8EEA15F67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25016"/>
            <a:ext cx="12192000" cy="6983016"/>
          </a:xfrm>
        </p:spPr>
      </p:pic>
    </p:spTree>
    <p:extLst>
      <p:ext uri="{BB962C8B-B14F-4D97-AF65-F5344CB8AC3E}">
        <p14:creationId xmlns:p14="http://schemas.microsoft.com/office/powerpoint/2010/main" val="97537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5B78-8313-C1DC-7665-39BD29710D90}"/>
              </a:ext>
            </a:extLst>
          </p:cNvPr>
          <p:cNvSpPr>
            <a:spLocks noGrp="1"/>
          </p:cNvSpPr>
          <p:nvPr>
            <p:ph type="title"/>
          </p:nvPr>
        </p:nvSpPr>
        <p:spPr>
          <a:xfrm>
            <a:off x="838200" y="2088554"/>
            <a:ext cx="10515600" cy="3145234"/>
          </a:xfrm>
        </p:spPr>
        <p:txBody>
          <a:bodyPr>
            <a:normAutofit fontScale="90000"/>
          </a:bodyPr>
          <a:lstStyle/>
          <a:p>
            <a:r>
              <a:rPr lang="en-US" dirty="0"/>
              <a:t>•In the second analysis we have analyzed the top 5 vaccinated countries with the help of pie chart and used filter option to find the top countries and with that we came to know that India is the top country with more number of vaccinated peoples followed by United States of America and Brazil.</a:t>
            </a:r>
          </a:p>
        </p:txBody>
      </p:sp>
    </p:spTree>
    <p:extLst>
      <p:ext uri="{BB962C8B-B14F-4D97-AF65-F5344CB8AC3E}">
        <p14:creationId xmlns:p14="http://schemas.microsoft.com/office/powerpoint/2010/main" val="1947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8EE8BE7-DC55-0B6A-9E3A-FE481929CD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000875"/>
          </a:xfrm>
        </p:spPr>
      </p:pic>
    </p:spTree>
    <p:extLst>
      <p:ext uri="{BB962C8B-B14F-4D97-AF65-F5344CB8AC3E}">
        <p14:creationId xmlns:p14="http://schemas.microsoft.com/office/powerpoint/2010/main" val="70153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96A8-92A6-E685-430C-5F47074B3273}"/>
              </a:ext>
            </a:extLst>
          </p:cNvPr>
          <p:cNvSpPr>
            <a:spLocks noGrp="1"/>
          </p:cNvSpPr>
          <p:nvPr>
            <p:ph type="title"/>
          </p:nvPr>
        </p:nvSpPr>
        <p:spPr>
          <a:xfrm>
            <a:off x="1088232" y="1168797"/>
            <a:ext cx="10515600" cy="4796234"/>
          </a:xfrm>
        </p:spPr>
        <p:txBody>
          <a:bodyPr>
            <a:normAutofit fontScale="90000"/>
          </a:bodyPr>
          <a:lstStyle/>
          <a:p>
            <a:r>
              <a:rPr lang="en-US" dirty="0"/>
              <a:t>•In the third analysis we have analyzed the top 5 country with daily vaccinations with the help of pie chart and used filter option to find the top country with daily vaccinations and with that we came to know that China is the top country with more number of vaccinations followed by India and United States of America.</a:t>
            </a:r>
          </a:p>
        </p:txBody>
      </p:sp>
    </p:spTree>
    <p:extLst>
      <p:ext uri="{BB962C8B-B14F-4D97-AF65-F5344CB8AC3E}">
        <p14:creationId xmlns:p14="http://schemas.microsoft.com/office/powerpoint/2010/main" val="208199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A4FE8D8-B813-7222-02F6-A087D1F8B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835015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020D-02BB-5C3C-7CEC-C9B46AA76746}"/>
              </a:ext>
            </a:extLst>
          </p:cNvPr>
          <p:cNvSpPr>
            <a:spLocks noGrp="1"/>
          </p:cNvSpPr>
          <p:nvPr>
            <p:ph type="title"/>
          </p:nvPr>
        </p:nvSpPr>
        <p:spPr>
          <a:xfrm>
            <a:off x="1123951" y="2088555"/>
            <a:ext cx="10515600" cy="2680890"/>
          </a:xfrm>
        </p:spPr>
        <p:txBody>
          <a:bodyPr>
            <a:normAutofit fontScale="90000"/>
          </a:bodyPr>
          <a:lstStyle/>
          <a:p>
            <a:r>
              <a:rPr lang="en-US" dirty="0"/>
              <a:t>•From the above images we have came to know about the statics of daily vaccination, people who have fully vaccinated and people who is vaccinated and I used cards for this to display the value.</a:t>
            </a:r>
          </a:p>
        </p:txBody>
      </p:sp>
    </p:spTree>
    <p:extLst>
      <p:ext uri="{BB962C8B-B14F-4D97-AF65-F5344CB8AC3E}">
        <p14:creationId xmlns:p14="http://schemas.microsoft.com/office/powerpoint/2010/main" val="263211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ABB150B-D978-6F49-1125-C2C24F48F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82669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EC3-C48F-3B26-B0AB-7AF883EB434F}"/>
              </a:ext>
            </a:extLst>
          </p:cNvPr>
          <p:cNvSpPr>
            <a:spLocks noGrp="1"/>
          </p:cNvSpPr>
          <p:nvPr>
            <p:ph type="title"/>
          </p:nvPr>
        </p:nvSpPr>
        <p:spPr>
          <a:xfrm>
            <a:off x="998934" y="1111250"/>
            <a:ext cx="10515600" cy="4635500"/>
          </a:xfrm>
        </p:spPr>
        <p:txBody>
          <a:bodyPr>
            <a:normAutofit/>
          </a:bodyPr>
          <a:lstStyle/>
          <a:p>
            <a:r>
              <a:rPr lang="en-US" dirty="0"/>
              <a:t>•Above image have shown that daily vaccinating details year wise and here we can conclude that 2021 is a year which having maximum daily vaccinating details and I have used bar chart.</a:t>
            </a:r>
          </a:p>
        </p:txBody>
      </p:sp>
    </p:spTree>
    <p:extLst>
      <p:ext uri="{BB962C8B-B14F-4D97-AF65-F5344CB8AC3E}">
        <p14:creationId xmlns:p14="http://schemas.microsoft.com/office/powerpoint/2010/main" val="2864634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A2066CA-33FB-721F-4A87-BC8CAF45E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Tree>
    <p:extLst>
      <p:ext uri="{BB962C8B-B14F-4D97-AF65-F5344CB8AC3E}">
        <p14:creationId xmlns:p14="http://schemas.microsoft.com/office/powerpoint/2010/main" val="6315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4F50-129F-88F1-A0BE-18023C054AD9}"/>
              </a:ext>
            </a:extLst>
          </p:cNvPr>
          <p:cNvSpPr>
            <a:spLocks noGrp="1"/>
          </p:cNvSpPr>
          <p:nvPr>
            <p:ph type="title"/>
          </p:nvPr>
        </p:nvSpPr>
        <p:spPr>
          <a:xfrm rot="10800000" flipV="1">
            <a:off x="1231106" y="2622352"/>
            <a:ext cx="10515600" cy="1613296"/>
          </a:xfrm>
        </p:spPr>
        <p:txBody>
          <a:bodyPr>
            <a:normAutofit fontScale="90000"/>
          </a:bodyPr>
          <a:lstStyle/>
          <a:p>
            <a:r>
              <a:rPr lang="en-US" dirty="0"/>
              <a:t>Aim –
This Project mainly aims to find out the trend of the vaccinations around the world for the prevention of the </a:t>
            </a:r>
            <a:r>
              <a:rPr lang="en-US" dirty="0" err="1"/>
              <a:t>Covid</a:t>
            </a:r>
            <a:r>
              <a:rPr lang="en-US" dirty="0"/>
              <a:t> 19 pandemic and how much has been achieved so far.</a:t>
            </a:r>
          </a:p>
        </p:txBody>
      </p:sp>
    </p:spTree>
    <p:extLst>
      <p:ext uri="{BB962C8B-B14F-4D97-AF65-F5344CB8AC3E}">
        <p14:creationId xmlns:p14="http://schemas.microsoft.com/office/powerpoint/2010/main" val="1022879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F9A8F-8C66-E7C1-E0DB-428B92338EA3}"/>
              </a:ext>
            </a:extLst>
          </p:cNvPr>
          <p:cNvSpPr>
            <a:spLocks noGrp="1"/>
          </p:cNvSpPr>
          <p:nvPr>
            <p:ph type="title"/>
          </p:nvPr>
        </p:nvSpPr>
        <p:spPr>
          <a:xfrm>
            <a:off x="1141810" y="1994296"/>
            <a:ext cx="10515600" cy="2869407"/>
          </a:xfrm>
        </p:spPr>
        <p:txBody>
          <a:bodyPr>
            <a:normAutofit fontScale="90000"/>
          </a:bodyPr>
          <a:lstStyle/>
          <a:p>
            <a:r>
              <a:rPr lang="en-US" dirty="0"/>
              <a:t>•Above image have shown that fully vaccinating details year wise and here we can conclude that 2021 is a year which is having maximum number fully vaccinated peoples and I have used Line chart.</a:t>
            </a:r>
          </a:p>
        </p:txBody>
      </p:sp>
    </p:spTree>
    <p:extLst>
      <p:ext uri="{BB962C8B-B14F-4D97-AF65-F5344CB8AC3E}">
        <p14:creationId xmlns:p14="http://schemas.microsoft.com/office/powerpoint/2010/main" val="1358824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F408B58-0F83-72A2-D18B-2BCE602E1D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848306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BA19-2C86-B9F8-35D0-F7A912E1B89F}"/>
              </a:ext>
            </a:extLst>
          </p:cNvPr>
          <p:cNvSpPr>
            <a:spLocks noGrp="1"/>
          </p:cNvSpPr>
          <p:nvPr>
            <p:ph type="title"/>
          </p:nvPr>
        </p:nvSpPr>
        <p:spPr>
          <a:xfrm>
            <a:off x="1266825" y="2766218"/>
            <a:ext cx="10515600" cy="1325563"/>
          </a:xfrm>
        </p:spPr>
        <p:txBody>
          <a:bodyPr>
            <a:normAutofit fontScale="90000"/>
          </a:bodyPr>
          <a:lstStyle/>
          <a:p>
            <a:r>
              <a:rPr lang="en-US" dirty="0"/>
              <a:t>•From the above chart I have used table to understand the vaccine details and </a:t>
            </a:r>
            <a:r>
              <a:rPr lang="en-US" dirty="0" err="1"/>
              <a:t>iso_code</a:t>
            </a:r>
            <a:r>
              <a:rPr lang="en-US" dirty="0"/>
              <a:t> details country wise.</a:t>
            </a:r>
          </a:p>
        </p:txBody>
      </p:sp>
    </p:spTree>
    <p:extLst>
      <p:ext uri="{BB962C8B-B14F-4D97-AF65-F5344CB8AC3E}">
        <p14:creationId xmlns:p14="http://schemas.microsoft.com/office/powerpoint/2010/main" val="3395838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6E0F967-3450-D908-22AB-787147C862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906286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F8DC-25BC-E7C4-983F-B4C118B988DF}"/>
              </a:ext>
            </a:extLst>
          </p:cNvPr>
          <p:cNvSpPr>
            <a:spLocks noGrp="1"/>
          </p:cNvSpPr>
          <p:nvPr>
            <p:ph type="title"/>
          </p:nvPr>
        </p:nvSpPr>
        <p:spPr>
          <a:xfrm>
            <a:off x="1195387" y="2053829"/>
            <a:ext cx="10515600" cy="3178968"/>
          </a:xfrm>
        </p:spPr>
        <p:txBody>
          <a:bodyPr>
            <a:normAutofit/>
          </a:bodyPr>
          <a:lstStyle/>
          <a:p>
            <a:r>
              <a:rPr lang="en-US" dirty="0"/>
              <a:t>•From the above images we have analyzed the daily vaccinations per million, people who have fully vaccinated per hundred, people who have vaccinated per hundred, total vaccinations per hundred.</a:t>
            </a:r>
          </a:p>
        </p:txBody>
      </p:sp>
    </p:spTree>
    <p:extLst>
      <p:ext uri="{BB962C8B-B14F-4D97-AF65-F5344CB8AC3E}">
        <p14:creationId xmlns:p14="http://schemas.microsoft.com/office/powerpoint/2010/main" val="4111522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2D473A8-FC43-A104-14C9-F211D21CA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098993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C001-AA2F-FDF2-EC73-A37E09E0E22F}"/>
              </a:ext>
            </a:extLst>
          </p:cNvPr>
          <p:cNvSpPr>
            <a:spLocks noGrp="1"/>
          </p:cNvSpPr>
          <p:nvPr>
            <p:ph type="title"/>
          </p:nvPr>
        </p:nvSpPr>
        <p:spPr>
          <a:xfrm>
            <a:off x="838200" y="1629172"/>
            <a:ext cx="10515600" cy="3599656"/>
          </a:xfrm>
        </p:spPr>
        <p:txBody>
          <a:bodyPr>
            <a:normAutofit/>
          </a:bodyPr>
          <a:lstStyle/>
          <a:p>
            <a:r>
              <a:rPr lang="en-US" dirty="0"/>
              <a:t>•People who have vaccinated per hundred, people who have fully vaccinated per hundred, total vaccinated per hundred and we came. To know about that 2021 was the peak year in all the 3 cases.</a:t>
            </a:r>
          </a:p>
        </p:txBody>
      </p:sp>
    </p:spTree>
    <p:extLst>
      <p:ext uri="{BB962C8B-B14F-4D97-AF65-F5344CB8AC3E}">
        <p14:creationId xmlns:p14="http://schemas.microsoft.com/office/powerpoint/2010/main" val="832978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88611-F43C-28B4-9446-391D549EFC7E}"/>
              </a:ext>
            </a:extLst>
          </p:cNvPr>
          <p:cNvSpPr>
            <a:spLocks noGrp="1"/>
          </p:cNvSpPr>
          <p:nvPr>
            <p:ph type="title"/>
          </p:nvPr>
        </p:nvSpPr>
        <p:spPr>
          <a:xfrm>
            <a:off x="838200" y="365125"/>
            <a:ext cx="10515600" cy="6207125"/>
          </a:xfrm>
        </p:spPr>
        <p:txBody>
          <a:bodyPr>
            <a:normAutofit/>
          </a:bodyPr>
          <a:lstStyle/>
          <a:p>
            <a:r>
              <a:rPr lang="en-US" dirty="0"/>
              <a:t>Insights –
Here we analyzed the top 10 fully vaccinated countries in which India tops the list which indicates that people in the country where showing lots of interests to get vaccinated.
And also analyzed top 5 vaccinated countries here also India tops the list.
And then analyzed top 5 daily vaccinating countries and here China tops the list.</a:t>
            </a:r>
          </a:p>
        </p:txBody>
      </p:sp>
    </p:spTree>
    <p:extLst>
      <p:ext uri="{BB962C8B-B14F-4D97-AF65-F5344CB8AC3E}">
        <p14:creationId xmlns:p14="http://schemas.microsoft.com/office/powerpoint/2010/main" val="2432323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F87D-46E1-CF7A-6FEE-3569ABD1A57C}"/>
              </a:ext>
            </a:extLst>
          </p:cNvPr>
          <p:cNvSpPr>
            <a:spLocks noGrp="1"/>
          </p:cNvSpPr>
          <p:nvPr>
            <p:ph type="title"/>
          </p:nvPr>
        </p:nvSpPr>
        <p:spPr>
          <a:xfrm>
            <a:off x="838200" y="365125"/>
            <a:ext cx="10515600" cy="5921375"/>
          </a:xfrm>
        </p:spPr>
        <p:txBody>
          <a:bodyPr>
            <a:normAutofit/>
          </a:bodyPr>
          <a:lstStyle/>
          <a:p>
            <a:r>
              <a:rPr lang="en-US" dirty="0"/>
              <a:t>Recommendations –
We should collect day to day reports and we should update our records daily to get more accurate details.
So that we can move forward with more vaccination to the right country which needs the most.</a:t>
            </a:r>
          </a:p>
        </p:txBody>
      </p:sp>
    </p:spTree>
    <p:extLst>
      <p:ext uri="{BB962C8B-B14F-4D97-AF65-F5344CB8AC3E}">
        <p14:creationId xmlns:p14="http://schemas.microsoft.com/office/powerpoint/2010/main" val="3414391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FEFA-1FDD-C926-7394-9E2AA1E5D95A}"/>
              </a:ext>
            </a:extLst>
          </p:cNvPr>
          <p:cNvSpPr>
            <a:spLocks noGrp="1"/>
          </p:cNvSpPr>
          <p:nvPr>
            <p:ph type="title"/>
          </p:nvPr>
        </p:nvSpPr>
        <p:spPr>
          <a:xfrm>
            <a:off x="838200" y="365125"/>
            <a:ext cx="10515600" cy="5921375"/>
          </a:xfrm>
        </p:spPr>
        <p:txBody>
          <a:bodyPr>
            <a:normAutofit/>
          </a:bodyPr>
          <a:lstStyle/>
          <a:p>
            <a:r>
              <a:rPr lang="en-US" dirty="0"/>
              <a:t>Conclusions –
In this dataset we came to know that the vaccination process in every country was going in good pace that indicates we can have control of this disease very soon all over the world.</a:t>
            </a:r>
          </a:p>
        </p:txBody>
      </p:sp>
    </p:spTree>
    <p:extLst>
      <p:ext uri="{BB962C8B-B14F-4D97-AF65-F5344CB8AC3E}">
        <p14:creationId xmlns:p14="http://schemas.microsoft.com/office/powerpoint/2010/main" val="299886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2688-9197-0C2C-FB0F-3F55AF66B653}"/>
              </a:ext>
            </a:extLst>
          </p:cNvPr>
          <p:cNvSpPr>
            <a:spLocks noGrp="1"/>
          </p:cNvSpPr>
          <p:nvPr>
            <p:ph type="title"/>
          </p:nvPr>
        </p:nvSpPr>
        <p:spPr>
          <a:xfrm>
            <a:off x="321469" y="214313"/>
            <a:ext cx="11870531" cy="6643687"/>
          </a:xfrm>
        </p:spPr>
        <p:txBody>
          <a:bodyPr>
            <a:normAutofit fontScale="90000"/>
          </a:bodyPr>
          <a:lstStyle/>
          <a:p>
            <a:r>
              <a:rPr lang="en-US" dirty="0"/>
              <a:t>Introduction –
The COVID 19 pandemic caused due to the Corona virus devastated the world by causing several fatalities around the world. This virus originated in Wuhan, China in 2019 and was later spread throughout the world due to human contact in one way or the other. The disease showed symptoms as basic as mild fever and cold but also caused life threatening symptoms like breathing problems caused by damage to the lungs.</a:t>
            </a:r>
          </a:p>
        </p:txBody>
      </p:sp>
    </p:spTree>
    <p:extLst>
      <p:ext uri="{BB962C8B-B14F-4D97-AF65-F5344CB8AC3E}">
        <p14:creationId xmlns:p14="http://schemas.microsoft.com/office/powerpoint/2010/main" val="1352008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151F7-BA3F-1331-4821-36E86BE2A8B1}"/>
              </a:ext>
            </a:extLst>
          </p:cNvPr>
          <p:cNvSpPr>
            <a:spLocks noGrp="1"/>
          </p:cNvSpPr>
          <p:nvPr>
            <p:ph idx="1"/>
          </p:nvPr>
        </p:nvSpPr>
        <p:spPr>
          <a:xfrm>
            <a:off x="678657" y="910828"/>
            <a:ext cx="8286749" cy="5500688"/>
          </a:xfrm>
        </p:spPr>
        <p:txBody>
          <a:bodyPr>
            <a:normAutofit fontScale="92500" lnSpcReduction="20000"/>
          </a:bodyPr>
          <a:lstStyle/>
          <a:p>
            <a:r>
              <a:rPr lang="en-US" dirty="0"/>
              <a:t>Example program:-
# Import necessary libraries
import pandas as </a:t>
            </a:r>
            <a:r>
              <a:rPr lang="en-US" dirty="0" err="1"/>
              <a:t>pd</a:t>
            </a:r>
            <a:r>
              <a:rPr lang="en-US" dirty="0"/>
              <a:t>
import </a:t>
            </a:r>
            <a:r>
              <a:rPr lang="en-US" dirty="0" err="1"/>
              <a:t>numpy</a:t>
            </a:r>
            <a:r>
              <a:rPr lang="en-US" dirty="0"/>
              <a:t> as np
import </a:t>
            </a:r>
            <a:r>
              <a:rPr lang="en-US" dirty="0" err="1"/>
              <a:t>matplotlib.pyplot</a:t>
            </a:r>
            <a:r>
              <a:rPr lang="en-US" dirty="0"/>
              <a:t> as </a:t>
            </a:r>
            <a:r>
              <a:rPr lang="en-US" dirty="0" err="1"/>
              <a:t>plt</a:t>
            </a:r>
            <a:r>
              <a:rPr lang="en-US" dirty="0"/>
              <a:t>
import </a:t>
            </a:r>
            <a:r>
              <a:rPr lang="en-US" dirty="0" err="1"/>
              <a:t>seaborn</a:t>
            </a:r>
            <a:r>
              <a:rPr lang="en-US" dirty="0"/>
              <a:t> as </a:t>
            </a:r>
            <a:r>
              <a:rPr lang="en-US" dirty="0" err="1"/>
              <a:t>sns</a:t>
            </a:r>
            <a:r>
              <a:rPr lang="en-US" dirty="0"/>
              <a:t>
from </a:t>
            </a:r>
            <a:r>
              <a:rPr lang="en-US" dirty="0" err="1"/>
              <a:t>scipy.stats</a:t>
            </a:r>
            <a:r>
              <a:rPr lang="en-US" dirty="0"/>
              <a:t> import </a:t>
            </a:r>
            <a:r>
              <a:rPr lang="en-US" dirty="0" err="1"/>
              <a:t>ttest_ind</a:t>
            </a:r>
            <a:r>
              <a:rPr lang="en-US" dirty="0"/>
              <a:t>
# Step 1: Data Collection
# Assuming you have a CSV file named ‘</a:t>
            </a:r>
            <a:r>
              <a:rPr lang="en-US" dirty="0" err="1"/>
              <a:t>covid_vaccine_data.csv</a:t>
            </a:r>
            <a:r>
              <a:rPr lang="en-US" dirty="0"/>
              <a:t>’
data = </a:t>
            </a:r>
            <a:r>
              <a:rPr lang="en-US" dirty="0" err="1"/>
              <a:t>pd.read_csv</a:t>
            </a:r>
            <a:r>
              <a:rPr lang="en-US" dirty="0"/>
              <a:t>(‘</a:t>
            </a:r>
            <a:r>
              <a:rPr lang="en-US" dirty="0" err="1"/>
              <a:t>covid_vaccine_data.csv</a:t>
            </a:r>
            <a:r>
              <a:rPr lang="en-US" dirty="0"/>
              <a:t>’)</a:t>
            </a:r>
          </a:p>
        </p:txBody>
      </p:sp>
    </p:spTree>
    <p:extLst>
      <p:ext uri="{BB962C8B-B14F-4D97-AF65-F5344CB8AC3E}">
        <p14:creationId xmlns:p14="http://schemas.microsoft.com/office/powerpoint/2010/main" val="940563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C9390-4FE8-491D-BDE7-BE646DA95226}"/>
              </a:ext>
            </a:extLst>
          </p:cNvPr>
          <p:cNvSpPr>
            <a:spLocks noGrp="1"/>
          </p:cNvSpPr>
          <p:nvPr>
            <p:ph idx="1"/>
          </p:nvPr>
        </p:nvSpPr>
        <p:spPr>
          <a:xfrm>
            <a:off x="838200" y="1322783"/>
            <a:ext cx="10515600" cy="5319713"/>
          </a:xfrm>
        </p:spPr>
        <p:txBody>
          <a:bodyPr>
            <a:normAutofit fontScale="92500"/>
          </a:bodyPr>
          <a:lstStyle/>
          <a:p>
            <a:r>
              <a:rPr lang="en-US" dirty="0"/>
              <a:t># Step 2: Data Preprocessing
# Handle missing values
data = </a:t>
            </a:r>
            <a:r>
              <a:rPr lang="en-US" dirty="0" err="1"/>
              <a:t>data.dropna</a:t>
            </a:r>
            <a:r>
              <a:rPr lang="en-US" dirty="0"/>
              <a:t>()
# Convert categorical features into numerical representations (if needed)
# You might use techniques like one-hot encoding or label encoding
# Step 3: Exploratory Data Analysis
# Explore data characteristics, identify trends, and outliers
</a:t>
            </a:r>
            <a:r>
              <a:rPr lang="en-US" dirty="0" err="1"/>
              <a:t>summary_stats</a:t>
            </a:r>
            <a:r>
              <a:rPr lang="en-US" dirty="0"/>
              <a:t> = </a:t>
            </a:r>
            <a:r>
              <a:rPr lang="en-US" dirty="0" err="1"/>
              <a:t>data.describe</a:t>
            </a:r>
            <a:r>
              <a:rPr lang="en-US" dirty="0"/>
              <a:t>()
</a:t>
            </a:r>
            <a:r>
              <a:rPr lang="en-US" dirty="0" err="1"/>
              <a:t>correlation_matrix</a:t>
            </a:r>
            <a:r>
              <a:rPr lang="en-US" dirty="0"/>
              <a:t> = </a:t>
            </a:r>
            <a:r>
              <a:rPr lang="en-US" dirty="0" err="1"/>
              <a:t>data.corr</a:t>
            </a:r>
            <a:r>
              <a:rPr lang="en-US" dirty="0"/>
              <a:t>()</a:t>
            </a:r>
          </a:p>
        </p:txBody>
      </p:sp>
    </p:spTree>
    <p:extLst>
      <p:ext uri="{BB962C8B-B14F-4D97-AF65-F5344CB8AC3E}">
        <p14:creationId xmlns:p14="http://schemas.microsoft.com/office/powerpoint/2010/main" val="2371759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6F55A-F738-2A51-D85C-0996F7053B26}"/>
              </a:ext>
            </a:extLst>
          </p:cNvPr>
          <p:cNvSpPr>
            <a:spLocks noGrp="1"/>
          </p:cNvSpPr>
          <p:nvPr>
            <p:ph idx="1"/>
          </p:nvPr>
        </p:nvSpPr>
        <p:spPr>
          <a:xfrm>
            <a:off x="838200" y="1057672"/>
            <a:ext cx="10515600" cy="4351338"/>
          </a:xfrm>
        </p:spPr>
        <p:txBody>
          <a:bodyPr>
            <a:normAutofit fontScale="77500" lnSpcReduction="20000"/>
          </a:bodyPr>
          <a:lstStyle/>
          <a:p>
            <a:r>
              <a:rPr lang="en-US" dirty="0"/>
              <a:t># Step 4: Statistical Analysis
# Perform statistical tests (e.g., t-test for vaccine efficacy)
group1 = data[data[‘Group’] == ‘Group A’][‘Efficacy’]
group2 = data[data[‘Group’] == ‘Group B’][‘Efficacy’]
</a:t>
            </a:r>
            <a:r>
              <a:rPr lang="en-US" dirty="0" err="1"/>
              <a:t>t_stat</a:t>
            </a:r>
            <a:r>
              <a:rPr lang="en-US" dirty="0"/>
              <a:t>, </a:t>
            </a:r>
            <a:r>
              <a:rPr lang="en-US" dirty="0" err="1"/>
              <a:t>p_value</a:t>
            </a:r>
            <a:r>
              <a:rPr lang="en-US" dirty="0"/>
              <a:t> = </a:t>
            </a:r>
            <a:r>
              <a:rPr lang="en-US" dirty="0" err="1"/>
              <a:t>ttest_ind</a:t>
            </a:r>
            <a:r>
              <a:rPr lang="en-US" dirty="0"/>
              <a:t>(group1, group2)
# Step 5: Visualization
# Create visualizations to present key findings
</a:t>
            </a:r>
            <a:r>
              <a:rPr lang="en-US" dirty="0" err="1"/>
              <a:t>plt.figure</a:t>
            </a:r>
            <a:r>
              <a:rPr lang="en-US" dirty="0"/>
              <a:t>(</a:t>
            </a:r>
            <a:r>
              <a:rPr lang="en-US" dirty="0" err="1"/>
              <a:t>figsize</a:t>
            </a:r>
            <a:r>
              <a:rPr lang="en-US" dirty="0"/>
              <a:t>=(10, 6))
</a:t>
            </a:r>
            <a:r>
              <a:rPr lang="en-US" dirty="0" err="1"/>
              <a:t>sns.barplot</a:t>
            </a:r>
            <a:r>
              <a:rPr lang="en-US" dirty="0"/>
              <a:t>(x=‘</a:t>
            </a:r>
            <a:r>
              <a:rPr lang="en-US" dirty="0" err="1"/>
              <a:t>Age_Group</a:t>
            </a:r>
            <a:r>
              <a:rPr lang="en-US" dirty="0"/>
              <a:t>’, y=‘</a:t>
            </a:r>
            <a:r>
              <a:rPr lang="en-US" dirty="0" err="1"/>
              <a:t>Adverse_Effects</a:t>
            </a:r>
            <a:r>
              <a:rPr lang="en-US" dirty="0"/>
              <a:t>’, data=data)
</a:t>
            </a:r>
            <a:r>
              <a:rPr lang="en-US" dirty="0" err="1"/>
              <a:t>plt.title</a:t>
            </a:r>
            <a:r>
              <a:rPr lang="en-US" dirty="0"/>
              <a:t>(‘Adverse Effects Across Age Groups’)
</a:t>
            </a:r>
            <a:r>
              <a:rPr lang="en-US" dirty="0" err="1"/>
              <a:t>plt.show</a:t>
            </a:r>
            <a:r>
              <a:rPr lang="en-US" dirty="0"/>
              <a:t>()</a:t>
            </a:r>
          </a:p>
        </p:txBody>
      </p:sp>
    </p:spTree>
    <p:extLst>
      <p:ext uri="{BB962C8B-B14F-4D97-AF65-F5344CB8AC3E}">
        <p14:creationId xmlns:p14="http://schemas.microsoft.com/office/powerpoint/2010/main" val="3647001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68B439D-FA0E-6294-C7E4-D4057FFA440B}"/>
              </a:ext>
            </a:extLst>
          </p:cNvPr>
          <p:cNvSpPr>
            <a:spLocks noGrp="1"/>
          </p:cNvSpPr>
          <p:nvPr>
            <p:ph idx="1"/>
          </p:nvPr>
        </p:nvSpPr>
        <p:spPr>
          <a:xfrm>
            <a:off x="838200" y="1253331"/>
            <a:ext cx="10515600" cy="4351338"/>
          </a:xfrm>
        </p:spPr>
        <p:txBody>
          <a:bodyPr>
            <a:normAutofit fontScale="92500"/>
          </a:bodyPr>
          <a:lstStyle/>
          <a:p>
            <a:r>
              <a:rPr lang="en-US" dirty="0"/>
              <a:t>Step 6: Insights and Recommendations
# Provide actionable insights based on the analysis
</a:t>
            </a:r>
            <a:r>
              <a:rPr lang="en-US" dirty="0" err="1"/>
              <a:t>mean_efficacy_groupA</a:t>
            </a:r>
            <a:r>
              <a:rPr lang="en-US" dirty="0"/>
              <a:t> = group1.mean()
</a:t>
            </a:r>
            <a:r>
              <a:rPr lang="en-US" dirty="0" err="1"/>
              <a:t>mean_efficacy_groupB</a:t>
            </a:r>
            <a:r>
              <a:rPr lang="en-US" dirty="0"/>
              <a:t> = group2.mean()
if </a:t>
            </a:r>
            <a:r>
              <a:rPr lang="en-US" dirty="0" err="1"/>
              <a:t>mean_efficacy_groupA</a:t>
            </a:r>
            <a:r>
              <a:rPr lang="en-US" dirty="0"/>
              <a:t> &gt; </a:t>
            </a:r>
            <a:r>
              <a:rPr lang="en-US" dirty="0" err="1"/>
              <a:t>mean_efficacy_groupB</a:t>
            </a:r>
            <a:r>
              <a:rPr lang="en-US" dirty="0"/>
              <a:t>:
    recommendation = “Consider prioritizing Group A vaccine for broader distribution.”
else:
    recommendation = “Group B vaccine shows higher efficacy on average.”</a:t>
            </a:r>
          </a:p>
        </p:txBody>
      </p:sp>
    </p:spTree>
    <p:extLst>
      <p:ext uri="{BB962C8B-B14F-4D97-AF65-F5344CB8AC3E}">
        <p14:creationId xmlns:p14="http://schemas.microsoft.com/office/powerpoint/2010/main" val="639324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E8435-7C12-8022-A6C5-E5F3170F9160}"/>
              </a:ext>
            </a:extLst>
          </p:cNvPr>
          <p:cNvSpPr>
            <a:spLocks noGrp="1"/>
          </p:cNvSpPr>
          <p:nvPr>
            <p:ph idx="1"/>
          </p:nvPr>
        </p:nvSpPr>
        <p:spPr>
          <a:xfrm>
            <a:off x="641746" y="1647032"/>
            <a:ext cx="10515600" cy="4351338"/>
          </a:xfrm>
        </p:spPr>
        <p:txBody>
          <a:bodyPr/>
          <a:lstStyle/>
          <a:p>
            <a:r>
              <a:rPr lang="en-US" dirty="0"/>
              <a:t>Print(</a:t>
            </a:r>
            <a:r>
              <a:rPr lang="en-US" dirty="0" err="1"/>
              <a:t>f”Mean</a:t>
            </a:r>
            <a:r>
              <a:rPr lang="en-US" dirty="0"/>
              <a:t> Efficacy – Group A: {mean_efficacy_groupA:.2f}%”)
print(</a:t>
            </a:r>
            <a:r>
              <a:rPr lang="en-US" dirty="0" err="1"/>
              <a:t>f”Mean</a:t>
            </a:r>
            <a:r>
              <a:rPr lang="en-US" dirty="0"/>
              <a:t> Efficacy – Group B: {mean_efficacy_groupB:.2f}%”)
print(“Statistical Test p-value:”, </a:t>
            </a:r>
            <a:r>
              <a:rPr lang="en-US" dirty="0" err="1"/>
              <a:t>p_value</a:t>
            </a:r>
            <a:r>
              <a:rPr lang="en-US" dirty="0"/>
              <a:t>)
print(“Recommendation:”, recommendation)</a:t>
            </a:r>
          </a:p>
        </p:txBody>
      </p:sp>
    </p:spTree>
    <p:extLst>
      <p:ext uri="{BB962C8B-B14F-4D97-AF65-F5344CB8AC3E}">
        <p14:creationId xmlns:p14="http://schemas.microsoft.com/office/powerpoint/2010/main" val="247099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5560-D64C-0859-B32C-63B0AAF9A33F}"/>
              </a:ext>
            </a:extLst>
          </p:cNvPr>
          <p:cNvSpPr>
            <a:spLocks noGrp="1"/>
          </p:cNvSpPr>
          <p:nvPr>
            <p:ph type="title"/>
          </p:nvPr>
        </p:nvSpPr>
        <p:spPr>
          <a:xfrm>
            <a:off x="571500" y="780851"/>
            <a:ext cx="11353800" cy="5296297"/>
          </a:xfrm>
        </p:spPr>
        <p:txBody>
          <a:bodyPr>
            <a:normAutofit/>
          </a:bodyPr>
          <a:lstStyle/>
          <a:p>
            <a:r>
              <a:rPr lang="en-US" dirty="0"/>
              <a:t>•In later stages of 2020 several experimental vaccines were developed and was administered to humans. The efforts were successful as the vaccines were helpful in reducing the affects the virus and even if people were infected, they were not in any life threating situation and escaped the illness having only minor symptoms.</a:t>
            </a:r>
          </a:p>
        </p:txBody>
      </p:sp>
    </p:spTree>
    <p:extLst>
      <p:ext uri="{BB962C8B-B14F-4D97-AF65-F5344CB8AC3E}">
        <p14:creationId xmlns:p14="http://schemas.microsoft.com/office/powerpoint/2010/main" val="183452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71629-08F4-8EC6-94B2-8702E8C2367E}"/>
              </a:ext>
            </a:extLst>
          </p:cNvPr>
          <p:cNvSpPr>
            <a:spLocks noGrp="1"/>
          </p:cNvSpPr>
          <p:nvPr>
            <p:ph type="title"/>
          </p:nvPr>
        </p:nvSpPr>
        <p:spPr>
          <a:xfrm>
            <a:off x="1302544" y="2288976"/>
            <a:ext cx="10515600" cy="2280048"/>
          </a:xfrm>
        </p:spPr>
        <p:txBody>
          <a:bodyPr>
            <a:normAutofit fontScale="90000"/>
          </a:bodyPr>
          <a:lstStyle/>
          <a:p>
            <a:r>
              <a:rPr lang="en-US" dirty="0"/>
              <a:t>•Many countries later developed their own vaccines and also helped other countries without the resources by providing them with vaccines developed.</a:t>
            </a:r>
          </a:p>
        </p:txBody>
      </p:sp>
    </p:spTree>
    <p:extLst>
      <p:ext uri="{BB962C8B-B14F-4D97-AF65-F5344CB8AC3E}">
        <p14:creationId xmlns:p14="http://schemas.microsoft.com/office/powerpoint/2010/main" val="31820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69E1-AEEF-BA26-8303-D081A98F044A}"/>
              </a:ext>
            </a:extLst>
          </p:cNvPr>
          <p:cNvSpPr>
            <a:spLocks noGrp="1"/>
          </p:cNvSpPr>
          <p:nvPr>
            <p:ph type="title"/>
          </p:nvPr>
        </p:nvSpPr>
        <p:spPr>
          <a:xfrm>
            <a:off x="136922" y="517922"/>
            <a:ext cx="12251531" cy="6340078"/>
          </a:xfrm>
        </p:spPr>
        <p:txBody>
          <a:bodyPr>
            <a:normAutofit fontScale="90000"/>
          </a:bodyPr>
          <a:lstStyle/>
          <a:p>
            <a:r>
              <a:rPr lang="en-US" dirty="0"/>
              <a:t>Problem Statements –
•In this project we have analyzed the top 10 fully vaccinated countries
•We have analyzed the top 5 vaccinated countries
•We have analyzed the top 5 daily vaccinating countries
•We have analyzed the total number of daily vaccinations, people who have fully vaccinated, people who is vaccinated
•We have analyzed year wise daily vaccinating details, fully vaccinated people details, vaccinated people details.</a:t>
            </a:r>
          </a:p>
        </p:txBody>
      </p:sp>
    </p:spTree>
    <p:extLst>
      <p:ext uri="{BB962C8B-B14F-4D97-AF65-F5344CB8AC3E}">
        <p14:creationId xmlns:p14="http://schemas.microsoft.com/office/powerpoint/2010/main" val="3862891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52CA-CAD0-43FB-901C-76994D35405D}"/>
              </a:ext>
            </a:extLst>
          </p:cNvPr>
          <p:cNvSpPr>
            <a:spLocks noGrp="1"/>
          </p:cNvSpPr>
          <p:nvPr>
            <p:ph type="title"/>
          </p:nvPr>
        </p:nvSpPr>
        <p:spPr>
          <a:xfrm>
            <a:off x="695324" y="0"/>
            <a:ext cx="10515600" cy="7171531"/>
          </a:xfrm>
        </p:spPr>
        <p:txBody>
          <a:bodyPr>
            <a:normAutofit/>
          </a:bodyPr>
          <a:lstStyle/>
          <a:p>
            <a:r>
              <a:rPr lang="en-US" dirty="0"/>
              <a:t>Methodology –
Step 1 –
Data Importing –
In power BI desktop with the help of the get data option import the CSV data which is named as </a:t>
            </a:r>
            <a:r>
              <a:rPr lang="en-US" dirty="0" err="1"/>
              <a:t>country_vaccinations</a:t>
            </a:r>
            <a:r>
              <a:rPr lang="en-US" dirty="0"/>
              <a:t> and clicked load option.</a:t>
            </a:r>
          </a:p>
        </p:txBody>
      </p:sp>
    </p:spTree>
    <p:extLst>
      <p:ext uri="{BB962C8B-B14F-4D97-AF65-F5344CB8AC3E}">
        <p14:creationId xmlns:p14="http://schemas.microsoft.com/office/powerpoint/2010/main" val="409324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F014-89FB-D834-0630-B7500B68B094}"/>
              </a:ext>
            </a:extLst>
          </p:cNvPr>
          <p:cNvSpPr>
            <a:spLocks noGrp="1"/>
          </p:cNvSpPr>
          <p:nvPr>
            <p:ph type="title"/>
          </p:nvPr>
        </p:nvSpPr>
        <p:spPr>
          <a:xfrm>
            <a:off x="838200" y="365125"/>
            <a:ext cx="10515600" cy="6707188"/>
          </a:xfrm>
        </p:spPr>
        <p:txBody>
          <a:bodyPr>
            <a:normAutofit/>
          </a:bodyPr>
          <a:lstStyle/>
          <a:p>
            <a:r>
              <a:rPr lang="en-US" dirty="0"/>
              <a:t>Step 2 –
Data Cleaning –
After loading the data and after analyzing the data | understood that there are 86512 rows and 15 columns. And in that some of the columns contained null values I have replaced the null values by 0 with the use of replace functions and started working on the data.</a:t>
            </a:r>
          </a:p>
        </p:txBody>
      </p:sp>
    </p:spTree>
    <p:extLst>
      <p:ext uri="{BB962C8B-B14F-4D97-AF65-F5344CB8AC3E}">
        <p14:creationId xmlns:p14="http://schemas.microsoft.com/office/powerpoint/2010/main" val="148729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DD91-0FD7-740F-23C0-59C4CA72CF31}"/>
              </a:ext>
            </a:extLst>
          </p:cNvPr>
          <p:cNvSpPr>
            <a:spLocks noGrp="1"/>
          </p:cNvSpPr>
          <p:nvPr>
            <p:ph type="title"/>
          </p:nvPr>
        </p:nvSpPr>
        <p:spPr>
          <a:xfrm>
            <a:off x="838200" y="365125"/>
            <a:ext cx="10515600" cy="6153547"/>
          </a:xfrm>
        </p:spPr>
        <p:txBody>
          <a:bodyPr>
            <a:normAutofit/>
          </a:bodyPr>
          <a:lstStyle/>
          <a:p>
            <a:r>
              <a:rPr lang="en-US" dirty="0"/>
              <a:t>Step 3 –
Visualizations –
In visualization part with the help of power BI desktop software I have used different kinds of charts, graphs, cards and table to display the data in the format which will be easy to understand.</a:t>
            </a:r>
          </a:p>
        </p:txBody>
      </p:sp>
    </p:spTree>
    <p:extLst>
      <p:ext uri="{BB962C8B-B14F-4D97-AF65-F5344CB8AC3E}">
        <p14:creationId xmlns:p14="http://schemas.microsoft.com/office/powerpoint/2010/main" val="1245314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Project Details:
COVID – 19 Vaccinations Analysis</vt:lpstr>
      <vt:lpstr>Aim –
This Project mainly aims to find out the trend of the vaccinations around the world for the prevention of the Covid 19 pandemic and how much has been achieved so far.</vt:lpstr>
      <vt:lpstr>Introduction –
The COVID 19 pandemic caused due to the Corona virus devastated the world by causing several fatalities around the world. This virus originated in Wuhan, China in 2019 and was later spread throughout the world due to human contact in one way or the other. The disease showed symptoms as basic as mild fever and cold but also caused life threatening symptoms like breathing problems caused by damage to the lungs.</vt:lpstr>
      <vt:lpstr>•In later stages of 2020 several experimental vaccines were developed and was administered to humans. The efforts were successful as the vaccines were helpful in reducing the affects the virus and even if people were infected, they were not in any life threating situation and escaped the illness having only minor symptoms.</vt:lpstr>
      <vt:lpstr>•Many countries later developed their own vaccines and also helped other countries without the resources by providing them with vaccines developed.</vt:lpstr>
      <vt:lpstr>Problem Statements –
•In this project we have analyzed the top 10 fully vaccinated countries
•We have analyzed the top 5 vaccinated countries
•We have analyzed the top 5 daily vaccinating countries
•We have analyzed the total number of daily vaccinations, people who have fully vaccinated, people who is vaccinated
•We have analyzed year wise daily vaccinating details, fully vaccinated people details, vaccinated people details.</vt:lpstr>
      <vt:lpstr>Methodology –
Step 1 –
Data Importing –
In power BI desktop with the help of the get data option import the CSV data which is named as country_vaccinations and clicked load option.</vt:lpstr>
      <vt:lpstr>Step 2 –
Data Cleaning –
After loading the data and after analyzing the data | understood that there are 86512 rows and 15 columns. And in that some of the columns contained null values I have replaced the null values by 0 with the use of replace functions and started working on the data.</vt:lpstr>
      <vt:lpstr>Step 3 –
Visualizations –
In visualization part with the help of power BI desktop software I have used different kinds of charts, graphs, cards and table to display the data in the format which will be easy to understand.</vt:lpstr>
      <vt:lpstr>Analysis –
In the analysis part first | have analyzed the top 10 fully vaccinated countries by using area chart and have used the filter option to find the top countries and the result obtained as below,
From the below image we can able to come to know that India is the top country in terms full vaccination with 116 billon , followed by united states of America and china with 67 billion and 35 billion respectively.</vt:lpstr>
      <vt:lpstr>PowerPoint Presentation</vt:lpstr>
      <vt:lpstr>•In the second analysis we have analyzed the top 5 vaccinated countries with the help of pie chart and used filter option to find the top countries and with that we came to know that India is the top country with more number of vaccinated peoples followed by United States of America and Brazil.</vt:lpstr>
      <vt:lpstr>PowerPoint Presentation</vt:lpstr>
      <vt:lpstr>•In the third analysis we have analyzed the top 5 country with daily vaccinations with the help of pie chart and used filter option to find the top country with daily vaccinations and with that we came to know that China is the top country with more number of vaccinations followed by India and United States of America.</vt:lpstr>
      <vt:lpstr>PowerPoint Presentation</vt:lpstr>
      <vt:lpstr>•From the above images we have came to know about the statics of daily vaccination, people who have fully vaccinated and people who is vaccinated and I used cards for this to display the value.</vt:lpstr>
      <vt:lpstr>PowerPoint Presentation</vt:lpstr>
      <vt:lpstr>•Above image have shown that daily vaccinating details year wise and here we can conclude that 2021 is a year which having maximum daily vaccinating details and I have used bar chart.</vt:lpstr>
      <vt:lpstr>PowerPoint Presentation</vt:lpstr>
      <vt:lpstr>•Above image have shown that fully vaccinating details year wise and here we can conclude that 2021 is a year which is having maximum number fully vaccinated peoples and I have used Line chart.</vt:lpstr>
      <vt:lpstr>PowerPoint Presentation</vt:lpstr>
      <vt:lpstr>•From the above chart I have used table to understand the vaccine details and iso_code details country wise.</vt:lpstr>
      <vt:lpstr>PowerPoint Presentation</vt:lpstr>
      <vt:lpstr>•From the above images we have analyzed the daily vaccinations per million, people who have fully vaccinated per hundred, people who have vaccinated per hundred, total vaccinations per hundred.</vt:lpstr>
      <vt:lpstr>PowerPoint Presentation</vt:lpstr>
      <vt:lpstr>•People who have vaccinated per hundred, people who have fully vaccinated per hundred, total vaccinated per hundred and we came. To know about that 2021 was the peak year in all the 3 cases.</vt:lpstr>
      <vt:lpstr>Insights –
Here we analyzed the top 10 fully vaccinated countries in which India tops the list which indicates that people in the country where showing lots of interests to get vaccinated.
And also analyzed top 5 vaccinated countries here also India tops the list.
And then analyzed top 5 daily vaccinating countries and here China tops the list.</vt:lpstr>
      <vt:lpstr>Recommendations –
We should collect day to day reports and we should update our records daily to get more accurate details.
So that we can move forward with more vaccination to the right country which needs the most.</vt:lpstr>
      <vt:lpstr>Conclusions –
In this dataset we came to know that the vaccination process in every country was going in good pace that indicates we can have control of this disease very soon all over the world.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Details:
COVID – 19 Vaccinations Analysis</dc:title>
  <dc:creator>kamalnath9090@outlook.com</dc:creator>
  <cp:lastModifiedBy>kamalnath9090@outlook.com</cp:lastModifiedBy>
  <cp:revision>1</cp:revision>
  <dcterms:created xsi:type="dcterms:W3CDTF">2023-10-04T14:32:27Z</dcterms:created>
  <dcterms:modified xsi:type="dcterms:W3CDTF">2023-10-04T15:10:18Z</dcterms:modified>
</cp:coreProperties>
</file>