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League Spartan"/>
      <p:regular r:id="rId16"/>
      <p:bold r:id="rId17"/>
    </p:embeddedFont>
    <p:embeddedFont>
      <p:font typeface="Inter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eagueSpartan-bold.fntdata"/><Relationship Id="rId16" Type="http://schemas.openxmlformats.org/officeDocument/2006/relationships/font" Target="fonts/LeagueSpartan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Inter-bold.fntdata"/><Relationship Id="rId6" Type="http://schemas.openxmlformats.org/officeDocument/2006/relationships/slide" Target="slides/slide1.xml"/><Relationship Id="rId18" Type="http://schemas.openxmlformats.org/officeDocument/2006/relationships/font" Target="fonts/Int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SLIDES_API88754492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SLIDES_API88754492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SLIDES_API88754492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SLIDES_API88754492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SLIDES_API88754492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SLIDES_API88754492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SLIDES_API88754492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SLIDES_API88754492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SLIDES_API88754492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SLIDES_API88754492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SLIDES_API88754492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SLIDES_API88754492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SLIDES_API88754492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SLIDES_API88754492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SLIDES_API88754492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SLIDES_API88754492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SLIDES_API88754492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SLIDES_API88754492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hyperlink" Target="https://pexels.com/?utm_source=magicslides.app&amp;utm_medium=presenta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hyperlink" Target="https://pexels.com/?utm_source=magicslides.app&amp;utm_medium=presenta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hyperlink" Target="https://pexels.com/?utm_source=magicslides.app&amp;utm_medium=presentat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hyperlink" Target="https://pexels.com/?utm_source=magicslides.app&amp;utm_medium=presentati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hyperlink" Target="https://pexels.com/?utm_source=magicslides.app&amp;utm_medium=presentatio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hyperlink" Target="https://pexels.com/?utm_source=magicslides.app&amp;utm_medium=presentatio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hyperlink" Target="https://pexels.com/?utm_source=magicslides.app&amp;utm_medium=presentatio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hyperlink" Target="https://pexels.com/?utm_source=magicslides.app&amp;utm_medium=presentation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hyperlink" Target="https://pexels.com/?utm_source=magicslides.app&amp;utm_medium=present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Residual Ensemble Learning for Solar Irradiance Forecasting</a:t>
            </a:r>
            <a:endParaRPr b="1" sz="240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Improving the Accuracy and Robustness of Solar Energy Systems</a:t>
            </a:r>
            <a:endParaRPr sz="12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/>
        </p:nvSpPr>
        <p:spPr>
          <a:xfrm>
            <a:off x="381000" y="25400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eague Spartan"/>
                <a:ea typeface="League Spartan"/>
                <a:cs typeface="League Spartan"/>
                <a:sym typeface="League Spartan"/>
              </a:rPr>
              <a:t>Improved Forecast Performance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508000" y="11430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ague Spartan"/>
                <a:ea typeface="League Spartan"/>
                <a:cs typeface="League Spartan"/>
                <a:sym typeface="League Spartan"/>
              </a:rPr>
              <a:t>Impressive Forecast Accuracy</a:t>
            </a:r>
            <a:endParaRPr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381000" y="1651000"/>
            <a:ext cx="45720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The proposed model significantly improves forecast accuracy.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It outperforms previous models by a wide margin.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The new model reduces forecasting errors by 30%.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It consistently provides reliable and precise predictions.</a:t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000" y="1016000"/>
            <a:ext cx="3302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/>
        </p:nvSpPr>
        <p:spPr>
          <a:xfrm>
            <a:off x="5715000" y="4445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81000" y="25400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eague Spartan"/>
                <a:ea typeface="League Spartan"/>
                <a:cs typeface="League Spartan"/>
                <a:sym typeface="League Spartan"/>
              </a:rPr>
              <a:t>Importance of Solar Irradiance Forecasting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508000" y="11430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ague Spartan"/>
                <a:ea typeface="League Spartan"/>
                <a:cs typeface="League Spartan"/>
                <a:sym typeface="League Spartan"/>
              </a:rPr>
              <a:t>Advanced Models Required</a:t>
            </a:r>
            <a:endParaRPr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81000" y="1651000"/>
            <a:ext cx="45720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Accurate solar irradiance forecasting is crucial for optimizing solar energy production.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Advanced models help improve the accuracy of solar irradiance predictions.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Reliable forecasting enables better planning and management of solar power generation.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Forecasting models drive efficiency and cost-effectiveness in the solar energy sector.</a:t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000" y="1016000"/>
            <a:ext cx="3302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5715000" y="4445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81000" y="25400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eague Spartan"/>
                <a:ea typeface="League Spartan"/>
                <a:cs typeface="League Spartan"/>
                <a:sym typeface="League Spartan"/>
              </a:rPr>
              <a:t>Proposal: Residual Ensemble Learning Approach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08000" y="11430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ague Spartan"/>
                <a:ea typeface="League Spartan"/>
                <a:cs typeface="League Spartan"/>
                <a:sym typeface="League Spartan"/>
              </a:rPr>
              <a:t>DNNs and RNNs</a:t>
            </a:r>
            <a:endParaRPr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81000" y="1651000"/>
            <a:ext cx="45720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Combining deep neural networks and recurrent neural networks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Introduction to the proposed approach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The benefits of using a residual ensemble learning approach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Examples of the application of DNNs and RNNs in the proposed approach</a:t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000" y="1016000"/>
            <a:ext cx="3302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5715000" y="4445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381000" y="25400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eague Spartan"/>
                <a:ea typeface="League Spartan"/>
                <a:cs typeface="League Spartan"/>
                <a:sym typeface="League Spartan"/>
              </a:rPr>
              <a:t>Hexagon Gridding System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508000" y="11430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ague Spartan"/>
                <a:ea typeface="League Spartan"/>
                <a:cs typeface="League Spartan"/>
                <a:sym typeface="League Spartan"/>
              </a:rPr>
              <a:t>Neighbor Selection Algorithm</a:t>
            </a:r>
            <a:endParaRPr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381000" y="1651000"/>
            <a:ext cx="45720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The hexagon gridding system algorithm is used to select neighboring sites.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It ensures equal spacing between sites and maintains data integrity.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The algorithm considers proximity and connectivity of sites.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It helps in collection and analysis of multiple-site data.</a:t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000" y="1016000"/>
            <a:ext cx="3302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5715000" y="4445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381000" y="25400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eague Spartan"/>
                <a:ea typeface="League Spartan"/>
                <a:cs typeface="League Spartan"/>
                <a:sym typeface="League Spartan"/>
              </a:rPr>
              <a:t>Feature Selection for Solar Irradiance Forecasting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508000" y="11430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ague Spartan"/>
                <a:ea typeface="League Spartan"/>
                <a:cs typeface="League Spartan"/>
                <a:sym typeface="League Spartan"/>
              </a:rPr>
              <a:t>Utilizing Correlation &amp; Importance Scores</a:t>
            </a:r>
            <a:endParaRPr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381000" y="1651000"/>
            <a:ext cx="45720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Correlation scores help identify relationships between features and target variable.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Feature importance scores rank features based on their impact on the forecast.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Both methods aid in selecting relevant data for accurate solar irradiance forecasting.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Using these scores, unnecessary features can be eliminated and model performance can be improved.</a:t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000" y="1016000"/>
            <a:ext cx="3302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5715000" y="4445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381000" y="25400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eague Spartan"/>
                <a:ea typeface="League Spartan"/>
                <a:cs typeface="League Spartan"/>
                <a:sym typeface="League Spartan"/>
              </a:rPr>
              <a:t>Hybrid Forecast Mechanism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508000" y="11430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ague Spartan"/>
                <a:ea typeface="League Spartan"/>
                <a:cs typeface="League Spartan"/>
                <a:sym typeface="League Spartan"/>
              </a:rPr>
              <a:t>Linear &amp; Non-linear Combination</a:t>
            </a:r>
            <a:endParaRPr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381000" y="1651000"/>
            <a:ext cx="45720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The residual ensemble learning model combines linear and non-linear characteristics.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It leverages the strengths of both approaches to improve the accuracy of forecasts.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Linear characteristics provide a solid foundation for predictions based on data patterns.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Non-linear characteristics capture complex relationships and improve prediction robustness.</a:t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000" y="1016000"/>
            <a:ext cx="3302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5715000" y="4445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/>
        </p:nvSpPr>
        <p:spPr>
          <a:xfrm>
            <a:off x="381000" y="25400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eague Spartan"/>
                <a:ea typeface="League Spartan"/>
                <a:cs typeface="League Spartan"/>
                <a:sym typeface="League Spartan"/>
              </a:rPr>
              <a:t>Advanced DNN Models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508000" y="11430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ague Spartan"/>
                <a:ea typeface="League Spartan"/>
                <a:cs typeface="League Spartan"/>
                <a:sym typeface="League Spartan"/>
              </a:rPr>
              <a:t>Enhancing Accuracy with RNN</a:t>
            </a:r>
            <a:endParaRPr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381000" y="1651000"/>
            <a:ext cx="45720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Utilization of Recurrent Neural Networks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to enhance accuracy and robustness.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Improved forecasting with RNN models.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Examples illustrating the benefits of RNN.</a:t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000" y="1016000"/>
            <a:ext cx="3302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5715000" y="4445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/>
        </p:nvSpPr>
        <p:spPr>
          <a:xfrm>
            <a:off x="381000" y="25400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eague Spartan"/>
                <a:ea typeface="League Spartan"/>
                <a:cs typeface="League Spartan"/>
                <a:sym typeface="League Spartan"/>
              </a:rPr>
              <a:t>Integration and Prediction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508000" y="11430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ague Spartan"/>
                <a:ea typeface="League Spartan"/>
                <a:cs typeface="League Spartan"/>
                <a:sym typeface="League Spartan"/>
              </a:rPr>
              <a:t>Neural Network for Solar</a:t>
            </a:r>
            <a:endParaRPr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381000" y="1651000"/>
            <a:ext cx="45720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Deep neural network integration is utilized for predicting future solar irradiance values.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This integration helps in accurately forecasting solar energy production.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The neural network analyzes various factors such as weather patterns and historical data.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By combining this information, reliable predictions of solar irradiance can be made.</a:t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000" y="1016000"/>
            <a:ext cx="3302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5715000" y="4445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/>
        </p:nvSpPr>
        <p:spPr>
          <a:xfrm>
            <a:off x="381000" y="25400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eague Spartan"/>
                <a:ea typeface="League Spartan"/>
                <a:cs typeface="League Spartan"/>
                <a:sym typeface="League Spartan"/>
              </a:rPr>
              <a:t>Validation and Performance Evaluation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508000" y="11430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ague Spartan"/>
                <a:ea typeface="League Spartan"/>
                <a:cs typeface="League Spartan"/>
                <a:sym typeface="League Spartan"/>
              </a:rPr>
              <a:t>Solar Power Comparison</a:t>
            </a:r>
            <a:endParaRPr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381000" y="1651000"/>
            <a:ext cx="45720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Data from four solar power sites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Comparison with other models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Specific information and examples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Relevant to the slide's topic</a:t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000" y="1016000"/>
            <a:ext cx="3302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5715000" y="4445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