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7" r:id="rId5"/>
    <p:sldId id="259" r:id="rId6"/>
    <p:sldId id="265" r:id="rId7"/>
    <p:sldId id="260" r:id="rId8"/>
    <p:sldId id="263" r:id="rId9"/>
    <p:sldId id="261"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4660"/>
  </p:normalViewPr>
  <p:slideViewPr>
    <p:cSldViewPr snapToGrid="0">
      <p:cViewPr>
        <p:scale>
          <a:sx n="90" d="100"/>
          <a:sy n="90" d="100"/>
        </p:scale>
        <p:origin x="3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45A48F-4790-4907-9133-401EAD6EFBAB}"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2547936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45A48F-4790-4907-9133-401EAD6EFBAB}"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7064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45A48F-4790-4907-9133-401EAD6EFBAB}"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2056717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45A48F-4790-4907-9133-401EAD6EFBAB}"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117960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45A48F-4790-4907-9133-401EAD6EFBAB}"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337643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45A48F-4790-4907-9133-401EAD6EFBAB}"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385859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45A48F-4790-4907-9133-401EAD6EFBAB}"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134228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45A48F-4790-4907-9133-401EAD6EFBAB}"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216838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5A48F-4790-4907-9133-401EAD6EFBAB}"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98652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5A48F-4790-4907-9133-401EAD6EFBAB}"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10670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5A48F-4790-4907-9133-401EAD6EFBAB}"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368542-8DF7-40EF-8A80-4CC28D20C58D}" type="slidenum">
              <a:rPr lang="en-IN" smtClean="0"/>
              <a:t>‹#›</a:t>
            </a:fld>
            <a:endParaRPr lang="en-IN"/>
          </a:p>
        </p:txBody>
      </p:sp>
    </p:spTree>
    <p:extLst>
      <p:ext uri="{BB962C8B-B14F-4D97-AF65-F5344CB8AC3E}">
        <p14:creationId xmlns:p14="http://schemas.microsoft.com/office/powerpoint/2010/main" val="3378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5A48F-4790-4907-9133-401EAD6EFBAB}" type="datetimeFigureOut">
              <a:rPr lang="en-IN" smtClean="0"/>
              <a:t>02-04-2024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368542-8DF7-40EF-8A80-4CC28D20C58D}" type="slidenum">
              <a:rPr lang="en-IN" smtClean="0"/>
              <a:t>‹#›</a:t>
            </a:fld>
            <a:endParaRPr lang="en-IN"/>
          </a:p>
        </p:txBody>
      </p:sp>
    </p:spTree>
    <p:extLst>
      <p:ext uri="{BB962C8B-B14F-4D97-AF65-F5344CB8AC3E}">
        <p14:creationId xmlns:p14="http://schemas.microsoft.com/office/powerpoint/2010/main" val="1622998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67792" y="1246909"/>
            <a:ext cx="6483927" cy="2246769"/>
          </a:xfrm>
          <a:prstGeom prst="rect">
            <a:avLst/>
          </a:prstGeom>
          <a:noFill/>
        </p:spPr>
        <p:txBody>
          <a:bodyPr wrap="square" rtlCol="0">
            <a:spAutoFit/>
          </a:bodyPr>
          <a:lstStyle/>
          <a:p>
            <a:r>
              <a:rPr lang="en-GB" sz="2800" b="1" dirty="0" smtClean="0">
                <a:solidFill>
                  <a:srgbClr val="002060"/>
                </a:solidFill>
              </a:rPr>
              <a:t>Boosting Algorithm – Regression</a:t>
            </a:r>
          </a:p>
          <a:p>
            <a:endParaRPr lang="en-GB" sz="2800" dirty="0">
              <a:solidFill>
                <a:srgbClr val="002060"/>
              </a:solidFill>
            </a:endParaRPr>
          </a:p>
          <a:p>
            <a:pPr marL="457200" indent="-457200">
              <a:buFont typeface="Arial" panose="020B0604020202020204" pitchFamily="34" charset="0"/>
              <a:buChar char="•"/>
            </a:pPr>
            <a:r>
              <a:rPr lang="en-GB" sz="2800" dirty="0" smtClean="0">
                <a:solidFill>
                  <a:srgbClr val="002060"/>
                </a:solidFill>
              </a:rPr>
              <a:t>Ada Boosting</a:t>
            </a:r>
          </a:p>
          <a:p>
            <a:pPr marL="457200" indent="-457200">
              <a:buFont typeface="Arial" panose="020B0604020202020204" pitchFamily="34" charset="0"/>
              <a:buChar char="•"/>
            </a:pPr>
            <a:r>
              <a:rPr lang="en-GB" sz="2800" dirty="0" smtClean="0">
                <a:solidFill>
                  <a:srgbClr val="002060"/>
                </a:solidFill>
              </a:rPr>
              <a:t>XG Boosting</a:t>
            </a:r>
          </a:p>
          <a:p>
            <a:pPr marL="457200" indent="-457200">
              <a:buFont typeface="Arial" panose="020B0604020202020204" pitchFamily="34" charset="0"/>
              <a:buChar char="•"/>
            </a:pPr>
            <a:r>
              <a:rPr lang="en-GB" sz="2800" dirty="0" smtClean="0">
                <a:solidFill>
                  <a:srgbClr val="002060"/>
                </a:solidFill>
              </a:rPr>
              <a:t>LG Boosting</a:t>
            </a:r>
          </a:p>
        </p:txBody>
      </p:sp>
    </p:spTree>
    <p:extLst>
      <p:ext uri="{BB962C8B-B14F-4D97-AF65-F5344CB8AC3E}">
        <p14:creationId xmlns:p14="http://schemas.microsoft.com/office/powerpoint/2010/main" val="145450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LG Boosting</a:t>
            </a:r>
          </a:p>
        </p:txBody>
      </p:sp>
      <p:sp>
        <p:nvSpPr>
          <p:cNvPr id="2" name="Rectangle 1"/>
          <p:cNvSpPr/>
          <p:nvPr/>
        </p:nvSpPr>
        <p:spPr>
          <a:xfrm>
            <a:off x="599533" y="1225689"/>
            <a:ext cx="10341370" cy="3785652"/>
          </a:xfrm>
          <a:prstGeom prst="rect">
            <a:avLst/>
          </a:prstGeom>
        </p:spPr>
        <p:txBody>
          <a:bodyPr wrap="square">
            <a:spAutoFit/>
          </a:bodyPr>
          <a:lstStyle/>
          <a:p>
            <a:pPr algn="just" fontAlgn="base"/>
            <a:r>
              <a:rPr lang="en-GB" sz="2000" dirty="0" err="1" smtClean="0">
                <a:solidFill>
                  <a:srgbClr val="002060"/>
                </a:solidFill>
                <a:latin typeface="Times New Roman" panose="02020603050405020304" pitchFamily="18" charset="0"/>
                <a:cs typeface="Times New Roman" panose="02020603050405020304" pitchFamily="18" charset="0"/>
              </a:rPr>
              <a:t>LightGBM</a:t>
            </a:r>
            <a:r>
              <a:rPr lang="en-GB" sz="2000" dirty="0" smtClean="0">
                <a:solidFill>
                  <a:srgbClr val="002060"/>
                </a:solidFill>
                <a:latin typeface="Times New Roman" panose="02020603050405020304" pitchFamily="18" charset="0"/>
                <a:cs typeface="Times New Roman" panose="02020603050405020304" pitchFamily="18" charset="0"/>
              </a:rPr>
              <a:t> </a:t>
            </a:r>
            <a:r>
              <a:rPr lang="en-GB" sz="2000" dirty="0">
                <a:solidFill>
                  <a:srgbClr val="002060"/>
                </a:solidFill>
                <a:latin typeface="Times New Roman" panose="02020603050405020304" pitchFamily="18" charset="0"/>
                <a:cs typeface="Times New Roman" panose="02020603050405020304" pitchFamily="18" charset="0"/>
              </a:rPr>
              <a:t>is an open-source, distributed, high-performance gradient boosting framework developed by Microsoft. It is designed for efficiency, scalability, and accuracy. </a:t>
            </a:r>
            <a:endParaRPr lang="en-GB" sz="2000"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GB" sz="2000" dirty="0" smtClean="0">
              <a:solidFill>
                <a:srgbClr val="002060"/>
              </a:solidFill>
              <a:latin typeface="Times New Roman" panose="02020603050405020304" pitchFamily="18" charset="0"/>
              <a:cs typeface="Times New Roman" panose="02020603050405020304" pitchFamily="18" charset="0"/>
            </a:endParaRPr>
          </a:p>
          <a:p>
            <a:pPr algn="just" fontAlgn="base"/>
            <a:r>
              <a:rPr lang="en-GB" sz="2000" dirty="0" smtClean="0">
                <a:solidFill>
                  <a:srgbClr val="002060"/>
                </a:solidFill>
                <a:latin typeface="Times New Roman" panose="02020603050405020304" pitchFamily="18" charset="0"/>
                <a:cs typeface="Times New Roman" panose="02020603050405020304" pitchFamily="18" charset="0"/>
              </a:rPr>
              <a:t>It </a:t>
            </a:r>
            <a:r>
              <a:rPr lang="en-GB" sz="2000" dirty="0">
                <a:solidFill>
                  <a:srgbClr val="002060"/>
                </a:solidFill>
                <a:latin typeface="Times New Roman" panose="02020603050405020304" pitchFamily="18" charset="0"/>
                <a:cs typeface="Times New Roman" panose="02020603050405020304" pitchFamily="18" charset="0"/>
              </a:rPr>
              <a:t>is based on decision trees designed to improve model efficiency and reduce memory usage. It incorporates several novel techniques, including Gradient-based One-Side Sampling (GOSS</a:t>
            </a:r>
            <a:r>
              <a:rPr lang="en-GB" sz="2000" dirty="0" smtClean="0">
                <a:solidFill>
                  <a:srgbClr val="002060"/>
                </a:solidFill>
                <a:latin typeface="Times New Roman" panose="02020603050405020304" pitchFamily="18" charset="0"/>
                <a:cs typeface="Times New Roman" panose="02020603050405020304" pitchFamily="18" charset="0"/>
              </a:rPr>
              <a:t>), which </a:t>
            </a:r>
            <a:r>
              <a:rPr lang="en-GB" sz="2000" dirty="0">
                <a:solidFill>
                  <a:srgbClr val="002060"/>
                </a:solidFill>
                <a:latin typeface="Times New Roman" panose="02020603050405020304" pitchFamily="18" charset="0"/>
                <a:cs typeface="Times New Roman" panose="02020603050405020304" pitchFamily="18" charset="0"/>
              </a:rPr>
              <a:t>selectively retains instances with large gradients during training to optimize memory usage and training time. </a:t>
            </a:r>
            <a:r>
              <a:rPr lang="en-GB" sz="2000" dirty="0">
                <a:solidFill>
                  <a:srgbClr val="002060"/>
                </a:solidFill>
                <a:latin typeface="Times New Roman" panose="02020603050405020304" pitchFamily="18" charset="0"/>
                <a:cs typeface="Times New Roman" panose="02020603050405020304" pitchFamily="18" charset="0"/>
              </a:rPr>
              <a:t>Additionally, </a:t>
            </a:r>
            <a:r>
              <a:rPr lang="en-GB" sz="2000" dirty="0" err="1">
                <a:solidFill>
                  <a:srgbClr val="002060"/>
                </a:solidFill>
                <a:latin typeface="Times New Roman" panose="02020603050405020304" pitchFamily="18" charset="0"/>
                <a:cs typeface="Times New Roman" panose="02020603050405020304" pitchFamily="18" charset="0"/>
              </a:rPr>
              <a:t>LightGBM</a:t>
            </a:r>
            <a:r>
              <a:rPr lang="en-GB" sz="2000" dirty="0">
                <a:solidFill>
                  <a:srgbClr val="002060"/>
                </a:solidFill>
                <a:latin typeface="Times New Roman" panose="02020603050405020304" pitchFamily="18" charset="0"/>
                <a:cs typeface="Times New Roman" panose="02020603050405020304" pitchFamily="18" charset="0"/>
              </a:rPr>
              <a:t> employs histogram-based algorithms for efficient tree construction. </a:t>
            </a:r>
            <a:endParaRPr lang="en-GB" sz="2000"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GB" sz="2000" dirty="0" smtClean="0">
              <a:solidFill>
                <a:srgbClr val="002060"/>
              </a:solidFill>
              <a:latin typeface="Times New Roman" panose="02020603050405020304" pitchFamily="18" charset="0"/>
              <a:cs typeface="Times New Roman" panose="02020603050405020304" pitchFamily="18" charset="0"/>
            </a:endParaRPr>
          </a:p>
          <a:p>
            <a:pPr algn="just" fontAlgn="base"/>
            <a:r>
              <a:rPr lang="en-GB" sz="2000" dirty="0" smtClean="0">
                <a:solidFill>
                  <a:srgbClr val="002060"/>
                </a:solidFill>
                <a:latin typeface="Times New Roman" panose="02020603050405020304" pitchFamily="18" charset="0"/>
                <a:cs typeface="Times New Roman" panose="02020603050405020304" pitchFamily="18" charset="0"/>
              </a:rPr>
              <a:t>These </a:t>
            </a:r>
            <a:r>
              <a:rPr lang="en-GB" sz="2000" dirty="0">
                <a:solidFill>
                  <a:srgbClr val="002060"/>
                </a:solidFill>
                <a:latin typeface="Times New Roman" panose="02020603050405020304" pitchFamily="18" charset="0"/>
                <a:cs typeface="Times New Roman" panose="02020603050405020304" pitchFamily="18" charset="0"/>
              </a:rPr>
              <a:t>techniques, along with optimizations like leaf-wise tree growth and efficient data storage formats, contribute to </a:t>
            </a:r>
            <a:r>
              <a:rPr lang="en-GB" sz="2000" dirty="0" err="1">
                <a:solidFill>
                  <a:srgbClr val="002060"/>
                </a:solidFill>
                <a:latin typeface="Times New Roman" panose="02020603050405020304" pitchFamily="18" charset="0"/>
                <a:cs typeface="Times New Roman" panose="02020603050405020304" pitchFamily="18" charset="0"/>
              </a:rPr>
              <a:t>LightGBM’s</a:t>
            </a:r>
            <a:r>
              <a:rPr lang="en-GB" sz="2000" dirty="0">
                <a:solidFill>
                  <a:srgbClr val="002060"/>
                </a:solidFill>
                <a:latin typeface="Times New Roman" panose="02020603050405020304" pitchFamily="18" charset="0"/>
                <a:cs typeface="Times New Roman" panose="02020603050405020304" pitchFamily="18" charset="0"/>
              </a:rPr>
              <a:t> efficiency and give it a competitive edge over other gradient boosting frameworks</a:t>
            </a:r>
            <a:r>
              <a:rPr lang="en-GB" sz="2000" dirty="0" smtClean="0">
                <a:solidFill>
                  <a:srgbClr val="002060"/>
                </a:solidFill>
                <a:latin typeface="Times New Roman" panose="02020603050405020304" pitchFamily="18" charset="0"/>
                <a:cs typeface="Times New Roman" panose="02020603050405020304" pitchFamily="18" charset="0"/>
              </a:rPr>
              <a:t>.</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323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84" y="1277076"/>
            <a:ext cx="11610753" cy="4441113"/>
          </a:xfrm>
          <a:prstGeom prst="rect">
            <a:avLst/>
          </a:prstGeom>
        </p:spPr>
      </p:pic>
    </p:spTree>
    <p:extLst>
      <p:ext uri="{BB962C8B-B14F-4D97-AF65-F5344CB8AC3E}">
        <p14:creationId xmlns:p14="http://schemas.microsoft.com/office/powerpoint/2010/main" val="271224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Ada Boosting</a:t>
            </a:r>
          </a:p>
        </p:txBody>
      </p:sp>
      <p:sp>
        <p:nvSpPr>
          <p:cNvPr id="2" name="Rectangle 1"/>
          <p:cNvSpPr/>
          <p:nvPr/>
        </p:nvSpPr>
        <p:spPr>
          <a:xfrm>
            <a:off x="737756" y="1533465"/>
            <a:ext cx="9373807" cy="3170099"/>
          </a:xfrm>
          <a:prstGeom prst="rect">
            <a:avLst/>
          </a:prstGeom>
        </p:spPr>
        <p:txBody>
          <a:bodyPr wrap="square">
            <a:spAutoFit/>
          </a:bodyPr>
          <a:lstStyle/>
          <a:p>
            <a:pPr marL="342900" lvl="1" indent="-342900" algn="just">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Boosting </a:t>
            </a:r>
            <a:r>
              <a:rPr lang="en-GB" sz="2000" dirty="0">
                <a:solidFill>
                  <a:srgbClr val="002060"/>
                </a:solidFill>
                <a:latin typeface="Times New Roman" panose="02020603050405020304" pitchFamily="18" charset="0"/>
                <a:cs typeface="Times New Roman" panose="02020603050405020304" pitchFamily="18" charset="0"/>
              </a:rPr>
              <a:t>is an ensemble learning technique that combines multiple weak learners </a:t>
            </a:r>
            <a:r>
              <a:rPr lang="en-GB" sz="2000" dirty="0" smtClean="0">
                <a:solidFill>
                  <a:srgbClr val="002060"/>
                </a:solidFill>
                <a:latin typeface="Times New Roman" panose="02020603050405020304" pitchFamily="18" charset="0"/>
                <a:cs typeface="Times New Roman" panose="02020603050405020304" pitchFamily="18" charset="0"/>
              </a:rPr>
              <a:t>to </a:t>
            </a:r>
            <a:r>
              <a:rPr lang="en-GB" sz="2000" dirty="0">
                <a:solidFill>
                  <a:srgbClr val="002060"/>
                </a:solidFill>
                <a:latin typeface="Times New Roman" panose="02020603050405020304" pitchFamily="18" charset="0"/>
                <a:cs typeface="Times New Roman" panose="02020603050405020304" pitchFamily="18" charset="0"/>
              </a:rPr>
              <a:t>create a strong learner</a:t>
            </a:r>
            <a:r>
              <a:rPr lang="en-GB" sz="2000" dirty="0" smtClean="0">
                <a:solidFill>
                  <a:srgbClr val="002060"/>
                </a:solidFill>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GB" sz="2000" dirty="0">
              <a:solidFill>
                <a:srgbClr val="002060"/>
              </a:solidFill>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GB" sz="2000" dirty="0" err="1" smtClean="0">
                <a:solidFill>
                  <a:srgbClr val="002060"/>
                </a:solidFill>
                <a:latin typeface="Times New Roman" panose="02020603050405020304" pitchFamily="18" charset="0"/>
                <a:cs typeface="Times New Roman" panose="02020603050405020304" pitchFamily="18" charset="0"/>
              </a:rPr>
              <a:t>AdaBoost</a:t>
            </a:r>
            <a:r>
              <a:rPr lang="en-GB" sz="2000" dirty="0">
                <a:solidFill>
                  <a:srgbClr val="002060"/>
                </a:solidFill>
                <a:latin typeface="Times New Roman" panose="02020603050405020304" pitchFamily="18" charset="0"/>
                <a:cs typeface="Times New Roman" panose="02020603050405020304" pitchFamily="18" charset="0"/>
              </a:rPr>
              <a:t>, short for </a:t>
            </a:r>
            <a:r>
              <a:rPr lang="en-GB" sz="2000" b="1" dirty="0">
                <a:solidFill>
                  <a:srgbClr val="002060"/>
                </a:solidFill>
                <a:latin typeface="Times New Roman" panose="02020603050405020304" pitchFamily="18" charset="0"/>
                <a:cs typeface="Times New Roman" panose="02020603050405020304" pitchFamily="18" charset="0"/>
              </a:rPr>
              <a:t>Adaptive Boosting</a:t>
            </a:r>
            <a:r>
              <a:rPr lang="en-GB" sz="2000" dirty="0">
                <a:solidFill>
                  <a:srgbClr val="002060"/>
                </a:solidFill>
                <a:latin typeface="Times New Roman" panose="02020603050405020304" pitchFamily="18" charset="0"/>
                <a:cs typeface="Times New Roman" panose="02020603050405020304" pitchFamily="18" charset="0"/>
              </a:rPr>
              <a:t>, is a popular boosting algorithm that adapts by focusing more on the examples that are hard to classify</a:t>
            </a:r>
            <a:r>
              <a:rPr lang="en-GB" sz="2000" dirty="0" smtClean="0">
                <a:solidFill>
                  <a:srgbClr val="002060"/>
                </a:solidFill>
                <a:latin typeface="Times New Roman" panose="02020603050405020304" pitchFamily="18" charset="0"/>
                <a:cs typeface="Times New Roman" panose="02020603050405020304" pitchFamily="18" charset="0"/>
              </a:rPr>
              <a:t>.</a:t>
            </a:r>
          </a:p>
          <a:p>
            <a:pPr marL="342900" lvl="1" indent="-342900" algn="just">
              <a:buFont typeface="Arial" panose="020B0604020202020204" pitchFamily="34" charset="0"/>
              <a:buChar char="•"/>
            </a:pPr>
            <a:endParaRPr lang="en-GB" sz="2000" dirty="0">
              <a:solidFill>
                <a:srgbClr val="002060"/>
              </a:solidFill>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GB" sz="2000" dirty="0" err="1" smtClean="0">
                <a:solidFill>
                  <a:srgbClr val="002060"/>
                </a:solidFill>
                <a:latin typeface="Times New Roman" panose="02020603050405020304" pitchFamily="18" charset="0"/>
                <a:cs typeface="Times New Roman" panose="02020603050405020304" pitchFamily="18" charset="0"/>
              </a:rPr>
              <a:t>AdaBoost</a:t>
            </a:r>
            <a:r>
              <a:rPr lang="en-GB" sz="2000" dirty="0" smtClean="0">
                <a:solidFill>
                  <a:srgbClr val="002060"/>
                </a:solidFill>
                <a:latin typeface="Times New Roman" panose="02020603050405020304" pitchFamily="18" charset="0"/>
                <a:cs typeface="Times New Roman" panose="02020603050405020304" pitchFamily="18" charset="0"/>
              </a:rPr>
              <a:t> </a:t>
            </a:r>
            <a:r>
              <a:rPr lang="en-GB" sz="2000" dirty="0">
                <a:solidFill>
                  <a:srgbClr val="002060"/>
                </a:solidFill>
                <a:latin typeface="Times New Roman" panose="02020603050405020304" pitchFamily="18" charset="0"/>
                <a:cs typeface="Times New Roman" panose="02020603050405020304" pitchFamily="18" charset="0"/>
              </a:rPr>
              <a:t>works by iteratively training a sequence of weak learners. </a:t>
            </a:r>
            <a:r>
              <a:rPr lang="en-GB" sz="2000" dirty="0">
                <a:solidFill>
                  <a:srgbClr val="002060"/>
                </a:solidFill>
                <a:latin typeface="Times New Roman" panose="02020603050405020304" pitchFamily="18" charset="0"/>
                <a:cs typeface="Times New Roman" panose="02020603050405020304" pitchFamily="18" charset="0"/>
              </a:rPr>
              <a:t>In each iteration, it adjusts the weights of incorrectly classified instances to focus more on them in the subsequent iteration.</a:t>
            </a:r>
          </a:p>
          <a:p>
            <a:pPr marL="342900" indent="-342900" algn="just">
              <a:buFont typeface="Arial" panose="020B0604020202020204" pitchFamily="34" charset="0"/>
              <a:buChar char="•"/>
            </a:pP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4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Ada Boosting</a:t>
            </a:r>
          </a:p>
        </p:txBody>
      </p:sp>
      <p:sp>
        <p:nvSpPr>
          <p:cNvPr id="2" name="Rectangle 1"/>
          <p:cNvSpPr/>
          <p:nvPr/>
        </p:nvSpPr>
        <p:spPr>
          <a:xfrm>
            <a:off x="737756" y="1044367"/>
            <a:ext cx="10341370" cy="3170099"/>
          </a:xfrm>
          <a:prstGeom prst="rect">
            <a:avLst/>
          </a:prstGeom>
        </p:spPr>
        <p:txBody>
          <a:bodyPr wrap="square">
            <a:spAutoFit/>
          </a:bodyPr>
          <a:lstStyle/>
          <a:p>
            <a:r>
              <a:rPr lang="en-GB" sz="2000" b="1" i="0" dirty="0" smtClean="0">
                <a:solidFill>
                  <a:srgbClr val="002060"/>
                </a:solidFill>
                <a:effectLst/>
                <a:latin typeface="Times New Roman" panose="02020603050405020304" pitchFamily="18" charset="0"/>
                <a:cs typeface="Times New Roman" panose="02020603050405020304" pitchFamily="18" charset="0"/>
              </a:rPr>
              <a:t>An </a:t>
            </a:r>
            <a:r>
              <a:rPr lang="en-GB" sz="2000" b="1" i="0" dirty="0" err="1" smtClean="0">
                <a:solidFill>
                  <a:srgbClr val="002060"/>
                </a:solidFill>
                <a:effectLst/>
                <a:latin typeface="Times New Roman" panose="02020603050405020304" pitchFamily="18" charset="0"/>
                <a:cs typeface="Times New Roman" panose="02020603050405020304" pitchFamily="18" charset="0"/>
              </a:rPr>
              <a:t>AdaBoost</a:t>
            </a:r>
            <a:r>
              <a:rPr lang="en-GB" sz="2000" b="1" i="0" dirty="0" smtClean="0">
                <a:solidFill>
                  <a:srgbClr val="002060"/>
                </a:solidFill>
                <a:effectLst/>
                <a:latin typeface="Times New Roman" panose="02020603050405020304" pitchFamily="18" charset="0"/>
                <a:cs typeface="Times New Roman" panose="02020603050405020304" pitchFamily="18" charset="0"/>
              </a:rPr>
              <a:t> </a:t>
            </a:r>
            <a:r>
              <a:rPr lang="en-GB" sz="2000" b="1" i="0" dirty="0" err="1" smtClean="0">
                <a:solidFill>
                  <a:srgbClr val="002060"/>
                </a:solidFill>
                <a:effectLst/>
                <a:latin typeface="Times New Roman" panose="02020603050405020304" pitchFamily="18" charset="0"/>
                <a:cs typeface="Times New Roman" panose="02020603050405020304" pitchFamily="18" charset="0"/>
              </a:rPr>
              <a:t>regressor</a:t>
            </a:r>
            <a:r>
              <a:rPr lang="en-GB" sz="2000" b="1" dirty="0">
                <a:solidFill>
                  <a:srgbClr val="002060"/>
                </a:solidFill>
                <a:latin typeface="Times New Roman" panose="02020603050405020304" pitchFamily="18" charset="0"/>
                <a:cs typeface="Times New Roman" panose="02020603050405020304" pitchFamily="18" charset="0"/>
              </a:rPr>
              <a:t>:</a:t>
            </a:r>
            <a:endParaRPr lang="en-GB" sz="2000" b="1" i="0" dirty="0" smtClean="0">
              <a:solidFill>
                <a:srgbClr val="002060"/>
              </a:solidFill>
              <a:effectLst/>
              <a:latin typeface="Times New Roman" panose="02020603050405020304" pitchFamily="18" charset="0"/>
              <a:cs typeface="Times New Roman" panose="02020603050405020304" pitchFamily="18" charset="0"/>
            </a:endParaRPr>
          </a:p>
          <a:p>
            <a:endParaRPr lang="en-GB" sz="2000" b="0" i="0" dirty="0" smtClean="0">
              <a:solidFill>
                <a:srgbClr val="002060"/>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Also known as Adaptive Boosting - </a:t>
            </a:r>
            <a:r>
              <a:rPr lang="en-GB" sz="2000" dirty="0">
                <a:solidFill>
                  <a:srgbClr val="002060"/>
                </a:solidFill>
                <a:latin typeface="Times New Roman" panose="02020603050405020304" pitchFamily="18" charset="0"/>
                <a:cs typeface="Times New Roman" panose="02020603050405020304" pitchFamily="18" charset="0"/>
              </a:rPr>
              <a:t>is an ensemble method utilized for classification tasks.</a:t>
            </a:r>
          </a:p>
          <a:p>
            <a:pPr marL="342900" indent="-342900">
              <a:buFont typeface="Arial" panose="020B0604020202020204" pitchFamily="34" charset="0"/>
              <a:buChar char="•"/>
            </a:pPr>
            <a:r>
              <a:rPr lang="en-GB" sz="2000" b="0" i="0" dirty="0" smtClean="0">
                <a:solidFill>
                  <a:srgbClr val="002060"/>
                </a:solidFill>
                <a:effectLst/>
                <a:latin typeface="Times New Roman" panose="02020603050405020304" pitchFamily="18" charset="0"/>
                <a:cs typeface="Times New Roman" panose="02020603050405020304" pitchFamily="18" charset="0"/>
              </a:rPr>
              <a:t>An </a:t>
            </a:r>
            <a:r>
              <a:rPr lang="en-GB" sz="2000" b="0" i="0" dirty="0" err="1" smtClean="0">
                <a:solidFill>
                  <a:srgbClr val="002060"/>
                </a:solidFill>
                <a:effectLst/>
                <a:latin typeface="Times New Roman" panose="02020603050405020304" pitchFamily="18" charset="0"/>
                <a:cs typeface="Times New Roman" panose="02020603050405020304" pitchFamily="18" charset="0"/>
              </a:rPr>
              <a:t>AdaBoost</a:t>
            </a:r>
            <a:r>
              <a:rPr lang="en-GB" sz="2000" b="0" i="0" dirty="0" smtClean="0">
                <a:solidFill>
                  <a:srgbClr val="002060"/>
                </a:solidFill>
                <a:effectLst/>
                <a:latin typeface="Times New Roman" panose="02020603050405020304" pitchFamily="18" charset="0"/>
                <a:cs typeface="Times New Roman" panose="02020603050405020304" pitchFamily="18" charset="0"/>
              </a:rPr>
              <a:t> </a:t>
            </a:r>
            <a:r>
              <a:rPr lang="en-GB" sz="2000" b="0" i="0" dirty="0" err="1" smtClean="0">
                <a:solidFill>
                  <a:srgbClr val="002060"/>
                </a:solidFill>
                <a:effectLst/>
                <a:latin typeface="Times New Roman" panose="02020603050405020304" pitchFamily="18" charset="0"/>
                <a:cs typeface="Times New Roman" panose="02020603050405020304" pitchFamily="18" charset="0"/>
              </a:rPr>
              <a:t>regressor</a:t>
            </a:r>
            <a:r>
              <a:rPr lang="en-GB" sz="2000" b="0" i="0" dirty="0" smtClean="0">
                <a:solidFill>
                  <a:srgbClr val="002060"/>
                </a:solidFill>
                <a:effectLst/>
                <a:latin typeface="Times New Roman" panose="02020603050405020304" pitchFamily="18" charset="0"/>
                <a:cs typeface="Times New Roman" panose="02020603050405020304" pitchFamily="18" charset="0"/>
              </a:rPr>
              <a:t> is a meta-estimator </a:t>
            </a:r>
          </a:p>
          <a:p>
            <a:pPr marL="342900" indent="-342900">
              <a:buFont typeface="Arial" panose="020B0604020202020204" pitchFamily="34" charset="0"/>
              <a:buChar char="•"/>
            </a:pPr>
            <a:r>
              <a:rPr lang="en-GB" sz="2000" dirty="0" err="1">
                <a:solidFill>
                  <a:srgbClr val="002060"/>
                </a:solidFill>
                <a:latin typeface="Times New Roman" panose="02020603050405020304" pitchFamily="18" charset="0"/>
                <a:cs typeface="Times New Roman" panose="02020603050405020304" pitchFamily="18" charset="0"/>
              </a:rPr>
              <a:t>AdaBoost</a:t>
            </a:r>
            <a:r>
              <a:rPr lang="en-GB" sz="2000" dirty="0">
                <a:solidFill>
                  <a:srgbClr val="002060"/>
                </a:solidFill>
                <a:latin typeface="Times New Roman" panose="02020603050405020304" pitchFamily="18" charset="0"/>
                <a:cs typeface="Times New Roman" panose="02020603050405020304" pitchFamily="18" charset="0"/>
              </a:rPr>
              <a:t> works by weighting the instances in the training dataset based on the accuracy of previous classifications</a:t>
            </a:r>
            <a:r>
              <a:rPr lang="en-GB" sz="2000" dirty="0" smtClean="0">
                <a:solidFill>
                  <a:srgbClr val="002060"/>
                </a:solidFill>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GB" sz="2000" dirty="0">
              <a:solidFill>
                <a:srgbClr val="002060"/>
              </a:solidFill>
              <a:latin typeface="Times New Roman" panose="02020603050405020304" pitchFamily="18" charset="0"/>
              <a:cs typeface="Times New Roman" panose="02020603050405020304" pitchFamily="18" charset="0"/>
            </a:endParaRPr>
          </a:p>
          <a:p>
            <a:pPr algn="just"/>
            <a:r>
              <a:rPr lang="en-GB" sz="2000" dirty="0" smtClean="0">
                <a:solidFill>
                  <a:srgbClr val="002060"/>
                </a:solidFill>
                <a:latin typeface="Times New Roman" panose="02020603050405020304" pitchFamily="18" charset="0"/>
                <a:cs typeface="Times New Roman" panose="02020603050405020304" pitchFamily="18" charset="0"/>
              </a:rPr>
              <a:t>The </a:t>
            </a:r>
            <a:r>
              <a:rPr lang="en-GB" sz="2000" dirty="0">
                <a:solidFill>
                  <a:srgbClr val="002060"/>
                </a:solidFill>
                <a:latin typeface="Times New Roman" panose="02020603050405020304" pitchFamily="18" charset="0"/>
                <a:cs typeface="Times New Roman" panose="02020603050405020304" pitchFamily="18" charset="0"/>
              </a:rPr>
              <a:t>basic concept behind </a:t>
            </a:r>
            <a:r>
              <a:rPr lang="en-GB" sz="2000" dirty="0" err="1">
                <a:solidFill>
                  <a:srgbClr val="002060"/>
                </a:solidFill>
                <a:latin typeface="Times New Roman" panose="02020603050405020304" pitchFamily="18" charset="0"/>
                <a:cs typeface="Times New Roman" panose="02020603050405020304" pitchFamily="18" charset="0"/>
              </a:rPr>
              <a:t>Adaboost</a:t>
            </a:r>
            <a:r>
              <a:rPr lang="en-GB" sz="2000" dirty="0">
                <a:solidFill>
                  <a:srgbClr val="002060"/>
                </a:solidFill>
                <a:latin typeface="Times New Roman" panose="02020603050405020304" pitchFamily="18" charset="0"/>
                <a:cs typeface="Times New Roman" panose="02020603050405020304" pitchFamily="18" charset="0"/>
              </a:rPr>
              <a:t> is to set the weights of classifiers and training the data sample in each iteration such that it ensures the accurate predictions of unusual observations. Any machine learning algorithm can be used as base classifier if it accepts weights on the training set.</a:t>
            </a:r>
            <a:endParaRPr lang="en-GB" sz="2000" b="0"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4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915" y="1398561"/>
            <a:ext cx="9393761" cy="3960248"/>
          </a:xfrm>
          <a:prstGeom prst="rect">
            <a:avLst/>
          </a:prstGeom>
        </p:spPr>
      </p:pic>
    </p:spTree>
    <p:extLst>
      <p:ext uri="{BB962C8B-B14F-4D97-AF65-F5344CB8AC3E}">
        <p14:creationId xmlns:p14="http://schemas.microsoft.com/office/powerpoint/2010/main" val="96320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XG Boosting</a:t>
            </a:r>
          </a:p>
        </p:txBody>
      </p:sp>
      <p:sp>
        <p:nvSpPr>
          <p:cNvPr id="2" name="Rectangle 1"/>
          <p:cNvSpPr/>
          <p:nvPr/>
        </p:nvSpPr>
        <p:spPr>
          <a:xfrm>
            <a:off x="599533" y="1225689"/>
            <a:ext cx="10341370" cy="4708981"/>
          </a:xfrm>
          <a:prstGeom prst="rect">
            <a:avLst/>
          </a:prstGeom>
        </p:spPr>
        <p:txBody>
          <a:bodyPr wrap="square">
            <a:spAutoFit/>
          </a:bodyPr>
          <a:lstStyle/>
          <a:p>
            <a:pPr marL="0" lvl="1"/>
            <a:r>
              <a:rPr lang="en-GB" sz="2000" dirty="0" err="1" smtClean="0">
                <a:solidFill>
                  <a:srgbClr val="002060"/>
                </a:solidFill>
                <a:latin typeface="Times New Roman" panose="02020603050405020304" pitchFamily="18" charset="0"/>
                <a:cs typeface="Times New Roman" panose="02020603050405020304" pitchFamily="18" charset="0"/>
              </a:rPr>
              <a:t>XGBoost</a:t>
            </a:r>
            <a:r>
              <a:rPr lang="en-GB" sz="2000" dirty="0" smtClean="0">
                <a:solidFill>
                  <a:srgbClr val="002060"/>
                </a:solidFill>
                <a:latin typeface="Times New Roman" panose="02020603050405020304" pitchFamily="18" charset="0"/>
                <a:cs typeface="Times New Roman" panose="02020603050405020304" pitchFamily="18" charset="0"/>
              </a:rPr>
              <a:t>, which stands for </a:t>
            </a:r>
            <a:r>
              <a:rPr lang="en-GB" sz="2000" b="1" dirty="0" smtClean="0">
                <a:solidFill>
                  <a:srgbClr val="002060"/>
                </a:solidFill>
                <a:latin typeface="Times New Roman" panose="02020603050405020304" pitchFamily="18" charset="0"/>
                <a:cs typeface="Times New Roman" panose="02020603050405020304" pitchFamily="18" charset="0"/>
              </a:rPr>
              <a:t>Extreme Gradient Boosting</a:t>
            </a:r>
            <a:r>
              <a:rPr lang="en-GB" sz="2000" dirty="0" smtClean="0">
                <a:solidFill>
                  <a:srgbClr val="002060"/>
                </a:solidFill>
                <a:latin typeface="Times New Roman" panose="02020603050405020304" pitchFamily="18" charset="0"/>
                <a:cs typeface="Times New Roman" panose="02020603050405020304" pitchFamily="18" charset="0"/>
              </a:rPr>
              <a:t>, is a scalable, distributed gradient-boosted decision tree (GBDT) machine learning library. </a:t>
            </a:r>
            <a:endParaRPr lang="en-IN" sz="2000" dirty="0" smtClean="0">
              <a:solidFill>
                <a:srgbClr val="002060"/>
              </a:solidFill>
              <a:latin typeface="Times New Roman" panose="02020603050405020304" pitchFamily="18" charset="0"/>
              <a:cs typeface="Times New Roman" panose="02020603050405020304" pitchFamily="18" charset="0"/>
            </a:endParaRPr>
          </a:p>
          <a:p>
            <a:pPr marL="0" lvl="1"/>
            <a:endParaRPr lang="en-GB" sz="2000" dirty="0" smtClean="0">
              <a:solidFill>
                <a:srgbClr val="002060"/>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Gradient </a:t>
            </a:r>
            <a:r>
              <a:rPr lang="en-GB" sz="2000" dirty="0">
                <a:solidFill>
                  <a:srgbClr val="002060"/>
                </a:solidFill>
                <a:latin typeface="Times New Roman" panose="02020603050405020304" pitchFamily="18" charset="0"/>
                <a:cs typeface="Times New Roman" panose="02020603050405020304" pitchFamily="18" charset="0"/>
              </a:rPr>
              <a:t>boosting is a machine learning technique for regression and classification problems, which builds models in a stage-wise manner.</a:t>
            </a:r>
          </a:p>
          <a:p>
            <a:pPr marL="342900" lvl="1" indent="-342900">
              <a:buFont typeface="Arial" panose="020B0604020202020204" pitchFamily="34" charset="0"/>
              <a:buChar char="•"/>
            </a:pPr>
            <a:r>
              <a:rPr lang="en-GB" sz="2000" dirty="0" err="1" smtClean="0">
                <a:solidFill>
                  <a:srgbClr val="002060"/>
                </a:solidFill>
                <a:latin typeface="Times New Roman" panose="02020603050405020304" pitchFamily="18" charset="0"/>
                <a:cs typeface="Times New Roman" panose="02020603050405020304" pitchFamily="18" charset="0"/>
              </a:rPr>
              <a:t>XGBoost</a:t>
            </a:r>
            <a:r>
              <a:rPr lang="en-GB" sz="2000" dirty="0" smtClean="0">
                <a:solidFill>
                  <a:srgbClr val="002060"/>
                </a:solidFill>
                <a:latin typeface="Times New Roman" panose="02020603050405020304" pitchFamily="18" charset="0"/>
                <a:cs typeface="Times New Roman" panose="02020603050405020304" pitchFamily="18" charset="0"/>
              </a:rPr>
              <a:t> </a:t>
            </a:r>
            <a:r>
              <a:rPr lang="en-GB" sz="2000" dirty="0">
                <a:solidFill>
                  <a:srgbClr val="002060"/>
                </a:solidFill>
                <a:latin typeface="Times New Roman" panose="02020603050405020304" pitchFamily="18" charset="0"/>
                <a:cs typeface="Times New Roman" panose="02020603050405020304" pitchFamily="18" charset="0"/>
              </a:rPr>
              <a:t>is an efficient and scalable implementation of gradient boosting machines, developed by </a:t>
            </a:r>
            <a:r>
              <a:rPr lang="en-GB" sz="2000" dirty="0" err="1">
                <a:solidFill>
                  <a:srgbClr val="002060"/>
                </a:solidFill>
                <a:latin typeface="Times New Roman" panose="02020603050405020304" pitchFamily="18" charset="0"/>
                <a:cs typeface="Times New Roman" panose="02020603050405020304" pitchFamily="18" charset="0"/>
              </a:rPr>
              <a:t>Tianqi</a:t>
            </a:r>
            <a:r>
              <a:rPr lang="en-GB" sz="2000" dirty="0">
                <a:solidFill>
                  <a:srgbClr val="002060"/>
                </a:solidFill>
                <a:latin typeface="Times New Roman" panose="02020603050405020304" pitchFamily="18" charset="0"/>
                <a:cs typeface="Times New Roman" panose="02020603050405020304" pitchFamily="18" charset="0"/>
              </a:rPr>
              <a:t> Chen</a:t>
            </a:r>
            <a:r>
              <a:rPr lang="en-GB" sz="2000" dirty="0" smtClean="0">
                <a:solidFill>
                  <a:srgbClr val="002060"/>
                </a:solidFill>
                <a:latin typeface="Times New Roman" panose="02020603050405020304" pitchFamily="18" charset="0"/>
                <a:cs typeface="Times New Roman" panose="02020603050405020304" pitchFamily="18" charset="0"/>
              </a:rPr>
              <a:t>.</a:t>
            </a:r>
          </a:p>
          <a:p>
            <a:pPr marL="0" lvl="1"/>
            <a:endParaRPr lang="en-GB" sz="2000" dirty="0">
              <a:solidFill>
                <a:srgbClr val="002060"/>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Speed </a:t>
            </a:r>
            <a:r>
              <a:rPr lang="en-GB" sz="2000" dirty="0">
                <a:solidFill>
                  <a:srgbClr val="002060"/>
                </a:solidFill>
                <a:latin typeface="Times New Roman" panose="02020603050405020304" pitchFamily="18" charset="0"/>
                <a:cs typeface="Times New Roman" panose="02020603050405020304" pitchFamily="18" charset="0"/>
              </a:rPr>
              <a:t>and performance: Optimized for speed and efficiency.</a:t>
            </a:r>
          </a:p>
          <a:p>
            <a:pPr marL="342900" lvl="1" indent="-342900">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Regularization: Provides regularization to avoid overfitting.</a:t>
            </a:r>
          </a:p>
          <a:p>
            <a:pPr marL="342900" lvl="1" indent="-342900">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Flexibility: Supports custom optimization objectives and evaluation criteria.</a:t>
            </a:r>
          </a:p>
          <a:p>
            <a:pPr marL="342900" lvl="1" indent="-342900">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Handling missing values: Built-in capability to handle missing data.</a:t>
            </a:r>
          </a:p>
          <a:p>
            <a:pPr algn="just"/>
            <a:endParaRPr lang="en-IN" sz="2000" dirty="0" smtClean="0">
              <a:solidFill>
                <a:srgbClr val="002060"/>
              </a:solidFill>
              <a:latin typeface="Times New Roman" panose="02020603050405020304" pitchFamily="18" charset="0"/>
              <a:cs typeface="Times New Roman" panose="02020603050405020304" pitchFamily="18" charset="0"/>
            </a:endParaRPr>
          </a:p>
          <a:p>
            <a:pPr algn="just"/>
            <a:endParaRPr lang="en-GB" sz="2000" dirty="0">
              <a:solidFill>
                <a:srgbClr val="002060"/>
              </a:solidFill>
              <a:latin typeface="Times New Roman" panose="02020603050405020304" pitchFamily="18" charset="0"/>
              <a:cs typeface="Times New Roman" panose="02020603050405020304" pitchFamily="18" charset="0"/>
            </a:endParaRPr>
          </a:p>
          <a:p>
            <a:pPr algn="just"/>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70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XG Boosting</a:t>
            </a:r>
          </a:p>
        </p:txBody>
      </p:sp>
      <p:sp>
        <p:nvSpPr>
          <p:cNvPr id="2" name="Rectangle 1"/>
          <p:cNvSpPr/>
          <p:nvPr/>
        </p:nvSpPr>
        <p:spPr>
          <a:xfrm>
            <a:off x="599533" y="1225689"/>
            <a:ext cx="10341370" cy="3785652"/>
          </a:xfrm>
          <a:prstGeom prst="rect">
            <a:avLst/>
          </a:prstGeom>
        </p:spPr>
        <p:txBody>
          <a:bodyPr wrap="square">
            <a:spAutoFit/>
          </a:bodyPr>
          <a:lstStyle/>
          <a:p>
            <a:pPr algn="just"/>
            <a:r>
              <a:rPr lang="en-GB" sz="2000" dirty="0" err="1" smtClean="0">
                <a:solidFill>
                  <a:srgbClr val="002060"/>
                </a:solidFill>
                <a:latin typeface="Times New Roman" panose="02020603050405020304" pitchFamily="18" charset="0"/>
                <a:cs typeface="Times New Roman" panose="02020603050405020304" pitchFamily="18" charset="0"/>
              </a:rPr>
              <a:t>XGBoost</a:t>
            </a:r>
            <a:r>
              <a:rPr lang="en-GB" sz="2000" dirty="0" smtClean="0">
                <a:solidFill>
                  <a:srgbClr val="002060"/>
                </a:solidFill>
                <a:latin typeface="Times New Roman" panose="02020603050405020304" pitchFamily="18" charset="0"/>
                <a:cs typeface="Times New Roman" panose="02020603050405020304" pitchFamily="18" charset="0"/>
              </a:rPr>
              <a:t>, which stands for Extreme Gradient Boosting, is a scalable, distributed gradient-boosted decision tree (GBDT) machine learning library. </a:t>
            </a:r>
            <a:endParaRPr lang="en-IN" sz="2000" dirty="0" smtClean="0">
              <a:solidFill>
                <a:srgbClr val="002060"/>
              </a:solidFill>
              <a:latin typeface="Times New Roman" panose="02020603050405020304" pitchFamily="18" charset="0"/>
              <a:cs typeface="Times New Roman" panose="02020603050405020304" pitchFamily="18" charset="0"/>
            </a:endParaRPr>
          </a:p>
          <a:p>
            <a:pPr algn="just"/>
            <a:endParaRPr lang="en-IN" sz="2000" dirty="0" smtClean="0">
              <a:solidFill>
                <a:srgbClr val="002060"/>
              </a:solidFill>
              <a:latin typeface="Times New Roman" panose="02020603050405020304" pitchFamily="18" charset="0"/>
              <a:cs typeface="Times New Roman" panose="02020603050405020304" pitchFamily="18" charset="0"/>
            </a:endParaRPr>
          </a:p>
          <a:p>
            <a:pPr algn="just"/>
            <a:endParaRPr lang="en-IN" sz="2000" dirty="0">
              <a:solidFill>
                <a:srgbClr val="002060"/>
              </a:solidFill>
              <a:latin typeface="Times New Roman" panose="02020603050405020304" pitchFamily="18" charset="0"/>
              <a:cs typeface="Times New Roman" panose="02020603050405020304" pitchFamily="18" charset="0"/>
            </a:endParaRPr>
          </a:p>
          <a:p>
            <a:pPr algn="just"/>
            <a:r>
              <a:rPr lang="en-IN" sz="2000" dirty="0" smtClean="0">
                <a:solidFill>
                  <a:srgbClr val="002060"/>
                </a:solidFill>
                <a:latin typeface="Times New Roman" panose="02020603050405020304" pitchFamily="18" charset="0"/>
                <a:cs typeface="Times New Roman" panose="02020603050405020304" pitchFamily="18" charset="0"/>
              </a:rPr>
              <a:t>Gradient </a:t>
            </a:r>
            <a:r>
              <a:rPr lang="en-IN" sz="2000" dirty="0">
                <a:solidFill>
                  <a:srgbClr val="002060"/>
                </a:solidFill>
                <a:latin typeface="Times New Roman" panose="02020603050405020304" pitchFamily="18" charset="0"/>
                <a:cs typeface="Times New Roman" panose="02020603050405020304" pitchFamily="18" charset="0"/>
              </a:rPr>
              <a:t>Boosting for classification.</a:t>
            </a:r>
          </a:p>
          <a:p>
            <a:pPr algn="just"/>
            <a:endParaRPr lang="en-IN" sz="2000" dirty="0" smtClean="0">
              <a:solidFill>
                <a:srgbClr val="002060"/>
              </a:solidFill>
              <a:latin typeface="Times New Roman" panose="02020603050405020304" pitchFamily="18" charset="0"/>
              <a:cs typeface="Times New Roman" panose="02020603050405020304" pitchFamily="18" charset="0"/>
            </a:endParaRPr>
          </a:p>
          <a:p>
            <a:pPr algn="just"/>
            <a:r>
              <a:rPr lang="en-IN" sz="2000" dirty="0" smtClean="0">
                <a:solidFill>
                  <a:srgbClr val="002060"/>
                </a:solidFill>
                <a:latin typeface="Times New Roman" panose="02020603050405020304" pitchFamily="18" charset="0"/>
                <a:cs typeface="Times New Roman" panose="02020603050405020304" pitchFamily="18" charset="0"/>
              </a:rPr>
              <a:t>This </a:t>
            </a:r>
            <a:r>
              <a:rPr lang="en-IN" sz="2000" dirty="0">
                <a:solidFill>
                  <a:srgbClr val="002060"/>
                </a:solidFill>
                <a:latin typeface="Times New Roman" panose="02020603050405020304" pitchFamily="18" charset="0"/>
                <a:cs typeface="Times New Roman" panose="02020603050405020304" pitchFamily="18" charset="0"/>
              </a:rPr>
              <a:t>algorithm builds an additive model in a forward stage-wise fashion; it allows for the optimization of arbitrary differentiable loss functions. </a:t>
            </a:r>
            <a:r>
              <a:rPr lang="en-IN" sz="2000" dirty="0">
                <a:solidFill>
                  <a:srgbClr val="002060"/>
                </a:solidFill>
                <a:latin typeface="Times New Roman" panose="02020603050405020304" pitchFamily="18" charset="0"/>
                <a:cs typeface="Times New Roman" panose="02020603050405020304" pitchFamily="18" charset="0"/>
              </a:rPr>
              <a:t>In each stage </a:t>
            </a:r>
            <a:r>
              <a:rPr lang="en-IN" sz="2000" dirty="0" err="1">
                <a:solidFill>
                  <a:srgbClr val="002060"/>
                </a:solidFill>
                <a:latin typeface="Times New Roman" panose="02020603050405020304" pitchFamily="18" charset="0"/>
                <a:cs typeface="Times New Roman" panose="02020603050405020304" pitchFamily="18" charset="0"/>
              </a:rPr>
              <a:t>n_classes</a:t>
            </a:r>
            <a:r>
              <a:rPr lang="en-IN" sz="2000" dirty="0">
                <a:solidFill>
                  <a:srgbClr val="002060"/>
                </a:solidFill>
                <a:latin typeface="Times New Roman" panose="02020603050405020304" pitchFamily="18" charset="0"/>
                <a:cs typeface="Times New Roman" panose="02020603050405020304" pitchFamily="18" charset="0"/>
              </a:rPr>
              <a:t>_ regression trees are fit on the negative gradient of the loss function, e.g. binary or multiclass log loss. </a:t>
            </a:r>
            <a:r>
              <a:rPr lang="en-IN" sz="2000" dirty="0">
                <a:solidFill>
                  <a:srgbClr val="002060"/>
                </a:solidFill>
                <a:latin typeface="Times New Roman" panose="02020603050405020304" pitchFamily="18" charset="0"/>
                <a:cs typeface="Times New Roman" panose="02020603050405020304" pitchFamily="18" charset="0"/>
              </a:rPr>
              <a:t>Binary classification is a special case where only a single regression tree is induced</a:t>
            </a:r>
            <a:r>
              <a:rPr lang="en-IN" sz="2000" dirty="0" smtClean="0">
                <a:solidFill>
                  <a:srgbClr val="002060"/>
                </a:solidFill>
                <a:latin typeface="Times New Roman" panose="02020603050405020304" pitchFamily="18" charset="0"/>
                <a:cs typeface="Times New Roman" panose="02020603050405020304" pitchFamily="18" charset="0"/>
              </a:rPr>
              <a:t>.</a:t>
            </a:r>
          </a:p>
          <a:p>
            <a:pPr algn="just"/>
            <a:endParaRPr lang="en-GB" sz="2000" dirty="0">
              <a:solidFill>
                <a:srgbClr val="002060"/>
              </a:solidFill>
              <a:latin typeface="Times New Roman" panose="02020603050405020304" pitchFamily="18" charset="0"/>
              <a:cs typeface="Times New Roman" panose="02020603050405020304" pitchFamily="18" charset="0"/>
            </a:endParaRPr>
          </a:p>
          <a:p>
            <a:pPr algn="just"/>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06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encrypted-tbn0.gstatic.com/images?q=tbn:ANd9GcRRMqtfC1dBrIYs28DQ_tc2dCU5JtlQdF2acfuZ3FelTQ&am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3321" y="1738237"/>
            <a:ext cx="5688419" cy="3565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50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
            <a:ext cx="12192000" cy="6839712"/>
          </a:xfrm>
          <a:prstGeom prst="rect">
            <a:avLst/>
          </a:prstGeom>
        </p:spPr>
      </p:pic>
    </p:spTree>
    <p:extLst>
      <p:ext uri="{BB962C8B-B14F-4D97-AF65-F5344CB8AC3E}">
        <p14:creationId xmlns:p14="http://schemas.microsoft.com/office/powerpoint/2010/main" val="142140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7756" y="342900"/>
            <a:ext cx="6483927" cy="523220"/>
          </a:xfrm>
          <a:prstGeom prst="rect">
            <a:avLst/>
          </a:prstGeom>
          <a:noFill/>
        </p:spPr>
        <p:txBody>
          <a:bodyPr wrap="square" rtlCol="0">
            <a:spAutoFit/>
          </a:bodyPr>
          <a:lstStyle/>
          <a:p>
            <a:r>
              <a:rPr lang="en-GB" sz="2800" dirty="0" smtClean="0">
                <a:solidFill>
                  <a:srgbClr val="C00000"/>
                </a:solidFill>
              </a:rPr>
              <a:t>LG Boosting</a:t>
            </a:r>
          </a:p>
        </p:txBody>
      </p:sp>
      <p:sp>
        <p:nvSpPr>
          <p:cNvPr id="2" name="Rectangle 1"/>
          <p:cNvSpPr/>
          <p:nvPr/>
        </p:nvSpPr>
        <p:spPr>
          <a:xfrm>
            <a:off x="599533" y="1225689"/>
            <a:ext cx="10341370" cy="3170099"/>
          </a:xfrm>
          <a:prstGeom prst="rect">
            <a:avLst/>
          </a:prstGeom>
        </p:spPr>
        <p:txBody>
          <a:bodyPr wrap="square">
            <a:spAutoFit/>
          </a:bodyPr>
          <a:lstStyle/>
          <a:p>
            <a:pPr marL="0" lvl="1" algn="just"/>
            <a:r>
              <a:rPr lang="en-GB" sz="2000" dirty="0" err="1" smtClean="0">
                <a:solidFill>
                  <a:srgbClr val="002060"/>
                </a:solidFill>
                <a:latin typeface="Times New Roman" panose="02020603050405020304" pitchFamily="18" charset="0"/>
                <a:cs typeface="Times New Roman" panose="02020603050405020304" pitchFamily="18" charset="0"/>
              </a:rPr>
              <a:t>LightGBM</a:t>
            </a:r>
            <a:r>
              <a:rPr lang="en-GB" sz="2000" dirty="0" smtClean="0">
                <a:solidFill>
                  <a:srgbClr val="002060"/>
                </a:solidFill>
                <a:latin typeface="Times New Roman" panose="02020603050405020304" pitchFamily="18" charset="0"/>
                <a:cs typeface="Times New Roman" panose="02020603050405020304" pitchFamily="18" charset="0"/>
              </a:rPr>
              <a:t> is an open-source, distributed, high-performance gradient boosting framework developed by Microsoft. It is designed for efficiency, scalability, and accuracy. </a:t>
            </a:r>
          </a:p>
          <a:p>
            <a:pPr marL="0" lvl="1"/>
            <a:endParaRPr lang="en-GB" sz="2000" dirty="0" smtClean="0">
              <a:solidFill>
                <a:srgbClr val="002060"/>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Recap </a:t>
            </a:r>
            <a:r>
              <a:rPr lang="en-GB" sz="2000" dirty="0">
                <a:solidFill>
                  <a:srgbClr val="002060"/>
                </a:solidFill>
                <a:latin typeface="Times New Roman" panose="02020603050405020304" pitchFamily="18" charset="0"/>
                <a:cs typeface="Times New Roman" panose="02020603050405020304" pitchFamily="18" charset="0"/>
              </a:rPr>
              <a:t>of gradient boosting and its iterative approach to ensemble learning.</a:t>
            </a:r>
          </a:p>
          <a:p>
            <a:pPr marL="342900" lvl="1" indent="-342900">
              <a:buFont typeface="Arial" panose="020B0604020202020204" pitchFamily="34" charset="0"/>
              <a:buChar char="•"/>
            </a:pPr>
            <a:r>
              <a:rPr lang="en-GB" sz="2000" dirty="0" err="1" smtClean="0">
                <a:solidFill>
                  <a:srgbClr val="002060"/>
                </a:solidFill>
                <a:latin typeface="Times New Roman" panose="02020603050405020304" pitchFamily="18" charset="0"/>
                <a:cs typeface="Times New Roman" panose="02020603050405020304" pitchFamily="18" charset="0"/>
              </a:rPr>
              <a:t>LightGBM</a:t>
            </a:r>
            <a:r>
              <a:rPr lang="en-GB" sz="2000" dirty="0" smtClean="0">
                <a:solidFill>
                  <a:srgbClr val="002060"/>
                </a:solidFill>
                <a:latin typeface="Times New Roman" panose="02020603050405020304" pitchFamily="18" charset="0"/>
                <a:cs typeface="Times New Roman" panose="02020603050405020304" pitchFamily="18" charset="0"/>
              </a:rPr>
              <a:t> </a:t>
            </a:r>
            <a:r>
              <a:rPr lang="en-GB" sz="2000" dirty="0">
                <a:solidFill>
                  <a:srgbClr val="002060"/>
                </a:solidFill>
                <a:latin typeface="Times New Roman" panose="02020603050405020304" pitchFamily="18" charset="0"/>
                <a:cs typeface="Times New Roman" panose="02020603050405020304" pitchFamily="18" charset="0"/>
              </a:rPr>
              <a:t>is a gradient boosting framework developed by Microsoft, known for its efficiency and speed</a:t>
            </a:r>
            <a:r>
              <a:rPr lang="en-GB" sz="2000" dirty="0" smtClean="0">
                <a:solidFill>
                  <a:srgbClr val="002060"/>
                </a:solidFill>
                <a:latin typeface="Times New Roman" panose="02020603050405020304" pitchFamily="18" charset="0"/>
                <a:cs typeface="Times New Roman" panose="02020603050405020304" pitchFamily="18" charset="0"/>
              </a:rPr>
              <a:t>.</a:t>
            </a:r>
          </a:p>
          <a:p>
            <a:pPr marL="0" lvl="1"/>
            <a:endParaRPr lang="en-GB" sz="2000" dirty="0">
              <a:solidFill>
                <a:srgbClr val="002060"/>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GB" sz="2000" dirty="0" smtClean="0">
                <a:solidFill>
                  <a:srgbClr val="002060"/>
                </a:solidFill>
                <a:latin typeface="Times New Roman" panose="02020603050405020304" pitchFamily="18" charset="0"/>
                <a:cs typeface="Times New Roman" panose="02020603050405020304" pitchFamily="18" charset="0"/>
              </a:rPr>
              <a:t>Leaf-wise </a:t>
            </a:r>
            <a:r>
              <a:rPr lang="en-GB" sz="2000" dirty="0">
                <a:solidFill>
                  <a:srgbClr val="002060"/>
                </a:solidFill>
                <a:latin typeface="Times New Roman" panose="02020603050405020304" pitchFamily="18" charset="0"/>
                <a:cs typeface="Times New Roman" panose="02020603050405020304" pitchFamily="18" charset="0"/>
              </a:rPr>
              <a:t>tree growth: Grows trees leaf-wise instead of level-wise, leading to better accuracy.</a:t>
            </a:r>
          </a:p>
          <a:p>
            <a:pPr marL="342900" lvl="1" indent="-342900">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Histogram-based algorithm: Reduces memory usage and speeds up training.</a:t>
            </a:r>
          </a:p>
          <a:p>
            <a:pPr marL="342900" lvl="1" indent="-342900">
              <a:buFont typeface="Arial" panose="020B0604020202020204" pitchFamily="34" charset="0"/>
              <a:buChar char="•"/>
            </a:pPr>
            <a:r>
              <a:rPr lang="en-GB" sz="2000" dirty="0">
                <a:solidFill>
                  <a:srgbClr val="002060"/>
                </a:solidFill>
                <a:latin typeface="Times New Roman" panose="02020603050405020304" pitchFamily="18" charset="0"/>
                <a:cs typeface="Times New Roman" panose="02020603050405020304" pitchFamily="18" charset="0"/>
              </a:rPr>
              <a:t>Support for large datasets: Handles large-scale datasets efficiently</a:t>
            </a:r>
            <a:r>
              <a:rPr lang="en-GB" sz="2000" dirty="0" smtClean="0">
                <a:solidFill>
                  <a:srgbClr val="002060"/>
                </a:solidFill>
                <a:latin typeface="Times New Roman" panose="02020603050405020304" pitchFamily="18" charset="0"/>
                <a:cs typeface="Times New Roman" panose="02020603050405020304" pitchFamily="18" charset="0"/>
              </a:rPr>
              <a:t>.</a:t>
            </a:r>
            <a:endParaRPr lang="en-GB"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75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251</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cp:revision>
  <dcterms:created xsi:type="dcterms:W3CDTF">2024-04-02T00:08:44Z</dcterms:created>
  <dcterms:modified xsi:type="dcterms:W3CDTF">2024-04-02T00:27:30Z</dcterms:modified>
</cp:coreProperties>
</file>