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66" r:id="rId5"/>
    <p:sldId id="259" r:id="rId6"/>
    <p:sldId id="260" r:id="rId7"/>
    <p:sldId id="261" r:id="rId8"/>
    <p:sldId id="262" r:id="rId9"/>
    <p:sldId id="263"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4D7BB0-755E-4A8D-8464-827E4EC1B835}" v="4" dt="2024-04-01T15:15:30.967"/>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91" y="149"/>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sh S" userId="42ac52d0cb484b3c" providerId="LiveId" clId="{0A4D7BB0-755E-4A8D-8464-827E4EC1B835}"/>
    <pc:docChg chg="undo custSel addSld delSld modSld">
      <pc:chgData name="Harish S" userId="42ac52d0cb484b3c" providerId="LiveId" clId="{0A4D7BB0-755E-4A8D-8464-827E4EC1B835}" dt="2024-04-01T15:20:26.097" v="133" actId="15"/>
      <pc:docMkLst>
        <pc:docMk/>
      </pc:docMkLst>
      <pc:sldChg chg="modSp mod">
        <pc:chgData name="Harish S" userId="42ac52d0cb484b3c" providerId="LiveId" clId="{0A4D7BB0-755E-4A8D-8464-827E4EC1B835}" dt="2024-04-01T15:07:14.440" v="51" actId="15"/>
        <pc:sldMkLst>
          <pc:docMk/>
          <pc:sldMk cId="0" sldId="258"/>
        </pc:sldMkLst>
        <pc:spChg chg="mod">
          <ac:chgData name="Harish S" userId="42ac52d0cb484b3c" providerId="LiveId" clId="{0A4D7BB0-755E-4A8D-8464-827E4EC1B835}" dt="2024-04-01T15:07:14.440" v="51" actId="15"/>
          <ac:spMkLst>
            <pc:docMk/>
            <pc:sldMk cId="0" sldId="258"/>
            <ac:spMk id="23" creationId="{FD1A47FB-67E9-14EA-3E6B-163464EE5A9D}"/>
          </ac:spMkLst>
        </pc:spChg>
        <pc:grpChg chg="mod">
          <ac:chgData name="Harish S" userId="42ac52d0cb484b3c" providerId="LiveId" clId="{0A4D7BB0-755E-4A8D-8464-827E4EC1B835}" dt="2024-04-01T15:05:51.398" v="39" actId="1076"/>
          <ac:grpSpMkLst>
            <pc:docMk/>
            <pc:sldMk cId="0" sldId="258"/>
            <ac:grpSpMk id="18" creationId="{00000000-0000-0000-0000-000000000000}"/>
          </ac:grpSpMkLst>
        </pc:grpChg>
      </pc:sldChg>
      <pc:sldChg chg="modSp mod">
        <pc:chgData name="Harish S" userId="42ac52d0cb484b3c" providerId="LiveId" clId="{0A4D7BB0-755E-4A8D-8464-827E4EC1B835}" dt="2024-04-01T15:10:29.267" v="75" actId="1076"/>
        <pc:sldMkLst>
          <pc:docMk/>
          <pc:sldMk cId="0" sldId="263"/>
        </pc:sldMkLst>
        <pc:spChg chg="mod">
          <ac:chgData name="Harish S" userId="42ac52d0cb484b3c" providerId="LiveId" clId="{0A4D7BB0-755E-4A8D-8464-827E4EC1B835}" dt="2024-04-01T15:10:29.267" v="75" actId="1076"/>
          <ac:spMkLst>
            <pc:docMk/>
            <pc:sldMk cId="0" sldId="263"/>
            <ac:spMk id="9" creationId="{4A0BB90A-B94A-AE12-CC46-5057FA6ED87E}"/>
          </ac:spMkLst>
        </pc:spChg>
      </pc:sldChg>
      <pc:sldChg chg="addSp delSp modSp mod">
        <pc:chgData name="Harish S" userId="42ac52d0cb484b3c" providerId="LiveId" clId="{0A4D7BB0-755E-4A8D-8464-827E4EC1B835}" dt="2024-04-01T15:16:37.752" v="110" actId="478"/>
        <pc:sldMkLst>
          <pc:docMk/>
          <pc:sldMk cId="0" sldId="264"/>
        </pc:sldMkLst>
        <pc:spChg chg="del">
          <ac:chgData name="Harish S" userId="42ac52d0cb484b3c" providerId="LiveId" clId="{0A4D7BB0-755E-4A8D-8464-827E4EC1B835}" dt="2024-04-01T15:16:37.752" v="110" actId="478"/>
          <ac:spMkLst>
            <pc:docMk/>
            <pc:sldMk cId="0" sldId="264"/>
            <ac:spMk id="7" creationId="{00000000-0000-0000-0000-000000000000}"/>
          </ac:spMkLst>
        </pc:spChg>
        <pc:spChg chg="mod">
          <ac:chgData name="Harish S" userId="42ac52d0cb484b3c" providerId="LiveId" clId="{0A4D7BB0-755E-4A8D-8464-827E4EC1B835}" dt="2024-04-01T15:16:34.311" v="109" actId="255"/>
          <ac:spMkLst>
            <pc:docMk/>
            <pc:sldMk cId="0" sldId="264"/>
            <ac:spMk id="10" creationId="{81D1BDDF-09CE-5DF4-8DE7-AF17833BAD11}"/>
          </ac:spMkLst>
        </pc:spChg>
        <pc:spChg chg="add mod">
          <ac:chgData name="Harish S" userId="42ac52d0cb484b3c" providerId="LiveId" clId="{0A4D7BB0-755E-4A8D-8464-827E4EC1B835}" dt="2024-04-01T15:16:11.452" v="107" actId="21"/>
          <ac:spMkLst>
            <pc:docMk/>
            <pc:sldMk cId="0" sldId="264"/>
            <ac:spMk id="11" creationId="{5DF48835-FCA2-8B58-0128-2F02651A33FD}"/>
          </ac:spMkLst>
        </pc:spChg>
      </pc:sldChg>
      <pc:sldChg chg="modSp mod">
        <pc:chgData name="Harish S" userId="42ac52d0cb484b3c" providerId="LiveId" clId="{0A4D7BB0-755E-4A8D-8464-827E4EC1B835}" dt="2024-04-01T15:20:26.097" v="133" actId="15"/>
        <pc:sldMkLst>
          <pc:docMk/>
          <pc:sldMk cId="0" sldId="265"/>
        </pc:sldMkLst>
        <pc:spChg chg="mod">
          <ac:chgData name="Harish S" userId="42ac52d0cb484b3c" providerId="LiveId" clId="{0A4D7BB0-755E-4A8D-8464-827E4EC1B835}" dt="2024-04-01T15:20:26.097" v="133" actId="15"/>
          <ac:spMkLst>
            <pc:docMk/>
            <pc:sldMk cId="0" sldId="265"/>
            <ac:spMk id="10" creationId="{D7C56FD8-F022-9B7B-31F7-2A6B1FC72191}"/>
          </ac:spMkLst>
        </pc:spChg>
      </pc:sldChg>
      <pc:sldChg chg="modSp new del mod">
        <pc:chgData name="Harish S" userId="42ac52d0cb484b3c" providerId="LiveId" clId="{0A4D7BB0-755E-4A8D-8464-827E4EC1B835}" dt="2024-04-01T15:02:03.749" v="14" actId="2696"/>
        <pc:sldMkLst>
          <pc:docMk/>
          <pc:sldMk cId="539507090" sldId="266"/>
        </pc:sldMkLst>
        <pc:spChg chg="mod">
          <ac:chgData name="Harish S" userId="42ac52d0cb484b3c" providerId="LiveId" clId="{0A4D7BB0-755E-4A8D-8464-827E4EC1B835}" dt="2024-04-01T15:01:25.129" v="13" actId="1076"/>
          <ac:spMkLst>
            <pc:docMk/>
            <pc:sldMk cId="539507090" sldId="266"/>
            <ac:spMk id="2" creationId="{942000BB-9000-5454-5633-4C20467D2F55}"/>
          </ac:spMkLst>
        </pc:spChg>
      </pc:sldChg>
      <pc:sldChg chg="addSp modSp new mod modAnim">
        <pc:chgData name="Harish S" userId="42ac52d0cb484b3c" providerId="LiveId" clId="{0A4D7BB0-755E-4A8D-8464-827E4EC1B835}" dt="2024-04-01T15:05:07.033" v="38"/>
        <pc:sldMkLst>
          <pc:docMk/>
          <pc:sldMk cId="4158270958" sldId="266"/>
        </pc:sldMkLst>
        <pc:spChg chg="mod">
          <ac:chgData name="Harish S" userId="42ac52d0cb484b3c" providerId="LiveId" clId="{0A4D7BB0-755E-4A8D-8464-827E4EC1B835}" dt="2024-04-01T15:03:29.003" v="29" actId="20577"/>
          <ac:spMkLst>
            <pc:docMk/>
            <pc:sldMk cId="4158270958" sldId="266"/>
            <ac:spMk id="2" creationId="{AB5318B6-C4DC-AF21-B940-8E39D027F7A0}"/>
          </ac:spMkLst>
        </pc:spChg>
        <pc:spChg chg="add mod">
          <ac:chgData name="Harish S" userId="42ac52d0cb484b3c" providerId="LiveId" clId="{0A4D7BB0-755E-4A8D-8464-827E4EC1B835}" dt="2024-04-01T15:04:05.662" v="37" actId="20577"/>
          <ac:spMkLst>
            <pc:docMk/>
            <pc:sldMk cId="4158270958" sldId="266"/>
            <ac:spMk id="4" creationId="{666AE922-4A83-3A68-33B5-ED3636E21AE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87237458-3D44-45F5-A302-753357B6DD4E}" type="datetimeFigureOut">
              <a:rPr lang="en-US" smtClean="0"/>
              <a:t>4/1/2024</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8238215D-1A2C-4937-BC30-B3EB15E1EBFD}" type="slidenum">
              <a:rPr lang="en-US" smtClean="0"/>
              <a:t>‹#›</a:t>
            </a:fld>
            <a:endParaRPr lang="en-US"/>
          </a:p>
        </p:txBody>
      </p:sp>
    </p:spTree>
    <p:extLst>
      <p:ext uri="{BB962C8B-B14F-4D97-AF65-F5344CB8AC3E}">
        <p14:creationId xmlns:p14="http://schemas.microsoft.com/office/powerpoint/2010/main" val="1122572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4.xml"/><Relationship Id="rId1" Type="http://schemas.openxmlformats.org/officeDocument/2006/relationships/tags" Target="../tags/tag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4.xml"/><Relationship Id="rId1" Type="http://schemas.openxmlformats.org/officeDocument/2006/relationships/tags" Target="../tags/tag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4.xml"/><Relationship Id="rId1" Type="http://schemas.openxmlformats.org/officeDocument/2006/relationships/tags" Target="../tags/tag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4.xml"/><Relationship Id="rId1" Type="http://schemas.openxmlformats.org/officeDocument/2006/relationships/tags" Target="../tags/tag5.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Layout" Target="../slideLayouts/slideLayout4.xml"/><Relationship Id="rId1" Type="http://schemas.openxmlformats.org/officeDocument/2006/relationships/tags" Target="../tags/tag6.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429000" y="1929286"/>
            <a:ext cx="6638925" cy="509114"/>
          </a:xfrm>
          <a:prstGeom prst="rect">
            <a:avLst/>
          </a:prstGeom>
        </p:spPr>
        <p:txBody>
          <a:bodyPr vert="horz" wrap="square" lIns="0" tIns="16510" rIns="0" bIns="0" rtlCol="0">
            <a:spAutoFit/>
          </a:bodyPr>
          <a:lstStyle/>
          <a:p>
            <a:pPr marL="3213735">
              <a:lnSpc>
                <a:spcPct val="100000"/>
              </a:lnSpc>
              <a:spcBef>
                <a:spcPts val="130"/>
              </a:spcBef>
            </a:pPr>
            <a:r>
              <a:rPr lang="en-US" spc="15" dirty="0">
                <a:latin typeface="Algerian" pitchFamily="82" charset="0"/>
              </a:rPr>
              <a:t>KAMALRAJAN K</a:t>
            </a:r>
            <a:endParaRPr spc="15" dirty="0">
              <a:latin typeface="Algerian" pitchFamily="82" charset="0"/>
            </a:endParaRPr>
          </a:p>
        </p:txBody>
      </p:sp>
      <p:sp>
        <p:nvSpPr>
          <p:cNvPr id="8" name="object 8"/>
          <p:cNvSpPr txBox="1"/>
          <p:nvPr/>
        </p:nvSpPr>
        <p:spPr>
          <a:xfrm>
            <a:off x="6484620" y="2821622"/>
            <a:ext cx="1744980" cy="751488"/>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FF0000"/>
                </a:solidFill>
                <a:latin typeface="Segoe Print" pitchFamily="2" charset="0"/>
                <a:cs typeface="Trebuchet MS"/>
              </a:rPr>
              <a:t>Final</a:t>
            </a:r>
            <a:r>
              <a:rPr sz="2400" b="1" spc="-165" dirty="0">
                <a:solidFill>
                  <a:srgbClr val="FF0000"/>
                </a:solidFill>
                <a:latin typeface="Segoe Print" pitchFamily="2" charset="0"/>
                <a:cs typeface="Trebuchet MS"/>
              </a:rPr>
              <a:t> </a:t>
            </a:r>
            <a:r>
              <a:rPr sz="2400" b="1" spc="-5" dirty="0">
                <a:solidFill>
                  <a:srgbClr val="FF0000"/>
                </a:solidFill>
                <a:latin typeface="Segoe Print" pitchFamily="2" charset="0"/>
                <a:cs typeface="Trebuchet MS"/>
              </a:rPr>
              <a:t>Project</a:t>
            </a:r>
            <a:endParaRPr sz="2400" dirty="0">
              <a:solidFill>
                <a:srgbClr val="FF0000"/>
              </a:solidFill>
              <a:latin typeface="Segoe Print" pitchFamily="2" charset="0"/>
              <a:cs typeface="Trebuchet MS"/>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140"/>
    </mc:Choice>
    <mc:Fallback xmlns="">
      <p:transition spd="slow" advTm="11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a:extLst>
              <a:ext uri="{FF2B5EF4-FFF2-40B4-BE49-F238E27FC236}">
                <a16:creationId xmlns:a16="http://schemas.microsoft.com/office/drawing/2014/main" id="{81D1BDDF-09CE-5DF4-8DE7-AF17833BAD11}"/>
              </a:ext>
            </a:extLst>
          </p:cNvPr>
          <p:cNvSpPr txBox="1"/>
          <p:nvPr/>
        </p:nvSpPr>
        <p:spPr>
          <a:xfrm>
            <a:off x="1219200" y="1857375"/>
            <a:ext cx="9220200" cy="3785652"/>
          </a:xfrm>
          <a:prstGeom prst="rect">
            <a:avLst/>
          </a:prstGeom>
          <a:noFill/>
        </p:spPr>
        <p:txBody>
          <a:bodyPr wrap="square" rtlCol="0">
            <a:spAutoFit/>
          </a:bodyPr>
          <a:lstStyle/>
          <a:p>
            <a:pPr algn="l"/>
            <a:r>
              <a:rPr lang="en-US" sz="2000" b="0" i="0" dirty="0">
                <a:effectLst/>
                <a:latin typeface="Söhne"/>
              </a:rPr>
              <a:t>In our demand forecasting solution for retail sales, we employ a combination of traditional time series analysis and advanced machine learning techniques to develop robust forecasting models. Here's an overview of the modeling approach:</a:t>
            </a:r>
          </a:p>
          <a:p>
            <a:pPr algn="l"/>
            <a:r>
              <a:rPr lang="en-US" sz="2000" dirty="0">
                <a:latin typeface="Söhne"/>
              </a:rPr>
              <a:t>	</a:t>
            </a:r>
            <a:r>
              <a:rPr lang="en-US" sz="2000" b="1" i="0" dirty="0">
                <a:effectLst/>
                <a:latin typeface="Söhne"/>
              </a:rPr>
              <a:t> Time Series Analysis:</a:t>
            </a:r>
            <a:endParaRPr lang="en-US" sz="2000" b="0" i="0" dirty="0">
              <a:effectLst/>
              <a:latin typeface="Söhne"/>
            </a:endParaRPr>
          </a:p>
          <a:p>
            <a:pPr algn="l"/>
            <a:r>
              <a:rPr lang="en-US" sz="2000" b="1" i="0" dirty="0">
                <a:effectLst/>
                <a:latin typeface="Söhne"/>
              </a:rPr>
              <a:t>	Regression Analysis:</a:t>
            </a:r>
            <a:endParaRPr lang="en-US" sz="2000" b="0" i="0" dirty="0">
              <a:effectLst/>
              <a:latin typeface="Söhne"/>
            </a:endParaRPr>
          </a:p>
          <a:p>
            <a:pPr algn="l"/>
            <a:r>
              <a:rPr lang="en-US" sz="2000" b="1" i="0" dirty="0">
                <a:effectLst/>
                <a:latin typeface="Söhne"/>
              </a:rPr>
              <a:t>	Evaluation and Validation:</a:t>
            </a:r>
            <a:endParaRPr lang="en-US" sz="2000" b="0" i="0" dirty="0">
              <a:effectLst/>
              <a:latin typeface="Söhne"/>
            </a:endParaRPr>
          </a:p>
          <a:p>
            <a:r>
              <a:rPr kumimoji="0" lang="en-US" altLang="en-US" sz="2000" b="0" i="0" u="none" strike="noStrike" cap="none" normalizeH="0" baseline="0" dirty="0">
                <a:ln>
                  <a:noFill/>
                </a:ln>
                <a:solidFill>
                  <a:schemeClr val="tx1"/>
                </a:solidFill>
                <a:effectLst/>
                <a:latin typeface="Arial" panose="020B0604020202020204" pitchFamily="34" charset="0"/>
              </a:rPr>
              <a:t>By combining these modeling techniques, we develop comprehensive forecasting models that capture the complex dynamics of retail sales, adapt to changing market conditions, and provide accurate predictions to support decision-making and optimize inventory management in retail businesses.</a:t>
            </a:r>
          </a:p>
          <a:p>
            <a:br>
              <a:rPr lang="en-US" sz="2000" b="0" i="0" dirty="0">
                <a:effectLst/>
                <a:latin typeface="Söhne"/>
              </a:rPr>
            </a:br>
            <a:endParaRPr lang="en-US" sz="2000" b="0" i="0" dirty="0">
              <a:effectLst/>
              <a:latin typeface="Söhne"/>
            </a:endParaRPr>
          </a:p>
        </p:txBody>
      </p:sp>
      <p:sp>
        <p:nvSpPr>
          <p:cNvPr id="11" name="Rectangle 1">
            <a:extLst>
              <a:ext uri="{FF2B5EF4-FFF2-40B4-BE49-F238E27FC236}">
                <a16:creationId xmlns:a16="http://schemas.microsoft.com/office/drawing/2014/main" id="{5DF48835-FCA2-8B58-0128-2F02651A33FD}"/>
              </a:ext>
            </a:extLst>
          </p:cNvPr>
          <p:cNvSpPr>
            <a:spLocks noChangeArrowheads="1"/>
          </p:cNvSpPr>
          <p:nvPr/>
        </p:nvSpPr>
        <p:spPr bwMode="auto">
          <a:xfrm>
            <a:off x="0" y="-945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698"/>
    </mc:Choice>
    <mc:Fallback xmlns="">
      <p:transition spd="slow" advTm="698"/>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0097"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0" name="TextBox 9">
            <a:extLst>
              <a:ext uri="{FF2B5EF4-FFF2-40B4-BE49-F238E27FC236}">
                <a16:creationId xmlns:a16="http://schemas.microsoft.com/office/drawing/2014/main" id="{D7C56FD8-F022-9B7B-31F7-2A6B1FC72191}"/>
              </a:ext>
            </a:extLst>
          </p:cNvPr>
          <p:cNvSpPr txBox="1"/>
          <p:nvPr/>
        </p:nvSpPr>
        <p:spPr>
          <a:xfrm>
            <a:off x="1279785" y="1222723"/>
            <a:ext cx="9906000" cy="4801314"/>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effectLst/>
                <a:latin typeface="Söhne"/>
              </a:rPr>
              <a:t>The final result of our demand forecasting solution for retail sales is a comprehensive and accurate forecasting system that empowers retailers to make informed decisions, optimize inventory management, and drive sales performance. Here's what the final result entails:</a:t>
            </a:r>
          </a:p>
          <a:p>
            <a:pPr lvl="2">
              <a:buFont typeface="+mj-lt"/>
              <a:buAutoNum type="arabicPeriod"/>
            </a:pPr>
            <a:r>
              <a:rPr lang="en-US" b="1" i="0" dirty="0">
                <a:effectLst/>
                <a:latin typeface="Söhne"/>
              </a:rPr>
              <a:t>Accurate Forecasts:</a:t>
            </a:r>
            <a:r>
              <a:rPr lang="en-US" b="0" i="0" dirty="0">
                <a:effectLst/>
                <a:latin typeface="Söhne"/>
              </a:rPr>
              <a:t> Our demand forecasting system provides retailers with accurate predictions of future demand for their products..</a:t>
            </a:r>
          </a:p>
          <a:p>
            <a:pPr lvl="2">
              <a:buFont typeface="+mj-lt"/>
              <a:buAutoNum type="arabicPeriod"/>
            </a:pPr>
            <a:r>
              <a:rPr lang="en-US" b="1" i="0" dirty="0">
                <a:effectLst/>
                <a:latin typeface="Söhne"/>
              </a:rPr>
              <a:t>Actionable Insights:</a:t>
            </a:r>
            <a:r>
              <a:rPr lang="en-US" b="0" i="0" dirty="0">
                <a:effectLst/>
                <a:latin typeface="Söhne"/>
              </a:rPr>
              <a:t> In addition to forecasts, our solution delivers actionable insights that enable retailers to make data-driven decisions</a:t>
            </a:r>
          </a:p>
          <a:p>
            <a:pPr lvl="2">
              <a:buFont typeface="+mj-lt"/>
              <a:buAutoNum type="arabicPeriod"/>
            </a:pPr>
            <a:r>
              <a:rPr lang="en-US" b="1" i="0" dirty="0">
                <a:effectLst/>
                <a:latin typeface="Söhne"/>
              </a:rPr>
              <a:t>Seamless Integration:</a:t>
            </a:r>
            <a:r>
              <a:rPr lang="en-US" b="0" i="0" dirty="0">
                <a:effectLst/>
                <a:latin typeface="Söhne"/>
              </a:rPr>
              <a:t> Our demand forecasting system seamlessly integrates with existing retail management systems, making it easy for retailers to incorporate forecasted demand into their day-to-day </a:t>
            </a:r>
            <a:r>
              <a:rPr lang="en-US" b="0" i="0" dirty="0" err="1">
                <a:effectLst/>
                <a:latin typeface="Söhne"/>
              </a:rPr>
              <a:t>operationsrecommendations</a:t>
            </a:r>
            <a:r>
              <a:rPr lang="en-US" b="0" i="0" dirty="0">
                <a:effectLst/>
                <a:latin typeface="Söhne"/>
              </a:rPr>
              <a:t> with minimal effort.</a:t>
            </a:r>
          </a:p>
          <a:p>
            <a:pPr lvl="2">
              <a:buFont typeface="+mj-lt"/>
              <a:buAutoNum type="arabicPeriod"/>
            </a:pPr>
            <a:r>
              <a:rPr lang="en-US" b="1" i="0" dirty="0">
                <a:effectLst/>
                <a:latin typeface="Söhne"/>
              </a:rPr>
              <a:t>Continuous Improvement:</a:t>
            </a:r>
            <a:r>
              <a:rPr lang="en-US" b="0" i="0" dirty="0">
                <a:effectLst/>
                <a:latin typeface="Söhne"/>
              </a:rPr>
              <a:t> We emphasize a culture of continuous improvement, regularly updating our forecasting models and methodologies based on performance feedback and industry best </a:t>
            </a:r>
            <a:r>
              <a:rPr lang="en-US" b="0" i="0" dirty="0" err="1">
                <a:effectLst/>
                <a:latin typeface="Söhne"/>
              </a:rPr>
              <a:t>practicesbusiness</a:t>
            </a:r>
            <a:r>
              <a:rPr lang="en-US" b="0" i="0" dirty="0">
                <a:effectLst/>
                <a:latin typeface="Söhne"/>
              </a:rPr>
              <a:t> success.</a:t>
            </a:r>
          </a:p>
          <a:p>
            <a:pPr lvl="2">
              <a:buFont typeface="+mj-lt"/>
              <a:buAutoNum type="arabicPeriod"/>
            </a:pPr>
            <a:r>
              <a:rPr lang="en-US" b="1" i="0" dirty="0">
                <a:effectLst/>
                <a:latin typeface="Söhne"/>
              </a:rPr>
              <a:t>Measurable Impact:</a:t>
            </a:r>
            <a:r>
              <a:rPr lang="en-US" b="0" i="0" dirty="0">
                <a:effectLst/>
                <a:latin typeface="Söhne"/>
              </a:rPr>
              <a:t> The final result of our demand forecasting solution is a measurable impact on retailers' bottom line. Whether it's increasing sales revenue, reducing inventory costs, or improving customer satisfaction scores, our solution delivers tangible results that translate into a significant return on investment for retailers.</a:t>
            </a:r>
          </a:p>
        </p:txBody>
      </p:sp>
    </p:spTree>
  </p:cSld>
  <p:clrMapOvr>
    <a:masterClrMapping/>
  </p:clrMapOvr>
  <mc:AlternateContent xmlns:mc="http://schemas.openxmlformats.org/markup-compatibility/2006" xmlns:p14="http://schemas.microsoft.com/office/powerpoint/2010/main">
    <mc:Choice Requires="p14">
      <p:transition spd="slow" p14:dur="2000" advTm="737"/>
    </mc:Choice>
    <mc:Fallback xmlns="">
      <p:transition spd="slow" advTm="737"/>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153400" y="12217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scene3d>
              <a:camera prst="orthographicFront"/>
              <a:lightRig rig="glow" dir="tl">
                <a:rot lat="0" lon="0" rev="5400000"/>
              </a:lightRig>
            </a:scene3d>
            <a:sp3d contourW="12700">
              <a:bevelT w="25400" h="25400"/>
              <a:contourClr>
                <a:schemeClr val="accent6">
                  <a:shade val="73000"/>
                </a:schemeClr>
              </a:contourClr>
            </a:sp3d>
          </a:bodyPr>
          <a:lstStyle/>
          <a:p>
            <a:pPr marL="12700">
              <a:lnSpc>
                <a:spcPct val="100000"/>
              </a:lnSpc>
              <a:spcBef>
                <a:spcPts val="130"/>
              </a:spcBef>
            </a:pPr>
            <a:r>
              <a:rPr sz="4250" u="sng"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PROJECT TITLE</a:t>
            </a: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3" cstate="print"/>
            <a:stretch>
              <a:fillRect/>
            </a:stretch>
          </p:blipFill>
          <p:spPr>
            <a:xfrm>
              <a:off x="676275" y="6467475"/>
              <a:ext cx="2143125" cy="200025"/>
            </a:xfrm>
            <a:prstGeom prst="rect">
              <a:avLst/>
            </a:prstGeom>
          </p:spPr>
        </p:pic>
        <p:pic>
          <p:nvPicPr>
            <p:cNvPr id="20" name="object 20"/>
            <p:cNvPicPr/>
            <p:nvPr/>
          </p:nvPicPr>
          <p:blipFill>
            <a:blip r:embed="rId4"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91BC36B8-4BBE-BB72-3266-5280B535F4C4}"/>
              </a:ext>
            </a:extLst>
          </p:cNvPr>
          <p:cNvSpPr txBox="1"/>
          <p:nvPr/>
        </p:nvSpPr>
        <p:spPr>
          <a:xfrm>
            <a:off x="1639252" y="3053401"/>
            <a:ext cx="7677150" cy="584775"/>
          </a:xfrm>
          <a:prstGeom prst="rect">
            <a:avLst/>
          </a:prstGeom>
          <a:noFill/>
        </p:spPr>
        <p:txBody>
          <a:bodyPr wrap="square" rtlCol="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IN" sz="3200" b="1" cap="all" dirty="0">
                <a:ln/>
                <a:effectLst>
                  <a:outerShdw blurRad="19685" dist="12700" dir="5400000" algn="tl" rotWithShape="0">
                    <a:schemeClr val="accent1">
                      <a:satMod val="130000"/>
                      <a:alpha val="60000"/>
                    </a:schemeClr>
                  </a:outerShdw>
                  <a:reflection blurRad="10000" stA="55000" endPos="48000" dist="500" dir="5400000" sy="-100000" algn="bl" rotWithShape="0"/>
                </a:effectLst>
              </a:rPr>
              <a:t>DEMAND FORECASTING FOR RETAIL SALE</a:t>
            </a:r>
          </a:p>
        </p:txBody>
      </p:sp>
      <p:sp>
        <p:nvSpPr>
          <p:cNvPr id="24" name="object 15"/>
          <p:cNvSpPr/>
          <p:nvPr/>
        </p:nvSpPr>
        <p:spPr>
          <a:xfrm>
            <a:off x="1767839" y="46291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25" name="object 14"/>
          <p:cNvSpPr/>
          <p:nvPr/>
        </p:nvSpPr>
        <p:spPr>
          <a:xfrm>
            <a:off x="10612501" y="120078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6" name="object 14"/>
          <p:cNvSpPr/>
          <p:nvPr/>
        </p:nvSpPr>
        <p:spPr>
          <a:xfrm>
            <a:off x="11143892" y="355282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7" name="object 16"/>
          <p:cNvSpPr/>
          <p:nvPr/>
        </p:nvSpPr>
        <p:spPr>
          <a:xfrm>
            <a:off x="11191874" y="41910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28" name="object 16"/>
          <p:cNvSpPr/>
          <p:nvPr/>
        </p:nvSpPr>
        <p:spPr>
          <a:xfrm>
            <a:off x="10715625" y="18138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29" name="object 14"/>
          <p:cNvSpPr/>
          <p:nvPr/>
        </p:nvSpPr>
        <p:spPr>
          <a:xfrm>
            <a:off x="1519237" y="4816306"/>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215"/>
    </mc:Choice>
    <mc:Fallback xmlns="">
      <p:transition spd="slow" advTm="12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grpSp>
        <p:nvGrpSpPr>
          <p:cNvPr id="18" name="object 18"/>
          <p:cNvGrpSpPr/>
          <p:nvPr/>
        </p:nvGrpSpPr>
        <p:grpSpPr>
          <a:xfrm>
            <a:off x="152400" y="3739659"/>
            <a:ext cx="4124325" cy="3009900"/>
            <a:chOff x="47625" y="3819523"/>
            <a:chExt cx="4124325" cy="3009900"/>
          </a:xfrm>
        </p:grpSpPr>
        <p:pic>
          <p:nvPicPr>
            <p:cNvPr id="19" name="object 19"/>
            <p:cNvPicPr/>
            <p:nvPr/>
          </p:nvPicPr>
          <p:blipFill>
            <a:blip r:embed="rId4" cstate="print"/>
            <a:stretch>
              <a:fillRect/>
            </a:stretch>
          </p:blipFill>
          <p:spPr>
            <a:xfrm>
              <a:off x="466725" y="6410325"/>
              <a:ext cx="3705225" cy="295275"/>
            </a:xfrm>
            <a:prstGeom prst="rect">
              <a:avLst/>
            </a:prstGeom>
          </p:spPr>
        </p:pic>
        <p:pic>
          <p:nvPicPr>
            <p:cNvPr id="20" name="object 20"/>
            <p:cNvPicPr/>
            <p:nvPr/>
          </p:nvPicPr>
          <p:blipFill>
            <a:blip r:embed="rId5"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marL="12700">
              <a:lnSpc>
                <a:spcPct val="100000"/>
              </a:lnSpc>
              <a:spcBef>
                <a:spcPts val="105"/>
              </a:spcBef>
            </a:pPr>
            <a:r>
              <a:rPr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50800" dist="38100" dir="16200000" rotWithShape="0">
                    <a:prstClr val="black">
                      <a:alpha val="40000"/>
                    </a:prstClr>
                  </a:outerShdw>
                </a:effectLst>
              </a:rPr>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FD1A47FB-67E9-14EA-3E6B-163464EE5A9D}"/>
              </a:ext>
            </a:extLst>
          </p:cNvPr>
          <p:cNvSpPr txBox="1"/>
          <p:nvPr/>
        </p:nvSpPr>
        <p:spPr>
          <a:xfrm>
            <a:off x="1905000" y="1752825"/>
            <a:ext cx="9250680" cy="3970318"/>
          </a:xfrm>
          <a:prstGeom prst="rect">
            <a:avLst/>
          </a:prstGeom>
          <a:noFill/>
        </p:spPr>
        <p:txBody>
          <a:bodyPr wrap="square" rtlCol="0">
            <a:spAutoFit/>
          </a:bodyPr>
          <a:lstStyle/>
          <a:p>
            <a:pPr marL="457200" indent="-457200">
              <a:buFont typeface="Wingdings" pitchFamily="2" charset="2"/>
              <a:buChar char="v"/>
            </a:pPr>
            <a:r>
              <a:rPr lang="en-US" sz="2800" b="1" dirty="0"/>
              <a:t>Introduction to Demand Forecasting</a:t>
            </a:r>
            <a:endParaRPr lang="en-US" sz="2800" dirty="0"/>
          </a:p>
          <a:p>
            <a:pPr marL="457200" indent="-457200">
              <a:buFont typeface="Wingdings" pitchFamily="2" charset="2"/>
              <a:buChar char="v"/>
            </a:pPr>
            <a:r>
              <a:rPr lang="en-US" sz="2800" b="1" dirty="0"/>
              <a:t>Types of Demand Forecasting Methods</a:t>
            </a:r>
            <a:endParaRPr lang="en-US" sz="2800" dirty="0"/>
          </a:p>
          <a:p>
            <a:pPr lvl="2"/>
            <a:r>
              <a:rPr lang="en-US" sz="2800" dirty="0"/>
              <a:t> </a:t>
            </a:r>
            <a:r>
              <a:rPr lang="en-US" sz="2800" b="1" dirty="0"/>
              <a:t>Data Collection and Preparation</a:t>
            </a:r>
            <a:endParaRPr lang="en-US" sz="2800" dirty="0"/>
          </a:p>
          <a:p>
            <a:pPr lvl="2"/>
            <a:r>
              <a:rPr lang="en-US" sz="2800" b="1" dirty="0"/>
              <a:t>Time Series Analysis</a:t>
            </a:r>
            <a:endParaRPr lang="en-US" sz="2800" dirty="0"/>
          </a:p>
          <a:p>
            <a:pPr lvl="2"/>
            <a:r>
              <a:rPr lang="en-US" sz="2800" b="1" dirty="0"/>
              <a:t>Regression Analysis</a:t>
            </a:r>
            <a:endParaRPr lang="en-US" sz="2800" dirty="0"/>
          </a:p>
          <a:p>
            <a:pPr lvl="2"/>
            <a:r>
              <a:rPr lang="en-US" sz="2800" b="1" dirty="0"/>
              <a:t>Machine Learning Approaches</a:t>
            </a:r>
            <a:endParaRPr lang="en-US" sz="2800" dirty="0"/>
          </a:p>
          <a:p>
            <a:pPr marL="457200" indent="-457200">
              <a:buFont typeface="Wingdings" pitchFamily="2" charset="2"/>
              <a:buChar char="v"/>
            </a:pPr>
            <a:r>
              <a:rPr lang="en-US" sz="2800" b="1" dirty="0"/>
              <a:t>Evaluation and Selection of Forecasting Models</a:t>
            </a:r>
            <a:endParaRPr lang="en-US" sz="2800" dirty="0"/>
          </a:p>
          <a:p>
            <a:pPr marL="457200" indent="-457200">
              <a:buFont typeface="Wingdings" pitchFamily="2" charset="2"/>
              <a:buChar char="v"/>
            </a:pPr>
            <a:r>
              <a:rPr lang="en-US" sz="2800" dirty="0"/>
              <a:t> </a:t>
            </a:r>
            <a:r>
              <a:rPr lang="en-US" sz="2800" b="1" dirty="0"/>
              <a:t>Risk Management and Scenario Planning</a:t>
            </a:r>
            <a:endParaRPr lang="en-US" sz="2800" dirty="0"/>
          </a:p>
          <a:p>
            <a:pPr marL="457200" indent="-457200">
              <a:buFont typeface="Wingdings" pitchFamily="2" charset="2"/>
              <a:buChar char="v"/>
            </a:pPr>
            <a:r>
              <a:rPr lang="en-US" sz="2800" b="1" dirty="0"/>
              <a:t>Conclusion and Future Trends</a:t>
            </a:r>
            <a:endParaRPr lang="en-US" sz="2800"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205"/>
    </mc:Choice>
    <mc:Fallback xmlns="">
      <p:transition spd="slow" advTm="220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1000" fill="hold"/>
                                        <p:tgtEl>
                                          <p:spTgt spid="21"/>
                                        </p:tgtEl>
                                        <p:attrNameLst>
                                          <p:attrName>ppt_w</p:attrName>
                                        </p:attrNameLst>
                                      </p:cBhvr>
                                      <p:tavLst>
                                        <p:tav tm="0">
                                          <p:val>
                                            <p:fltVal val="0"/>
                                          </p:val>
                                        </p:tav>
                                        <p:tav tm="100000">
                                          <p:val>
                                            <p:strVal val="#ppt_w"/>
                                          </p:val>
                                        </p:tav>
                                      </p:tavLst>
                                    </p:anim>
                                    <p:anim calcmode="lin" valueType="num">
                                      <p:cBhvr>
                                        <p:cTn id="8" dur="1000" fill="hold"/>
                                        <p:tgtEl>
                                          <p:spTgt spid="21"/>
                                        </p:tgtEl>
                                        <p:attrNameLst>
                                          <p:attrName>ppt_h</p:attrName>
                                        </p:attrNameLst>
                                      </p:cBhvr>
                                      <p:tavLst>
                                        <p:tav tm="0">
                                          <p:val>
                                            <p:fltVal val="0"/>
                                          </p:val>
                                        </p:tav>
                                        <p:tav tm="100000">
                                          <p:val>
                                            <p:strVal val="#ppt_h"/>
                                          </p:val>
                                        </p:tav>
                                      </p:tavLst>
                                    </p:anim>
                                    <p:anim calcmode="lin" valueType="num">
                                      <p:cBhvr>
                                        <p:cTn id="9" dur="1000" fill="hold"/>
                                        <p:tgtEl>
                                          <p:spTgt spid="21"/>
                                        </p:tgtEl>
                                        <p:attrNameLst>
                                          <p:attrName>style.rotation</p:attrName>
                                        </p:attrNameLst>
                                      </p:cBhvr>
                                      <p:tavLst>
                                        <p:tav tm="0">
                                          <p:val>
                                            <p:fltVal val="90"/>
                                          </p:val>
                                        </p:tav>
                                        <p:tav tm="100000">
                                          <p:val>
                                            <p:fltVal val="0"/>
                                          </p:val>
                                        </p:tav>
                                      </p:tavLst>
                                    </p:anim>
                                    <p:animEffect transition="in" filter="fade">
                                      <p:cBhvr>
                                        <p:cTn id="10"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318B6-C4DC-AF21-B940-8E39D027F7A0}"/>
              </a:ext>
            </a:extLst>
          </p:cNvPr>
          <p:cNvSpPr>
            <a:spLocks noGrp="1"/>
          </p:cNvSpPr>
          <p:nvPr>
            <p:ph type="title"/>
          </p:nvPr>
        </p:nvSpPr>
        <p:spPr/>
        <p:txBody>
          <a:bodyPr/>
          <a:lstStyle/>
          <a:p>
            <a:r>
              <a:rPr lang="en-US" dirty="0"/>
              <a:t>INTRODUCTION</a:t>
            </a:r>
          </a:p>
        </p:txBody>
      </p:sp>
      <p:sp>
        <p:nvSpPr>
          <p:cNvPr id="4" name="TextBox 3">
            <a:extLst>
              <a:ext uri="{FF2B5EF4-FFF2-40B4-BE49-F238E27FC236}">
                <a16:creationId xmlns:a16="http://schemas.microsoft.com/office/drawing/2014/main" id="{666AE922-4A83-3A68-33B5-ED3636E21AE2}"/>
              </a:ext>
            </a:extLst>
          </p:cNvPr>
          <p:cNvSpPr txBox="1"/>
          <p:nvPr/>
        </p:nvSpPr>
        <p:spPr>
          <a:xfrm>
            <a:off x="1371600" y="1156194"/>
            <a:ext cx="8234623" cy="3416320"/>
          </a:xfrm>
          <a:prstGeom prst="rect">
            <a:avLst/>
          </a:prstGeom>
          <a:noFill/>
        </p:spPr>
        <p:txBody>
          <a:bodyPr wrap="square">
            <a:spAutoFit/>
          </a:bodyPr>
          <a:lstStyle/>
          <a:p>
            <a:pPr marL="285750" indent="-285750" algn="l">
              <a:buFont typeface="Arial" panose="020B0604020202020204" pitchFamily="34" charset="0"/>
              <a:buChar char="•"/>
            </a:pPr>
            <a:br>
              <a:rPr lang="en-US" b="0" i="0" dirty="0">
                <a:effectLst/>
                <a:latin typeface="Söhne"/>
              </a:rPr>
            </a:br>
            <a:r>
              <a:rPr lang="en-US" b="0" i="0" dirty="0">
                <a:effectLst/>
                <a:latin typeface="Söhne"/>
              </a:rPr>
              <a:t>Demand forecasting is a critical component of business strategy, enabling organizations to anticipate future customer demand for their products or services. By accurately predicting demand, businesses can optimize production, inventory management, resource allocation, and pricing strategies, ultimately enhancing profitability and customer satisfaction.</a:t>
            </a:r>
          </a:p>
          <a:p>
            <a:pPr marL="285750" indent="-285750" algn="l">
              <a:buFont typeface="Arial" panose="020B0604020202020204" pitchFamily="34" charset="0"/>
              <a:buChar char="•"/>
            </a:pPr>
            <a:endParaRPr lang="en-US" b="0" i="0" dirty="0">
              <a:effectLst/>
              <a:latin typeface="Söhne"/>
            </a:endParaRPr>
          </a:p>
          <a:p>
            <a:pPr marL="285750" indent="-285750" algn="l">
              <a:buFont typeface="Arial" panose="020B0604020202020204" pitchFamily="34" charset="0"/>
              <a:buChar char="•"/>
            </a:pPr>
            <a:r>
              <a:rPr lang="en-US" b="0" i="0" dirty="0">
                <a:effectLst/>
                <a:latin typeface="Söhne"/>
              </a:rPr>
              <a:t>Demand forecasting involves analyzing historical sales data, market trends, economic indicators, and other relevant factors to estimate future demand levels. This process provides businesses with valuable insights into consumer behavior, allowing them to make informed decisions about production volumes, inventory levels, and marketing initiatives.</a:t>
            </a:r>
          </a:p>
        </p:txBody>
      </p:sp>
    </p:spTree>
    <p:extLst>
      <p:ext uri="{BB962C8B-B14F-4D97-AF65-F5344CB8AC3E}">
        <p14:creationId xmlns:p14="http://schemas.microsoft.com/office/powerpoint/2010/main" val="4158270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305800" y="3048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7188515" y="121856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0696"/>
          </a:xfrm>
          <a:prstGeom prst="rect">
            <a:avLst/>
          </a:prstGeom>
        </p:spPr>
        <p:txBody>
          <a:bodyPr vert="horz" wrap="square" lIns="0" tIns="16510" rIns="0" bIns="0" rtlCol="0">
            <a:spAutoFit/>
            <a:scene3d>
              <a:camera prst="orthographicFront"/>
              <a:lightRig rig="flat" dir="tl">
                <a:rot lat="0" lon="0" rev="6600000"/>
              </a:lightRig>
            </a:scene3d>
            <a:sp3d extrusionH="25400" contourW="8890">
              <a:bevelT w="38100" h="31750" prst="convex"/>
              <a:contourClr>
                <a:schemeClr val="accent2">
                  <a:shade val="75000"/>
                </a:schemeClr>
              </a:contourClr>
            </a:sp3d>
          </a:bodyPr>
          <a:lstStyle/>
          <a:p>
            <a:pPr marL="12700">
              <a:lnSpc>
                <a:spcPct val="100000"/>
              </a:lnSpc>
              <a:spcBef>
                <a:spcPts val="130"/>
              </a:spcBef>
              <a:tabLst>
                <a:tab pos="2727960" algn="l"/>
              </a:tabLst>
            </a:pPr>
            <a:r>
              <a:rPr sz="425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PROBLEM</a:t>
            </a:r>
            <a:r>
              <a:rPr lang="en-US" sz="425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r>
              <a:rPr sz="425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STATEMENT</a:t>
            </a:r>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A69A817D-E5BA-3C1B-795A-DF4CD4345EBF}"/>
              </a:ext>
            </a:extLst>
          </p:cNvPr>
          <p:cNvSpPr txBox="1"/>
          <p:nvPr/>
        </p:nvSpPr>
        <p:spPr>
          <a:xfrm>
            <a:off x="990600" y="1695450"/>
            <a:ext cx="9144000" cy="3785652"/>
          </a:xfrm>
          <a:prstGeom prst="rect">
            <a:avLst/>
          </a:prstGeom>
          <a:noFill/>
        </p:spPr>
        <p:txBody>
          <a:bodyPr wrap="square" rtlCol="0">
            <a:spAutoFit/>
          </a:bodyPr>
          <a:lstStyle/>
          <a:p>
            <a:r>
              <a:rPr lang="en-US" sz="2000" dirty="0"/>
              <a:t>Despite the significance of demand forecasting, many retail businesses face challenges in accurately predicting future demand for their products. Common issues include:</a:t>
            </a:r>
          </a:p>
          <a:p>
            <a:r>
              <a:rPr lang="en-US" sz="2000" dirty="0"/>
              <a:t>Inaccurate forecasting leading to </a:t>
            </a:r>
            <a:r>
              <a:rPr lang="en-US" sz="2000" dirty="0" err="1"/>
              <a:t>stockouts</a:t>
            </a:r>
            <a:r>
              <a:rPr lang="en-US" sz="2000" dirty="0"/>
              <a:t> or excess inventory, impacting customer satisfaction and profitability.</a:t>
            </a:r>
          </a:p>
          <a:p>
            <a:r>
              <a:rPr lang="en-US" sz="2000" dirty="0"/>
              <a:t>Limited utilization of advanced forecasting techniques due to lack of expertise or resources.</a:t>
            </a:r>
          </a:p>
          <a:p>
            <a:r>
              <a:rPr lang="en-US" sz="2000" dirty="0"/>
              <a:t>Difficulty in incorporating external factors such as market trends, economic conditions, and seasonality into forecasting models.</a:t>
            </a:r>
          </a:p>
          <a:p>
            <a:r>
              <a:rPr lang="en-US" sz="2000" dirty="0"/>
              <a:t>Inefficient inventory management resulting from inaccurate demand forecasts, leading to increased holding costs and markdowns.</a:t>
            </a:r>
          </a:p>
          <a:p>
            <a:r>
              <a:rPr lang="en-US" sz="2000" dirty="0"/>
              <a:t>Inability to adapt quickly to changing consumer preferences and market dynamics, resulting in missed sales opportunities or overstocking of unpopular items.</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438"/>
    </mc:Choice>
    <mc:Fallback xmlns="">
      <p:transition spd="slow" advTm="24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dirty="0">
                <a:ln w="12700">
                  <a:solidFill>
                    <a:schemeClr val="tx2">
                      <a:satMod val="155000"/>
                    </a:schemeClr>
                  </a:solidFill>
                  <a:prstDash val="solid"/>
                </a:ln>
                <a:solidFill>
                  <a:schemeClr val="bg2">
                    <a:tint val="85000"/>
                    <a:satMod val="155000"/>
                  </a:schemeClr>
                </a:solidFill>
                <a:effectLst>
                  <a:glow rad="101600">
                    <a:schemeClr val="accent3">
                      <a:satMod val="175000"/>
                      <a:alpha val="40000"/>
                    </a:schemeClr>
                  </a:glow>
                  <a:outerShdw blurRad="41275" dist="20320" dir="1800000" algn="tl" rotWithShape="0">
                    <a:srgbClr val="000000">
                      <a:alpha val="40000"/>
                    </a:srgbClr>
                  </a:outerShdw>
                </a:effectLst>
              </a:rPr>
              <a:t>PROJECT	OVERVIEW</a:t>
            </a:r>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DF558092-0443-8327-B2CC-3A9CA500B4EE}"/>
              </a:ext>
            </a:extLst>
          </p:cNvPr>
          <p:cNvSpPr txBox="1"/>
          <p:nvPr/>
        </p:nvSpPr>
        <p:spPr>
          <a:xfrm>
            <a:off x="1143000" y="2095500"/>
            <a:ext cx="10372725" cy="2677656"/>
          </a:xfrm>
          <a:prstGeom prst="rect">
            <a:avLst/>
          </a:prstGeom>
          <a:noFill/>
        </p:spPr>
        <p:txBody>
          <a:bodyPr wrap="square" rtlCol="0">
            <a:spAutoFit/>
          </a:bodyPr>
          <a:lstStyle/>
          <a:p>
            <a:r>
              <a:rPr lang="en-US" sz="2800" dirty="0"/>
              <a:t> The demand forecasting project for retail sales aims to enhance the accuracy and efficiency of predicting customer demand for products within a retail environment. By leveraging historical sales data, market trends, and advanced forecasting techniques, the project seeks to optimize inventory management, minimize </a:t>
            </a:r>
            <a:r>
              <a:rPr lang="en-US" sz="2800" dirty="0" err="1"/>
              <a:t>stockouts</a:t>
            </a:r>
            <a:r>
              <a:rPr lang="en-US" sz="2800" dirty="0"/>
              <a:t>, and improve overall sales performance.</a:t>
            </a:r>
            <a:endParaRPr lang="en-IN" sz="2800"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advTm="1139">
        <p:split orient="vert"/>
      </p:transition>
    </mc:Choice>
    <mc:Fallback xmlns="">
      <p:transition spd="slow" advTm="1139">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001000" y="1295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1001556"/>
          </a:xfrm>
          <a:prstGeom prst="rect">
            <a:avLst/>
          </a:prstGeom>
        </p:spPr>
        <p:txBody>
          <a:bodyPr vert="horz" wrap="square" lIns="0" tIns="16510" rIns="0" bIns="0" rtlCol="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marL="12700">
              <a:lnSpc>
                <a:spcPct val="100000"/>
              </a:lnSpc>
              <a:spcBef>
                <a:spcPts val="130"/>
              </a:spcBef>
            </a:pPr>
            <a:r>
              <a:rPr sz="3200"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WHO ARE THE END USERS?</a:t>
            </a:r>
          </a:p>
        </p:txBody>
      </p:sp>
      <p:sp>
        <p:nvSpPr>
          <p:cNvPr id="10" name="Rectangle 9"/>
          <p:cNvSpPr/>
          <p:nvPr/>
        </p:nvSpPr>
        <p:spPr>
          <a:xfrm>
            <a:off x="1524000" y="3886200"/>
            <a:ext cx="9220200" cy="923330"/>
          </a:xfrm>
          <a:prstGeom prst="rect">
            <a:avLst/>
          </a:prstGeom>
          <a:noFill/>
        </p:spPr>
        <p:txBody>
          <a:bodyPr wrap="square" lIns="91440" tIns="45720" rIns="91440" bIns="45720">
            <a:spAutoFit/>
          </a:bodyPr>
          <a:lstStyle/>
          <a:p>
            <a:pPr algn="ctr"/>
            <a:r>
              <a:rPr sz="5400" b="1" cap="none" spc="200" dirty="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rPr>
              <a:t>WHO ARE THE END USERS?</a:t>
            </a:r>
            <a:endParaRPr lang="en-US" sz="5400" b="1" cap="none" spc="200" dirty="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a:extLst>
              <a:ext uri="{FF2B5EF4-FFF2-40B4-BE49-F238E27FC236}">
                <a16:creationId xmlns:a16="http://schemas.microsoft.com/office/drawing/2014/main" id="{31F2243A-2C10-36AE-4457-857DCD82381F}"/>
              </a:ext>
            </a:extLst>
          </p:cNvPr>
          <p:cNvSpPr txBox="1"/>
          <p:nvPr/>
        </p:nvSpPr>
        <p:spPr>
          <a:xfrm>
            <a:off x="914400" y="1847939"/>
            <a:ext cx="10210800" cy="4324261"/>
          </a:xfrm>
          <a:prstGeom prst="rect">
            <a:avLst/>
          </a:prstGeom>
          <a:noFill/>
        </p:spPr>
        <p:txBody>
          <a:bodyPr wrap="square" rtlCol="0">
            <a:spAutoFit/>
          </a:bodyPr>
          <a:lstStyle/>
          <a:p>
            <a:r>
              <a:rPr lang="en-US" sz="2500" dirty="0"/>
              <a:t>In demand forecasting for retail sales, there are several end users who utilize the forecasting outputs to make informed decisions and optimize various aspects of retail operations. These end users typically include:</a:t>
            </a:r>
          </a:p>
          <a:p>
            <a:endParaRPr lang="en-US" sz="2500" dirty="0"/>
          </a:p>
          <a:p>
            <a:pPr marL="3200400" lvl="6" indent="-457200">
              <a:buFont typeface="Wingdings" pitchFamily="2" charset="2"/>
              <a:buChar char="§"/>
            </a:pPr>
            <a:r>
              <a:rPr lang="en-US" sz="2500" b="1" dirty="0"/>
              <a:t>Retail Managers</a:t>
            </a:r>
          </a:p>
          <a:p>
            <a:pPr marL="3200400" lvl="6" indent="-457200">
              <a:buFont typeface="Wingdings" pitchFamily="2" charset="2"/>
              <a:buChar char="§"/>
            </a:pPr>
            <a:r>
              <a:rPr lang="en-US" sz="2500" b="1" dirty="0"/>
              <a:t>Merchandising Teams</a:t>
            </a:r>
          </a:p>
          <a:p>
            <a:pPr marL="3200400" lvl="6" indent="-457200">
              <a:buFont typeface="Wingdings" pitchFamily="2" charset="2"/>
              <a:buChar char="§"/>
            </a:pPr>
            <a:r>
              <a:rPr lang="en-US" sz="2500" b="1" dirty="0"/>
              <a:t>Sales and Marketing Teams</a:t>
            </a:r>
          </a:p>
          <a:p>
            <a:pPr marL="3200400" lvl="6" indent="-457200">
              <a:buFont typeface="Wingdings" pitchFamily="2" charset="2"/>
              <a:buChar char="§"/>
            </a:pPr>
            <a:r>
              <a:rPr lang="en-US" sz="2500" b="1" dirty="0"/>
              <a:t>Supply Chain Managers</a:t>
            </a:r>
          </a:p>
          <a:p>
            <a:pPr marL="3200400" lvl="6" indent="-457200">
              <a:buFont typeface="Wingdings" pitchFamily="2" charset="2"/>
              <a:buChar char="§"/>
            </a:pPr>
            <a:r>
              <a:rPr lang="en-US" sz="2500" b="1" dirty="0"/>
              <a:t>Finance Department</a:t>
            </a:r>
          </a:p>
          <a:p>
            <a:pPr marL="3200400" lvl="6" indent="-457200">
              <a:buFont typeface="Wingdings" pitchFamily="2" charset="2"/>
              <a:buChar char="§"/>
            </a:pPr>
            <a:r>
              <a:rPr lang="en-US" sz="2500" b="1" dirty="0"/>
              <a:t>IT Department</a:t>
            </a:r>
          </a:p>
          <a:p>
            <a:pPr marL="3200400" lvl="6" indent="-457200">
              <a:buFont typeface="Wingdings" pitchFamily="2" charset="2"/>
              <a:buChar char="§"/>
            </a:pPr>
            <a:r>
              <a:rPr lang="en-US" sz="2500" b="1" dirty="0"/>
              <a:t>External Stakeholders</a:t>
            </a:r>
            <a:endParaRPr lang="en-IN" sz="2500" dirty="0"/>
          </a:p>
        </p:txBody>
      </p:sp>
    </p:spTree>
  </p:cSld>
  <p:clrMapOvr>
    <a:masterClrMapping/>
  </p:clrMapOvr>
  <mc:AlternateContent xmlns:mc="http://schemas.openxmlformats.org/markup-compatibility/2006" xmlns:p14="http://schemas.microsoft.com/office/powerpoint/2010/main">
    <mc:Choice Requires="p14">
      <p:transition spd="slow" p14:dur="2000" advTm="839"/>
    </mc:Choice>
    <mc:Fallback xmlns="">
      <p:transition spd="slow" advTm="839"/>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13335" rIns="0" bIns="0" rtlCol="0">
            <a:spAutoFit/>
          </a:bodyPr>
          <a:lstStyle/>
          <a:p>
            <a:pPr marL="12700">
              <a:lnSpc>
                <a:spcPct val="100000"/>
              </a:lnSpc>
              <a:spcBef>
                <a:spcPts val="105"/>
              </a:spcBef>
            </a:pPr>
            <a:r>
              <a:rPr sz="3600" spc="-40" dirty="0">
                <a:solidFill>
                  <a:srgbClr val="00B050"/>
                </a:solidFill>
              </a:rPr>
              <a:t>Y</a:t>
            </a:r>
            <a:r>
              <a:rPr sz="3600" spc="10" dirty="0">
                <a:solidFill>
                  <a:srgbClr val="00B050"/>
                </a:solidFill>
              </a:rPr>
              <a:t>O</a:t>
            </a:r>
            <a:r>
              <a:rPr sz="3600" spc="25" dirty="0">
                <a:solidFill>
                  <a:srgbClr val="00B050"/>
                </a:solidFill>
              </a:rPr>
              <a:t>U</a:t>
            </a:r>
            <a:r>
              <a:rPr sz="3600" dirty="0">
                <a:solidFill>
                  <a:srgbClr val="00B050"/>
                </a:solidFill>
              </a:rPr>
              <a:t>R</a:t>
            </a:r>
            <a:r>
              <a:rPr sz="3600" spc="5" dirty="0">
                <a:solidFill>
                  <a:srgbClr val="00B050"/>
                </a:solidFill>
              </a:rPr>
              <a:t> </a:t>
            </a:r>
            <a:r>
              <a:rPr sz="3600" spc="25" dirty="0">
                <a:solidFill>
                  <a:srgbClr val="00B050"/>
                </a:solidFill>
              </a:rPr>
              <a:t>S</a:t>
            </a:r>
            <a:r>
              <a:rPr sz="3600" spc="10" dirty="0">
                <a:solidFill>
                  <a:srgbClr val="00B050"/>
                </a:solidFill>
              </a:rPr>
              <a:t>O</a:t>
            </a:r>
            <a:r>
              <a:rPr sz="3600" spc="25" dirty="0">
                <a:solidFill>
                  <a:srgbClr val="00B050"/>
                </a:solidFill>
              </a:rPr>
              <a:t>LU</a:t>
            </a:r>
            <a:r>
              <a:rPr sz="3600" spc="-35" dirty="0">
                <a:solidFill>
                  <a:srgbClr val="00B050"/>
                </a:solidFill>
              </a:rPr>
              <a:t>T</a:t>
            </a:r>
            <a:r>
              <a:rPr sz="3600" spc="-30" dirty="0">
                <a:solidFill>
                  <a:srgbClr val="00B050"/>
                </a:solidFill>
              </a:rPr>
              <a:t>I</a:t>
            </a:r>
            <a:r>
              <a:rPr sz="3600" spc="10" dirty="0">
                <a:solidFill>
                  <a:srgbClr val="00B050"/>
                </a:solidFill>
              </a:rPr>
              <a:t>O</a:t>
            </a:r>
            <a:r>
              <a:rPr sz="3600" dirty="0">
                <a:solidFill>
                  <a:srgbClr val="00B050"/>
                </a:solidFill>
              </a:rPr>
              <a:t>N</a:t>
            </a:r>
            <a:r>
              <a:rPr sz="3600" spc="-345" dirty="0">
                <a:solidFill>
                  <a:srgbClr val="00B050"/>
                </a:solidFill>
              </a:rPr>
              <a:t> </a:t>
            </a:r>
            <a:r>
              <a:rPr sz="3600" spc="-35" dirty="0">
                <a:solidFill>
                  <a:srgbClr val="00B050"/>
                </a:solidFill>
              </a:rPr>
              <a:t>A</a:t>
            </a:r>
            <a:r>
              <a:rPr sz="3600" spc="-5" dirty="0">
                <a:solidFill>
                  <a:srgbClr val="00B050"/>
                </a:solidFill>
              </a:rPr>
              <a:t>N</a:t>
            </a:r>
            <a:r>
              <a:rPr sz="3600" dirty="0">
                <a:solidFill>
                  <a:srgbClr val="00B050"/>
                </a:solidFill>
              </a:rPr>
              <a:t>D</a:t>
            </a:r>
            <a:r>
              <a:rPr sz="3600" spc="35" dirty="0">
                <a:solidFill>
                  <a:srgbClr val="00B050"/>
                </a:solidFill>
              </a:rPr>
              <a:t> </a:t>
            </a:r>
            <a:r>
              <a:rPr sz="3600" spc="-30" dirty="0">
                <a:solidFill>
                  <a:srgbClr val="00B050"/>
                </a:solidFill>
              </a:rPr>
              <a:t>I</a:t>
            </a:r>
            <a:r>
              <a:rPr sz="3600" spc="-35" dirty="0">
                <a:solidFill>
                  <a:srgbClr val="00B050"/>
                </a:solidFill>
              </a:rPr>
              <a:t>T</a:t>
            </a:r>
            <a:r>
              <a:rPr sz="3600" dirty="0">
                <a:solidFill>
                  <a:srgbClr val="00B050"/>
                </a:solidFill>
              </a:rPr>
              <a:t>S</a:t>
            </a:r>
            <a:r>
              <a:rPr sz="3600" spc="60" dirty="0">
                <a:solidFill>
                  <a:srgbClr val="00B050"/>
                </a:solidFill>
              </a:rPr>
              <a:t> </a:t>
            </a:r>
            <a:r>
              <a:rPr sz="3600" spc="-295" dirty="0">
                <a:solidFill>
                  <a:srgbClr val="00B050"/>
                </a:solidFill>
              </a:rPr>
              <a:t>V</a:t>
            </a:r>
            <a:r>
              <a:rPr sz="3600" spc="-35" dirty="0">
                <a:solidFill>
                  <a:srgbClr val="00B050"/>
                </a:solidFill>
              </a:rPr>
              <a:t>A</a:t>
            </a:r>
            <a:r>
              <a:rPr sz="3600" spc="25" dirty="0">
                <a:solidFill>
                  <a:srgbClr val="00B050"/>
                </a:solidFill>
              </a:rPr>
              <a:t>LU</a:t>
            </a:r>
            <a:r>
              <a:rPr sz="3600" dirty="0">
                <a:solidFill>
                  <a:srgbClr val="00B050"/>
                </a:solidFill>
              </a:rPr>
              <a:t>E</a:t>
            </a:r>
            <a:r>
              <a:rPr sz="3600" spc="-65" dirty="0">
                <a:solidFill>
                  <a:srgbClr val="00B050"/>
                </a:solidFill>
              </a:rPr>
              <a:t> </a:t>
            </a:r>
            <a:r>
              <a:rPr sz="3600" spc="-15" dirty="0">
                <a:solidFill>
                  <a:srgbClr val="00B050"/>
                </a:solidFill>
              </a:rPr>
              <a:t>P</a:t>
            </a:r>
            <a:r>
              <a:rPr sz="3600" spc="-30" dirty="0">
                <a:solidFill>
                  <a:srgbClr val="00B050"/>
                </a:solidFill>
              </a:rPr>
              <a:t>R</a:t>
            </a:r>
            <a:r>
              <a:rPr sz="3600" spc="10" dirty="0">
                <a:solidFill>
                  <a:srgbClr val="00B050"/>
                </a:solidFill>
              </a:rPr>
              <a:t>O</a:t>
            </a:r>
            <a:r>
              <a:rPr sz="3600" spc="-15" dirty="0">
                <a:solidFill>
                  <a:srgbClr val="00B050"/>
                </a:solidFill>
              </a:rPr>
              <a:t>P</a:t>
            </a:r>
            <a:r>
              <a:rPr sz="3600" spc="10" dirty="0">
                <a:solidFill>
                  <a:srgbClr val="00B050"/>
                </a:solidFill>
              </a:rPr>
              <a:t>O</a:t>
            </a:r>
            <a:r>
              <a:rPr sz="3600" spc="25" dirty="0">
                <a:solidFill>
                  <a:srgbClr val="00B050"/>
                </a:solidFill>
              </a:rPr>
              <a:t>S</a:t>
            </a:r>
            <a:r>
              <a:rPr sz="3600" spc="-30" dirty="0">
                <a:solidFill>
                  <a:srgbClr val="00B050"/>
                </a:solidFill>
              </a:rPr>
              <a:t>I</a:t>
            </a:r>
            <a:r>
              <a:rPr sz="3600" spc="-35" dirty="0">
                <a:solidFill>
                  <a:srgbClr val="00B050"/>
                </a:solidFill>
              </a:rPr>
              <a:t>T</a:t>
            </a:r>
            <a:r>
              <a:rPr sz="3600" spc="-30" dirty="0">
                <a:solidFill>
                  <a:srgbClr val="00B050"/>
                </a:solidFill>
              </a:rPr>
              <a:t>I</a:t>
            </a:r>
            <a:r>
              <a:rPr sz="3600" spc="10" dirty="0">
                <a:solidFill>
                  <a:srgbClr val="00B050"/>
                </a:solidFill>
              </a:rPr>
              <a:t>O</a:t>
            </a:r>
            <a:r>
              <a:rPr sz="3600" dirty="0">
                <a:solidFill>
                  <a:srgbClr val="00B050"/>
                </a:solidFill>
              </a:rPr>
              <a:t>N</a:t>
            </a:r>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389843FF-26B1-4713-74E5-08670F8613D4}"/>
              </a:ext>
            </a:extLst>
          </p:cNvPr>
          <p:cNvSpPr txBox="1"/>
          <p:nvPr/>
        </p:nvSpPr>
        <p:spPr>
          <a:xfrm>
            <a:off x="2909065" y="2053332"/>
            <a:ext cx="8543925" cy="4154984"/>
          </a:xfrm>
          <a:prstGeom prst="rect">
            <a:avLst/>
          </a:prstGeom>
          <a:noFill/>
        </p:spPr>
        <p:txBody>
          <a:bodyPr wrap="square" rtlCol="0">
            <a:spAutoFit/>
          </a:bodyPr>
          <a:lstStyle/>
          <a:p>
            <a:r>
              <a:rPr lang="en-US" sz="2400" dirty="0"/>
              <a:t> Our solution conducts a thorough analysis of historical sales data, market trends, and external factors influencing demand. By leveraging big data analytics and machine learning algorithms, we extract valuable insights to inform accurate demand forecasts.</a:t>
            </a:r>
          </a:p>
          <a:p>
            <a:endParaRPr lang="en-US" sz="2400" dirty="0"/>
          </a:p>
          <a:p>
            <a:pPr marL="742950" lvl="1" indent="-285750">
              <a:buFont typeface="Wingdings" panose="05000000000000000000" pitchFamily="2" charset="2"/>
              <a:buChar char="Ø"/>
            </a:pPr>
            <a:r>
              <a:rPr lang="en-US" sz="2400" b="1" dirty="0"/>
              <a:t>Accuracy</a:t>
            </a:r>
          </a:p>
          <a:p>
            <a:pPr marL="742950" lvl="1" indent="-285750">
              <a:buFont typeface="Wingdings" panose="05000000000000000000" pitchFamily="2" charset="2"/>
              <a:buChar char="Ø"/>
            </a:pPr>
            <a:r>
              <a:rPr lang="en-US" sz="2400" b="1" dirty="0"/>
              <a:t>Optimized Inventory Management</a:t>
            </a:r>
          </a:p>
          <a:p>
            <a:pPr marL="742950" lvl="1" indent="-285750">
              <a:buFont typeface="Wingdings" panose="05000000000000000000" pitchFamily="2" charset="2"/>
              <a:buChar char="Ø"/>
            </a:pPr>
            <a:r>
              <a:rPr lang="en-US" sz="2400" b="1" dirty="0"/>
              <a:t>Improved Sales Performance</a:t>
            </a:r>
          </a:p>
          <a:p>
            <a:pPr marL="742950" lvl="1" indent="-285750">
              <a:buFont typeface="Wingdings" panose="05000000000000000000" pitchFamily="2" charset="2"/>
              <a:buChar char="Ø"/>
            </a:pPr>
            <a:r>
              <a:rPr lang="en-US" sz="2400" b="1" dirty="0"/>
              <a:t>Enhanced Customer Satisfaction</a:t>
            </a:r>
          </a:p>
          <a:p>
            <a:pPr marL="742950" lvl="1" indent="-285750">
              <a:buFont typeface="Wingdings" panose="05000000000000000000" pitchFamily="2" charset="2"/>
              <a:buChar char="Ø"/>
            </a:pPr>
            <a:r>
              <a:rPr lang="en-US" sz="2400" b="1" dirty="0"/>
              <a:t>Adaptability</a:t>
            </a:r>
          </a:p>
          <a:p>
            <a:pPr marL="742950" lvl="1" indent="-285750">
              <a:buFont typeface="Wingdings" panose="05000000000000000000" pitchFamily="2" charset="2"/>
              <a:buChar char="Ø"/>
            </a:pPr>
            <a:r>
              <a:rPr lang="en-US" sz="2400" b="1" dirty="0"/>
              <a:t>Efficiency</a:t>
            </a:r>
            <a:endParaRPr lang="en-IN" sz="2400" b="1"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689"/>
    </mc:Choice>
    <mc:Fallback xmlns="">
      <p:transition spd="slow" advTm="16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6"/>
                                        </p:tgtEl>
                                        <p:attrNameLst>
                                          <p:attrName>ppt_x</p:attrName>
                                        </p:attrNameLst>
                                      </p:cBhvr>
                                      <p:tavLst>
                                        <p:tav tm="0">
                                          <p:val>
                                            <p:strVal val="ppt_x"/>
                                          </p:val>
                                        </p:tav>
                                        <p:tav tm="100000">
                                          <p:val>
                                            <p:strVal val="ppt_x"/>
                                          </p:val>
                                        </p:tav>
                                      </p:tavLst>
                                    </p:anim>
                                    <p:anim calcmode="lin" valueType="num">
                                      <p:cBhvr additive="base">
                                        <p:cTn id="7" dur="500"/>
                                        <p:tgtEl>
                                          <p:spTgt spid="6"/>
                                        </p:tgtEl>
                                        <p:attrNameLst>
                                          <p:attrName>ppt_y</p:attrName>
                                        </p:attrNameLst>
                                      </p:cBhvr>
                                      <p:tavLst>
                                        <p:tav tm="0">
                                          <p:val>
                                            <p:strVal val="ppt_y"/>
                                          </p:val>
                                        </p:tav>
                                        <p:tav tm="100000">
                                          <p:val>
                                            <p:strVal val="1+ppt_h/2"/>
                                          </p:val>
                                        </p:tav>
                                      </p:tavLst>
                                    </p:anim>
                                    <p:set>
                                      <p:cBhvr>
                                        <p:cTn id="8"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4A0BB90A-B94A-AE12-CC46-5057FA6ED87E}"/>
              </a:ext>
            </a:extLst>
          </p:cNvPr>
          <p:cNvSpPr txBox="1"/>
          <p:nvPr/>
        </p:nvSpPr>
        <p:spPr>
          <a:xfrm>
            <a:off x="2095500" y="1476313"/>
            <a:ext cx="9296018" cy="5324535"/>
          </a:xfrm>
          <a:prstGeom prst="rect">
            <a:avLst/>
          </a:prstGeom>
          <a:noFill/>
        </p:spPr>
        <p:txBody>
          <a:bodyPr wrap="square" rtlCol="0">
            <a:spAutoFit/>
          </a:bodyPr>
          <a:lstStyle/>
          <a:p>
            <a:pPr marL="457200" indent="-457200">
              <a:buFont typeface="Wingdings" panose="05000000000000000000" pitchFamily="2" charset="2"/>
              <a:buChar char="Ø"/>
            </a:pPr>
            <a:r>
              <a:rPr lang="en-US" sz="2000" b="1" i="0" dirty="0">
                <a:effectLst/>
                <a:latin typeface="Söhne"/>
              </a:rPr>
              <a:t>Real-Time Predictive Insights:</a:t>
            </a:r>
            <a:r>
              <a:rPr lang="en-US" sz="2000" b="0" i="0" dirty="0">
                <a:effectLst/>
                <a:latin typeface="Söhne"/>
              </a:rPr>
              <a:t> Our solution doesn't just provide forecasts; it delivers real-time predictive insights that empower retailers to stay ahead of the curve. By leveraging cutting-edge machine learning algorithms, our system continuously analyzes data streams to anticipate shifts in consumer behavior and market trends, giving retailers a competitive edge in dynamic retail environments.</a:t>
            </a:r>
          </a:p>
          <a:p>
            <a:pPr marL="457200" indent="-457200">
              <a:buFont typeface="Wingdings" panose="05000000000000000000" pitchFamily="2" charset="2"/>
              <a:buChar char="Ø"/>
            </a:pPr>
            <a:endParaRPr lang="en-US" sz="2000" b="0" i="0" dirty="0">
              <a:effectLst/>
              <a:latin typeface="Söhne"/>
            </a:endParaRPr>
          </a:p>
          <a:p>
            <a:pPr marL="457200" indent="-457200">
              <a:buFont typeface="Wingdings" panose="05000000000000000000" pitchFamily="2" charset="2"/>
              <a:buChar char="Ø"/>
            </a:pPr>
            <a:r>
              <a:rPr lang="en-US" sz="2000" b="1" i="0" dirty="0">
                <a:effectLst/>
                <a:latin typeface="Söhne"/>
              </a:rPr>
              <a:t>Predictive Analytics at Your Fingertips:</a:t>
            </a:r>
            <a:r>
              <a:rPr lang="en-US" sz="2000" b="0" i="0" dirty="0">
                <a:effectLst/>
                <a:latin typeface="Söhne"/>
              </a:rPr>
              <a:t> We offer an intuitive and user-friendly interface that puts the power of predictive analytics directly into the hands of retail managers and decision-makers. With just a few clicks, retailers can acces</a:t>
            </a:r>
            <a:r>
              <a:rPr lang="en-US" sz="2000" b="0" dirty="0">
                <a:effectLst/>
                <a:latin typeface="Söhne"/>
              </a:rPr>
              <a:t>s actionable insights, visualize forecasted demand patterns, and make informed decisions to drive sales and profitability.</a:t>
            </a:r>
          </a:p>
          <a:p>
            <a:endParaRPr lang="en-US" sz="2000" dirty="0">
              <a:latin typeface="Söhne"/>
            </a:endParaRPr>
          </a:p>
          <a:p>
            <a:pPr marL="457200" indent="-457200">
              <a:buFont typeface="Wingdings" panose="05000000000000000000" pitchFamily="2" charset="2"/>
              <a:buChar char="Ø"/>
            </a:pPr>
            <a:r>
              <a:rPr lang="en-US" sz="2000" b="1" dirty="0">
                <a:effectLst/>
                <a:latin typeface="Söhne"/>
              </a:rPr>
              <a:t>Personalized Recommendations:</a:t>
            </a:r>
            <a:r>
              <a:rPr lang="en-US" sz="2000" b="0" dirty="0">
                <a:effectLst/>
                <a:latin typeface="Söhne"/>
              </a:rPr>
              <a:t> Our solution goes beyond </a:t>
            </a:r>
            <a:r>
              <a:rPr lang="en-US" sz="2000" b="0" i="0" dirty="0">
                <a:effectLst/>
                <a:latin typeface="Söhne"/>
              </a:rPr>
              <a:t>generic forecasts by providing personalized recommendations tailored to each retailer's unique business needs. Whether it's optimizing inventory levels, planning promotions, or adjusting pricing strategies, our system delivers actionable recommendations that maximize results and minimize risks.</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slow" p14:dur="2000" advTm="756"/>
    </mc:Choice>
    <mc:Fallback xmlns="">
      <p:transition spd="slow" advTm="756"/>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2.2|0.3"/>
</p:tagLst>
</file>

<file path=ppt/tags/tag2.xml><?xml version="1.0" encoding="utf-8"?>
<p:tagLst xmlns:a="http://schemas.openxmlformats.org/drawingml/2006/main" xmlns:r="http://schemas.openxmlformats.org/officeDocument/2006/relationships" xmlns:p="http://schemas.openxmlformats.org/presentationml/2006/main">
  <p:tag name="TIMING" val="|0.2"/>
</p:tagLst>
</file>

<file path=ppt/tags/tag3.xml><?xml version="1.0" encoding="utf-8"?>
<p:tagLst xmlns:a="http://schemas.openxmlformats.org/drawingml/2006/main" xmlns:r="http://schemas.openxmlformats.org/officeDocument/2006/relationships" xmlns:p="http://schemas.openxmlformats.org/presentationml/2006/main">
  <p:tag name="TIMING" val="|0.8"/>
</p:tagLst>
</file>

<file path=ppt/tags/tag4.xml><?xml version="1.0" encoding="utf-8"?>
<p:tagLst xmlns:a="http://schemas.openxmlformats.org/drawingml/2006/main" xmlns:r="http://schemas.openxmlformats.org/officeDocument/2006/relationships" xmlns:p="http://schemas.openxmlformats.org/presentationml/2006/main">
  <p:tag name="TIMING" val="|0.7"/>
</p:tagLst>
</file>

<file path=ppt/tags/tag5.xml><?xml version="1.0" encoding="utf-8"?>
<p:tagLst xmlns:a="http://schemas.openxmlformats.org/drawingml/2006/main" xmlns:r="http://schemas.openxmlformats.org/officeDocument/2006/relationships" xmlns:p="http://schemas.openxmlformats.org/presentationml/2006/main">
  <p:tag name="TIMING" val="|0.1"/>
</p:tagLst>
</file>

<file path=ppt/tags/tag6.xml><?xml version="1.0" encoding="utf-8"?>
<p:tagLst xmlns:a="http://schemas.openxmlformats.org/drawingml/2006/main" xmlns:r="http://schemas.openxmlformats.org/officeDocument/2006/relationships" xmlns:p="http://schemas.openxmlformats.org/presentationml/2006/main">
  <p:tag name="TIMING" val="|0.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Couture</Template>
  <TotalTime>115</TotalTime>
  <Words>953</Words>
  <Application>Microsoft Office PowerPoint</Application>
  <PresentationFormat>Widescreen</PresentationFormat>
  <Paragraphs>89</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Algerian</vt:lpstr>
      <vt:lpstr>Arial</vt:lpstr>
      <vt:lpstr>Calibri</vt:lpstr>
      <vt:lpstr>Segoe Print</vt:lpstr>
      <vt:lpstr>Söhne</vt:lpstr>
      <vt:lpstr>Trebuchet MS</vt:lpstr>
      <vt:lpstr>Wingdings</vt:lpstr>
      <vt:lpstr>Office Theme</vt:lpstr>
      <vt:lpstr>KAMALRAJAN K</vt:lpstr>
      <vt:lpstr>PROJECT TITLE</vt:lpstr>
      <vt:lpstr>AGENDA</vt:lpstr>
      <vt:lpstr>INTRODUCTION</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M Inbarasu</dc:title>
  <cp:lastModifiedBy>Harish S</cp:lastModifiedBy>
  <cp:revision>6</cp:revision>
  <dcterms:created xsi:type="dcterms:W3CDTF">2024-03-31T10:46:41Z</dcterms:created>
  <dcterms:modified xsi:type="dcterms:W3CDTF">2024-04-01T15:20:33Z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2024-03-31T00:00:00Z</vt:filetime>
  </property>
</Properties>
</file>