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6" r:id="rId3"/>
    <p:sldId id="256" r:id="rId4"/>
    <p:sldId id="304" r:id="rId5"/>
    <p:sldId id="257" r:id="rId6"/>
    <p:sldId id="258" r:id="rId7"/>
    <p:sldId id="273" r:id="rId8"/>
    <p:sldId id="299" r:id="rId9"/>
    <p:sldId id="301" r:id="rId10"/>
    <p:sldId id="274" r:id="rId11"/>
    <p:sldId id="303" r:id="rId12"/>
    <p:sldId id="275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  <a:latin typeface="+mj-lt"/>
              </a:rPr>
              <a:t>Monthly undetected fraudulent transactions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undetected fraudulent transactions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Before Model</c:v>
                </c:pt>
                <c:pt idx="1">
                  <c:v>After Model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306</c:v>
                </c:pt>
                <c:pt idx="1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21466736"/>
        <c:axId val="-521466192"/>
      </c:barChart>
      <c:catAx>
        <c:axId val="-521466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1466192"/>
        <c:crosses val="autoZero"/>
        <c:auto val="1"/>
        <c:lblAlgn val="ctr"/>
        <c:lblOffset val="100"/>
        <c:noMultiLvlLbl val="0"/>
      </c:catAx>
      <c:valAx>
        <c:axId val="-521466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1466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effectLst/>
              </a:rPr>
              <a:t>Cost and Savings breakup (in %)</a:t>
            </a:r>
            <a:endParaRPr lang="en-IN" sz="1800" dirty="0" smtClean="0">
              <a:effectLst/>
            </a:endParaRP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Savings</c:v>
                </c:pt>
                <c:pt idx="1">
                  <c:v>After Model</c:v>
                </c:pt>
                <c:pt idx="2">
                  <c:v>Before Model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83.17</c:v>
                </c:pt>
                <c:pt idx="1">
                  <c:v>16.829999999999998</c:v>
                </c:pt>
                <c:pt idx="2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Cost Incurred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Before Model</c:v>
                </c:pt>
                <c:pt idx="1">
                  <c:v>After Model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213060</c:v>
                </c:pt>
                <c:pt idx="1">
                  <c:v>35867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Before Model</c:v>
                </c:pt>
                <c:pt idx="1">
                  <c:v>After Model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Before Model</c:v>
                </c:pt>
                <c:pt idx="1">
                  <c:v>After Model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Before Model</c:v>
                </c:pt>
                <c:pt idx="1">
                  <c:v>After Model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Before Model</c:v>
                </c:pt>
                <c:pt idx="1">
                  <c:v>After Model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21461296"/>
        <c:axId val="-235016352"/>
      </c:barChart>
      <c:catAx>
        <c:axId val="-52146129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5016352"/>
        <c:crosses val="autoZero"/>
        <c:auto val="1"/>
        <c:lblAlgn val="ctr"/>
        <c:lblOffset val="100"/>
        <c:noMultiLvlLbl val="0"/>
      </c:catAx>
      <c:valAx>
        <c:axId val="-235016352"/>
        <c:scaling>
          <c:orientation val="minMax"/>
        </c:scaling>
        <c:delete val="0"/>
        <c:axPos val="b"/>
        <c:majorGridlines/>
        <c:numFmt formatCode="#,##0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1461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0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4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5A39E-F7FD-480D-A764-4291226677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2D8D-C724-43C6-8E0A-CF4DD771C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470" y="2272625"/>
            <a:ext cx="3528811" cy="43213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+mn-lt"/>
              </a:rPr>
              <a:t>Capstone Project</a:t>
            </a:r>
            <a:endParaRPr lang="en-US" sz="3600" b="1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48105" y="5684101"/>
            <a:ext cx="2420155" cy="57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+mn-lt"/>
              </a:rPr>
              <a:t>Kamal Tamang</a:t>
            </a:r>
            <a:endParaRPr lang="en-US" sz="2800" b="1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0117" y="2488694"/>
            <a:ext cx="4532290" cy="574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39381" y="1238720"/>
            <a:ext cx="6753762" cy="110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C</a:t>
            </a:r>
            <a:r>
              <a:rPr lang="en-US" b="1" dirty="0" smtClean="0">
                <a:latin typeface="+mn-lt"/>
              </a:rPr>
              <a:t>redit Card Fraud Detection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81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62" y="371540"/>
            <a:ext cx="4719270" cy="53520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Appendix</a:t>
            </a:r>
            <a:r>
              <a:rPr lang="en-US" sz="3200" b="1" dirty="0">
                <a:latin typeface="+mn-lt"/>
              </a:rPr>
              <a:t>: Data Attributes </a:t>
            </a: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1271224" y="1468786"/>
            <a:ext cx="3992745" cy="2421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Reading and Understanding the Data</a:t>
            </a: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1273128" y="1757630"/>
            <a:ext cx="2921609" cy="221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Exploratory Data Analysis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1279592" y="2010891"/>
            <a:ext cx="4997298" cy="287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Model Building and </a:t>
            </a:r>
            <a:r>
              <a:rPr lang="en-US" sz="2000" dirty="0" smtClean="0">
                <a:latin typeface="+mn-lt"/>
              </a:rPr>
              <a:t>Hyper parameter </a:t>
            </a:r>
            <a:r>
              <a:rPr lang="en-US" sz="2000" dirty="0">
                <a:latin typeface="+mn-lt"/>
              </a:rPr>
              <a:t>Tuning</a:t>
            </a: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1268733" y="2597983"/>
            <a:ext cx="4585175" cy="264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Logistic </a:t>
            </a:r>
            <a:r>
              <a:rPr lang="en-US" sz="2000" dirty="0">
                <a:latin typeface="+mn-lt"/>
              </a:rPr>
              <a:t>Regression with </a:t>
            </a:r>
            <a:r>
              <a:rPr lang="en-US" sz="2000" dirty="0" smtClean="0">
                <a:latin typeface="+mn-lt"/>
              </a:rPr>
              <a:t>SMOTE, ADASYN </a:t>
            </a:r>
            <a:endParaRPr lang="en-US" sz="2000" dirty="0">
              <a:latin typeface="+mn-lt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268733" y="3769909"/>
            <a:ext cx="4082899" cy="249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Random Forest with SMOTE, ADASYN </a:t>
            </a:r>
            <a:endParaRPr lang="en-US" sz="2000" dirty="0">
              <a:latin typeface="+mn-lt"/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1279592" y="2893820"/>
            <a:ext cx="2921611" cy="303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Decision Tree Un-sampled</a:t>
            </a:r>
            <a:endParaRPr lang="en-US" sz="2000" dirty="0">
              <a:latin typeface="+mn-lt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1285696" y="4364342"/>
            <a:ext cx="3595397" cy="217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latin typeface="+mn-lt"/>
              </a:rPr>
              <a:t>XGBoost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with SMOTE, ADASYN </a:t>
            </a:r>
            <a:endParaRPr lang="en-US" sz="2000" dirty="0">
              <a:latin typeface="+mn-lt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1264952" y="5145879"/>
            <a:ext cx="2572751" cy="187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Cost Benefit Analysis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1268733" y="2265454"/>
            <a:ext cx="3527976" cy="289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Logistic </a:t>
            </a:r>
            <a:r>
              <a:rPr lang="en-US" sz="2000" dirty="0">
                <a:latin typeface="+mn-lt"/>
              </a:rPr>
              <a:t>Regression </a:t>
            </a:r>
            <a:r>
              <a:rPr lang="en-US" sz="2000" dirty="0" smtClean="0">
                <a:latin typeface="+mn-lt"/>
              </a:rPr>
              <a:t>Un-sampled</a:t>
            </a:r>
            <a:endParaRPr lang="en-US" sz="2000" dirty="0">
              <a:latin typeface="+mn-lt"/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1279592" y="3206780"/>
            <a:ext cx="3921974" cy="276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Decision Tree </a:t>
            </a:r>
            <a:r>
              <a:rPr lang="en-US" sz="2000" dirty="0" smtClean="0">
                <a:latin typeface="+mn-lt"/>
              </a:rPr>
              <a:t>with SMOTE, ADASYN </a:t>
            </a:r>
            <a:endParaRPr lang="en-US" sz="2000" dirty="0">
              <a:latin typeface="+mn-lt"/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1285696" y="3485609"/>
            <a:ext cx="3268411" cy="230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Random Forest Un-sampled</a:t>
            </a:r>
            <a:endParaRPr lang="en-US" sz="2000" dirty="0">
              <a:latin typeface="+mn-lt"/>
            </a:endParaRP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1268733" y="4023334"/>
            <a:ext cx="2446153" cy="32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latin typeface="+mn-lt"/>
              </a:rPr>
              <a:t>XGBoost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Un-sampled</a:t>
            </a:r>
            <a:endParaRPr lang="en-US" sz="2000" dirty="0">
              <a:latin typeface="+mn-lt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243875" y="4619000"/>
            <a:ext cx="4713963" cy="292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Testing the results on the unseen Test </a:t>
            </a:r>
            <a:r>
              <a:rPr lang="en-US" sz="2000" dirty="0" smtClean="0">
                <a:latin typeface="+mn-lt"/>
              </a:rPr>
              <a:t>Data</a:t>
            </a:r>
            <a:endParaRPr lang="en-US" sz="2000" dirty="0">
              <a:latin typeface="+mn-lt"/>
            </a:endParaRP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1243875" y="4888515"/>
            <a:ext cx="4047445" cy="23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Model Selection and Model Building</a:t>
            </a:r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740161" y="1106469"/>
            <a:ext cx="3097542" cy="251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Snapshot of the data :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8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66" y="454845"/>
            <a:ext cx="5401016" cy="54970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Appendix : </a:t>
            </a:r>
            <a:r>
              <a:rPr lang="en-US" sz="3200" b="1" dirty="0">
                <a:latin typeface="+mn-lt"/>
              </a:rPr>
              <a:t>Data </a:t>
            </a:r>
            <a:r>
              <a:rPr lang="en-US" sz="3200" b="1" dirty="0" smtClean="0">
                <a:latin typeface="+mn-lt"/>
              </a:rPr>
              <a:t>Methodology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10" y="1442433"/>
            <a:ext cx="10282944" cy="2253803"/>
          </a:xfrm>
        </p:spPr>
        <p:txBody>
          <a:bodyPr>
            <a:noAutofit/>
          </a:bodyPr>
          <a:lstStyle/>
          <a:p>
            <a:r>
              <a:rPr lang="en-US" sz="2400" dirty="0" smtClean="0"/>
              <a:t>Fraudulent transaction in class imbalance, </a:t>
            </a:r>
            <a:r>
              <a:rPr lang="en-US" sz="2400" dirty="0"/>
              <a:t>univariate analysis</a:t>
            </a:r>
            <a:r>
              <a:rPr lang="en-US" sz="2400" dirty="0" smtClean="0"/>
              <a:t> is shown in EDA.</a:t>
            </a:r>
            <a:endParaRPr lang="en-US" sz="2400" dirty="0"/>
          </a:p>
          <a:p>
            <a:r>
              <a:rPr lang="en-US" sz="2400" dirty="0" smtClean="0"/>
              <a:t>Logistic Regression, Decisions Tree, Random Forest &amp;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 </a:t>
            </a:r>
            <a:r>
              <a:rPr lang="en-US" sz="2400" dirty="0"/>
              <a:t>using SMOTE and </a:t>
            </a:r>
            <a:r>
              <a:rPr lang="en-US" sz="2400" dirty="0" smtClean="0"/>
              <a:t>ADASYN sampling method explained. </a:t>
            </a:r>
            <a:endParaRPr lang="en-US" sz="2400" dirty="0"/>
          </a:p>
          <a:p>
            <a:r>
              <a:rPr lang="en-US" sz="2400" dirty="0"/>
              <a:t>Testing the results on the unseen Test </a:t>
            </a:r>
            <a:r>
              <a:rPr lang="en-US" sz="2400" dirty="0" smtClean="0"/>
              <a:t>Data.</a:t>
            </a:r>
          </a:p>
          <a:p>
            <a:r>
              <a:rPr lang="en-US" sz="2400" dirty="0"/>
              <a:t>Cost Benefit </a:t>
            </a:r>
            <a:r>
              <a:rPr lang="en-US" sz="2400" dirty="0" smtClean="0"/>
              <a:t>Analysis.</a:t>
            </a:r>
          </a:p>
        </p:txBody>
      </p:sp>
    </p:spTree>
    <p:extLst>
      <p:ext uri="{BB962C8B-B14F-4D97-AF65-F5344CB8AC3E}">
        <p14:creationId xmlns:p14="http://schemas.microsoft.com/office/powerpoint/2010/main" val="15354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5" y="575481"/>
            <a:ext cx="3116688" cy="4033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Attached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2" y="1378041"/>
            <a:ext cx="4810260" cy="118485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Cost Benefits Analysis </a:t>
            </a:r>
          </a:p>
          <a:p>
            <a:r>
              <a:rPr lang="en-US" sz="2400" dirty="0" smtClean="0"/>
              <a:t>Structured Problem Solving</a:t>
            </a:r>
          </a:p>
          <a:p>
            <a:r>
              <a:rPr lang="en-US" sz="2400" dirty="0" smtClean="0"/>
              <a:t>Credit Card Fraud </a:t>
            </a:r>
            <a:r>
              <a:rPr lang="en-US" sz="2400" dirty="0" err="1" smtClean="0"/>
              <a:t>Detection.ipynb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57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7" y="1877141"/>
            <a:ext cx="10515600" cy="90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508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2899" y="1197731"/>
            <a:ext cx="9516414" cy="381215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1. Objectives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2. Background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3. Key Insights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4. Cost Benefits Analysis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5. Appendix: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	a. Data Attributes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	b. Data Methodology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	c. Attached Files</a:t>
            </a:r>
            <a:br>
              <a:rPr lang="en-US" sz="2800" dirty="0" smtClean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93500" y="550571"/>
            <a:ext cx="1956516" cy="466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</a:rPr>
              <a:t>Agenda</a:t>
            </a:r>
            <a:endParaRPr 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00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6518" y="1481070"/>
            <a:ext cx="3284113" cy="10310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159098" y="1272992"/>
            <a:ext cx="9878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Getting </a:t>
            </a:r>
            <a:r>
              <a:rPr lang="en-US" sz="2400" dirty="0"/>
              <a:t>in place a credit card fraud </a:t>
            </a:r>
            <a:r>
              <a:rPr lang="en-US" sz="2400" dirty="0" smtClean="0"/>
              <a:t>detection model </a:t>
            </a:r>
            <a:r>
              <a:rPr lang="en-US" sz="2400" dirty="0"/>
              <a:t>to save on incurred </a:t>
            </a:r>
            <a:r>
              <a:rPr lang="en-US" sz="2400" dirty="0" smtClean="0"/>
              <a:t>costs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Huge costs are being incurred due to  frauds and a manual detection </a:t>
            </a:r>
            <a:r>
              <a:rPr lang="en-US" sz="2400" dirty="0" smtClean="0"/>
              <a:t>system</a:t>
            </a: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159098" y="3721994"/>
            <a:ext cx="10457645" cy="1609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machine learning model has been built  to detect frauds early and mitigate </a:t>
            </a:r>
            <a:r>
              <a:rPr lang="en-US" sz="2400" dirty="0" smtClean="0">
                <a:latin typeface="+mn-lt"/>
              </a:rPr>
              <a:t>losses</a:t>
            </a:r>
          </a:p>
          <a:p>
            <a:pPr algn="l"/>
            <a:r>
              <a:rPr lang="en-US" sz="2400" dirty="0" smtClean="0">
                <a:latin typeface="+mn-lt"/>
              </a:rPr>
              <a:t>2.  A </a:t>
            </a:r>
            <a:r>
              <a:rPr lang="en-US" sz="2400" dirty="0">
                <a:latin typeface="+mn-lt"/>
              </a:rPr>
              <a:t>cost benefit analysis has been done for </a:t>
            </a: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deployment of the same</a:t>
            </a:r>
          </a:p>
          <a:p>
            <a:pPr algn="l"/>
            <a:endParaRPr lang="en-US" sz="2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98" y="384123"/>
            <a:ext cx="1833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Objective</a:t>
            </a:r>
            <a:endParaRPr lang="en-US" sz="2400" dirty="0" smtClean="0"/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549498" y="3170982"/>
            <a:ext cx="2215165" cy="4409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+mn-lt"/>
                <a:cs typeface="AngsanaUPC" panose="02020603050405020304" pitchFamily="18" charset="-34"/>
              </a:rPr>
              <a:t>Background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8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6518" y="1481070"/>
            <a:ext cx="3284113" cy="10310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020650" y="1311306"/>
            <a:ext cx="10150699" cy="36833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>
                <a:latin typeface="+mn-lt"/>
              </a:rPr>
              <a:t>With the rise in digital payment channels and competitive market, the number of </a:t>
            </a:r>
            <a:r>
              <a:rPr lang="en-US" sz="2200" dirty="0" smtClean="0">
                <a:latin typeface="+mn-lt"/>
              </a:rPr>
              <a:t>fraudulent </a:t>
            </a:r>
            <a:r>
              <a:rPr lang="en-US" sz="2200" dirty="0">
                <a:latin typeface="+mn-lt"/>
              </a:rPr>
              <a:t>transactions has increased drastically due to which credit card companies are facing a significant challenges. Retaining high profitable customers </a:t>
            </a:r>
            <a:r>
              <a:rPr lang="en-US" sz="2200" dirty="0" smtClean="0">
                <a:latin typeface="+mn-lt"/>
              </a:rPr>
              <a:t>has became risk for reputed banking companies. </a:t>
            </a:r>
            <a:r>
              <a:rPr lang="en-US" sz="2200" dirty="0">
                <a:latin typeface="+mn-lt"/>
              </a:rPr>
              <a:t>This fraud has poses a significant threat to </a:t>
            </a:r>
            <a:r>
              <a:rPr lang="en-US" sz="2200" dirty="0" smtClean="0">
                <a:latin typeface="+mn-lt"/>
              </a:rPr>
              <a:t>achieve </a:t>
            </a:r>
            <a:r>
              <a:rPr lang="en-US" sz="2200" dirty="0" smtClean="0">
                <a:latin typeface="+mn-lt"/>
              </a:rPr>
              <a:t>goal in </a:t>
            </a:r>
            <a:r>
              <a:rPr lang="en-US" sz="2200" dirty="0">
                <a:latin typeface="+mn-lt"/>
              </a:rPr>
              <a:t>terms of substantial financial loss, trust, and </a:t>
            </a:r>
            <a:r>
              <a:rPr lang="en-US" sz="2200" dirty="0" smtClean="0">
                <a:latin typeface="+mn-lt"/>
              </a:rPr>
              <a:t>credibility. Banking </a:t>
            </a:r>
            <a:r>
              <a:rPr lang="en-US" sz="2200" dirty="0">
                <a:latin typeface="+mn-lt"/>
              </a:rPr>
              <a:t>fraud is a concerning issue for both banks and </a:t>
            </a:r>
            <a:r>
              <a:rPr lang="en-US" sz="2200" dirty="0" smtClean="0">
                <a:latin typeface="+mn-lt"/>
              </a:rPr>
              <a:t>as well as customers</a:t>
            </a:r>
            <a:r>
              <a:rPr lang="en-US" sz="2200" dirty="0">
                <a:latin typeface="+mn-lt"/>
              </a:rPr>
              <a:t>. With the rise in digital payment </a:t>
            </a:r>
            <a:r>
              <a:rPr lang="en-US" sz="2200" dirty="0" smtClean="0">
                <a:latin typeface="+mn-lt"/>
              </a:rPr>
              <a:t>the </a:t>
            </a:r>
            <a:r>
              <a:rPr lang="en-US" sz="2200" dirty="0">
                <a:latin typeface="+mn-lt"/>
              </a:rPr>
              <a:t>number of fraudulent transactions is </a:t>
            </a:r>
            <a:r>
              <a:rPr lang="en-US" sz="2200" dirty="0" smtClean="0">
                <a:latin typeface="+mn-lt"/>
              </a:rPr>
              <a:t>increasing </a:t>
            </a:r>
            <a:r>
              <a:rPr lang="en-US" sz="2200" dirty="0">
                <a:latin typeface="+mn-lt"/>
              </a:rPr>
              <a:t>as fraudsters are finding new and different ways to commit such crimes.</a:t>
            </a:r>
          </a:p>
          <a:p>
            <a:pPr algn="l"/>
            <a:endParaRPr lang="en-US" sz="2200" dirty="0" smtClean="0">
              <a:latin typeface="+mn-lt"/>
            </a:endParaRPr>
          </a:p>
          <a:p>
            <a:pPr algn="l"/>
            <a:r>
              <a:rPr lang="en-US" sz="2200" dirty="0" smtClean="0">
                <a:latin typeface="+mn-lt"/>
              </a:rPr>
              <a:t>The </a:t>
            </a:r>
            <a:r>
              <a:rPr lang="en-US" sz="2200" dirty="0">
                <a:latin typeface="+mn-lt"/>
              </a:rPr>
              <a:t>Federal Trade Commission (US) has estimated that around 10 million people become victims of credit card theft each year. Credit card companies lose close to $50 billion per year to fraud.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76518" y="435172"/>
            <a:ext cx="2215165" cy="4409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+mn-lt"/>
                <a:cs typeface="AngsanaUPC" panose="02020603050405020304" pitchFamily="18" charset="-34"/>
              </a:rPr>
              <a:t>Background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43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2884"/>
            <a:ext cx="12192000" cy="59951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5614" y="1084739"/>
            <a:ext cx="10161580" cy="592764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+mn-lt"/>
              </a:rPr>
              <a:t>We can see there is an imbalance in the data. Fraud transactions only make up </a:t>
            </a:r>
            <a:r>
              <a:rPr lang="en-US" sz="2400" dirty="0" smtClean="0">
                <a:latin typeface="+mn-lt"/>
              </a:rPr>
              <a:t>to 0.58</a:t>
            </a:r>
            <a:r>
              <a:rPr lang="en-US" sz="2400" dirty="0">
                <a:latin typeface="+mn-lt"/>
              </a:rPr>
              <a:t>% of the total transactions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148" y="291399"/>
            <a:ext cx="2200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Key Insight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17" y="2111501"/>
            <a:ext cx="7223616" cy="318800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85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1004" y="343701"/>
            <a:ext cx="5175699" cy="313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Transaction Amount Distribution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1004" y="770718"/>
            <a:ext cx="9863609" cy="712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+mn-lt"/>
              </a:rPr>
              <a:t>Here we can see that the concentration of fraudulent transactions is split into two major clumps. Under transactions of value $400 and again between $800 and $1,100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9" y="1596979"/>
            <a:ext cx="9783125" cy="49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0699" y="1803042"/>
            <a:ext cx="1999983" cy="1622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Calibri" pitchFamily="34" charset="0"/>
              </a:rPr>
              <a:t>Average monthly undetected fraudulent transactions dropped by 77.5% post deployment</a:t>
            </a:r>
            <a:endParaRPr lang="en-IN" sz="1800" dirty="0"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885" y="1146220"/>
            <a:ext cx="11145827" cy="428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747390"/>
              </p:ext>
            </p:extLst>
          </p:nvPr>
        </p:nvGraphicFramePr>
        <p:xfrm>
          <a:off x="779171" y="1146220"/>
          <a:ext cx="8489859" cy="485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264854" y="243091"/>
            <a:ext cx="3856385" cy="499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Cost Benefit Analysis</a:t>
            </a:r>
          </a:p>
        </p:txBody>
      </p:sp>
    </p:spTree>
    <p:extLst>
      <p:ext uri="{BB962C8B-B14F-4D97-AF65-F5344CB8AC3E}">
        <p14:creationId xmlns:p14="http://schemas.microsoft.com/office/powerpoint/2010/main" val="28722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146" y="940159"/>
            <a:ext cx="9110967" cy="360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Average Monthly Cost incurred due to fraudulent transactions dropped by 83.17%.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885" y="1146220"/>
            <a:ext cx="11145827" cy="428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80761401"/>
              </p:ext>
            </p:extLst>
          </p:nvPr>
        </p:nvGraphicFramePr>
        <p:xfrm>
          <a:off x="1424330" y="1455314"/>
          <a:ext cx="9032936" cy="5119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67885" y="260799"/>
            <a:ext cx="3856385" cy="499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Cost Benefit Analysis</a:t>
            </a:r>
          </a:p>
        </p:txBody>
      </p:sp>
    </p:spTree>
    <p:extLst>
      <p:ext uri="{BB962C8B-B14F-4D97-AF65-F5344CB8AC3E}">
        <p14:creationId xmlns:p14="http://schemas.microsoft.com/office/powerpoint/2010/main" val="5242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885" y="1146220"/>
            <a:ext cx="11145827" cy="428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493950" y="1146220"/>
            <a:ext cx="3917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Monthly cost </a:t>
            </a:r>
            <a:r>
              <a:rPr lang="en-US" sz="2000" dirty="0" smtClean="0"/>
              <a:t>incurred in </a:t>
            </a:r>
            <a:r>
              <a:rPr lang="en-US" sz="2000" dirty="0"/>
              <a:t>USD </a:t>
            </a:r>
            <a:r>
              <a:rPr lang="en-US" sz="2000" dirty="0" smtClean="0"/>
              <a:t>($)</a:t>
            </a:r>
            <a:endParaRPr lang="en-US" sz="20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589782877"/>
              </p:ext>
            </p:extLst>
          </p:nvPr>
        </p:nvGraphicFramePr>
        <p:xfrm>
          <a:off x="1493950" y="1711607"/>
          <a:ext cx="8474298" cy="3554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69031" y="5630940"/>
            <a:ext cx="55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implementing model we can find massive saving </a:t>
            </a:r>
            <a:endParaRPr lang="en-IN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7885" y="260799"/>
            <a:ext cx="3856385" cy="499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Cost Benefit Analysis</a:t>
            </a:r>
          </a:p>
        </p:txBody>
      </p:sp>
    </p:spTree>
    <p:extLst>
      <p:ext uri="{BB962C8B-B14F-4D97-AF65-F5344CB8AC3E}">
        <p14:creationId xmlns:p14="http://schemas.microsoft.com/office/powerpoint/2010/main" val="21365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341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AngsanaUPC</vt:lpstr>
      <vt:lpstr>Arial</vt:lpstr>
      <vt:lpstr>Calibri</vt:lpstr>
      <vt:lpstr>Calibri Light</vt:lpstr>
      <vt:lpstr>Office Theme</vt:lpstr>
      <vt:lpstr>Capstone Project</vt:lpstr>
      <vt:lpstr> 1. Objectives  2. Background 3. Key Insights  4. Cost Benefits Analysis 5. Appendix:   a. Data Attributes   b. Data Methodology   c. Attached Files </vt:lpstr>
      <vt:lpstr>PowerPoint Presentation</vt:lpstr>
      <vt:lpstr>PowerPoint Presentation</vt:lpstr>
      <vt:lpstr>We can see there is an imbalance in the data. Fraud transactions only make up to 0.58% of the total transactions</vt:lpstr>
      <vt:lpstr>PowerPoint Presentation</vt:lpstr>
      <vt:lpstr>PowerPoint Presentation</vt:lpstr>
      <vt:lpstr>PowerPoint Presentation</vt:lpstr>
      <vt:lpstr>PowerPoint Presentation</vt:lpstr>
      <vt:lpstr>Appendix: Data Attributes </vt:lpstr>
      <vt:lpstr>Appendix : Data Methodology</vt:lpstr>
      <vt:lpstr>Attached Files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Tamang</dc:creator>
  <cp:lastModifiedBy>Kamal Tamang</cp:lastModifiedBy>
  <cp:revision>179</cp:revision>
  <dcterms:created xsi:type="dcterms:W3CDTF">2022-05-29T11:29:44Z</dcterms:created>
  <dcterms:modified xsi:type="dcterms:W3CDTF">2023-01-29T07:56:02Z</dcterms:modified>
</cp:coreProperties>
</file>