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4" r:id="rId3"/>
    <p:sldId id="256" r:id="rId4"/>
    <p:sldId id="257" r:id="rId5"/>
    <p:sldId id="258"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5"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15A39E-F7FD-480D-A764-4291226677EB}"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395867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5A39E-F7FD-480D-A764-4291226677EB}"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3598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5A39E-F7FD-480D-A764-4291226677EB}"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175816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5A39E-F7FD-480D-A764-4291226677EB}"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410240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15A39E-F7FD-480D-A764-4291226677EB}"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3195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15A39E-F7FD-480D-A764-4291226677EB}"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214675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15A39E-F7FD-480D-A764-4291226677EB}"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104840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15A39E-F7FD-480D-A764-4291226677EB}"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193864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A39E-F7FD-480D-A764-4291226677EB}"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332786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5A39E-F7FD-480D-A764-4291226677EB}"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76225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5A39E-F7FD-480D-A764-4291226677EB}"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92D8D-C724-43C6-8E0A-CF4DD771C31E}" type="slidenum">
              <a:rPr lang="en-US" smtClean="0"/>
              <a:t>‹#›</a:t>
            </a:fld>
            <a:endParaRPr lang="en-US"/>
          </a:p>
        </p:txBody>
      </p:sp>
    </p:spTree>
    <p:extLst>
      <p:ext uri="{BB962C8B-B14F-4D97-AF65-F5344CB8AC3E}">
        <p14:creationId xmlns:p14="http://schemas.microsoft.com/office/powerpoint/2010/main" val="291006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5A39E-F7FD-480D-A764-4291226677EB}" type="datetimeFigureOut">
              <a:rPr lang="en-US" smtClean="0"/>
              <a:t>5/29/2022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92D8D-C724-43C6-8E0A-CF4DD771C31E}" type="slidenum">
              <a:rPr lang="en-US" smtClean="0"/>
              <a:t>‹#›</a:t>
            </a:fld>
            <a:endParaRPr lang="en-US"/>
          </a:p>
        </p:txBody>
      </p:sp>
    </p:spTree>
    <p:extLst>
      <p:ext uri="{BB962C8B-B14F-4D97-AF65-F5344CB8AC3E}">
        <p14:creationId xmlns:p14="http://schemas.microsoft.com/office/powerpoint/2010/main" val="255344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473" y="1450528"/>
            <a:ext cx="10515600" cy="1325563"/>
          </a:xfrm>
        </p:spPr>
        <p:txBody>
          <a:bodyPr>
            <a:normAutofit/>
          </a:bodyPr>
          <a:lstStyle/>
          <a:p>
            <a:r>
              <a:rPr lang="en-US" b="1" dirty="0" smtClean="0"/>
              <a:t>Credit Exploratory Data Analysis </a:t>
            </a:r>
            <a:r>
              <a:rPr lang="en-US" b="1" dirty="0" smtClean="0"/>
              <a:t>Case </a:t>
            </a:r>
            <a:r>
              <a:rPr lang="en-US" b="1" dirty="0"/>
              <a:t>Study </a:t>
            </a:r>
            <a:r>
              <a:rPr lang="en-US" b="1" dirty="0" smtClean="0"/>
              <a:t>       </a:t>
            </a:r>
            <a:endParaRPr lang="en-US" b="1" dirty="0"/>
          </a:p>
        </p:txBody>
      </p:sp>
      <p:sp>
        <p:nvSpPr>
          <p:cNvPr id="4" name="Title 1"/>
          <p:cNvSpPr txBox="1">
            <a:spLocks/>
          </p:cNvSpPr>
          <p:nvPr/>
        </p:nvSpPr>
        <p:spPr>
          <a:xfrm>
            <a:off x="5616262" y="4872732"/>
            <a:ext cx="5163355" cy="5750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Kamal Tamang and </a:t>
            </a:r>
            <a:r>
              <a:rPr lang="en-US" sz="2800" b="1" dirty="0" err="1" smtClean="0"/>
              <a:t>Siddesh</a:t>
            </a:r>
            <a:r>
              <a:rPr lang="en-US" sz="2800" b="1" dirty="0" smtClean="0"/>
              <a:t> </a:t>
            </a:r>
            <a:r>
              <a:rPr lang="en-US" sz="2800" b="1" dirty="0" err="1" smtClean="0"/>
              <a:t>Sawant</a:t>
            </a:r>
            <a:endParaRPr lang="en-US" sz="2800" b="1" dirty="0"/>
          </a:p>
        </p:txBody>
      </p:sp>
      <p:sp>
        <p:nvSpPr>
          <p:cNvPr id="5" name="Title 1"/>
          <p:cNvSpPr txBox="1">
            <a:spLocks/>
          </p:cNvSpPr>
          <p:nvPr/>
        </p:nvSpPr>
        <p:spPr>
          <a:xfrm>
            <a:off x="3350117" y="2488694"/>
            <a:ext cx="4532290" cy="57479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Tree>
    <p:extLst>
      <p:ext uri="{BB962C8B-B14F-4D97-AF65-F5344CB8AC3E}">
        <p14:creationId xmlns:p14="http://schemas.microsoft.com/office/powerpoint/2010/main" val="2003880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707" y="173621"/>
            <a:ext cx="2307768" cy="356459"/>
          </a:xfrm>
        </p:spPr>
        <p:txBody>
          <a:bodyPr>
            <a:noAutofit/>
          </a:bodyPr>
          <a:lstStyle/>
          <a:p>
            <a:r>
              <a:rPr lang="en-US" sz="2800" b="1" dirty="0" smtClean="0"/>
              <a:t>Income Group</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309820"/>
            <a:ext cx="11095619" cy="11687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The Very High income group tend to default less often. They contribute 12.4% to the total number of defaulters, while they contribute 15.6% to the Non-Defaulters.</a:t>
            </a:r>
          </a:p>
        </p:txBody>
      </p:sp>
      <p:sp>
        <p:nvSpPr>
          <p:cNvPr id="7" name="Title 1"/>
          <p:cNvSpPr txBox="1">
            <a:spLocks/>
          </p:cNvSpPr>
          <p:nvPr/>
        </p:nvSpPr>
        <p:spPr>
          <a:xfrm>
            <a:off x="126337" y="126999"/>
            <a:ext cx="3312322"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pic>
        <p:nvPicPr>
          <p:cNvPr id="6" name="Picture 5"/>
          <p:cNvPicPr>
            <a:picLocks noChangeAspect="1"/>
          </p:cNvPicPr>
          <p:nvPr/>
        </p:nvPicPr>
        <p:blipFill>
          <a:blip r:embed="rId2"/>
          <a:stretch>
            <a:fillRect/>
          </a:stretch>
        </p:blipFill>
        <p:spPr>
          <a:xfrm>
            <a:off x="158465" y="826037"/>
            <a:ext cx="11875067" cy="4281243"/>
          </a:xfrm>
          <a:prstGeom prst="rect">
            <a:avLst/>
          </a:prstGeom>
        </p:spPr>
      </p:pic>
    </p:spTree>
    <p:extLst>
      <p:ext uri="{BB962C8B-B14F-4D97-AF65-F5344CB8AC3E}">
        <p14:creationId xmlns:p14="http://schemas.microsoft.com/office/powerpoint/2010/main" val="185099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9692" y="186500"/>
            <a:ext cx="1792611" cy="356459"/>
          </a:xfrm>
        </p:spPr>
        <p:txBody>
          <a:bodyPr>
            <a:noAutofit/>
          </a:bodyPr>
          <a:lstStyle/>
          <a:p>
            <a:r>
              <a:rPr lang="en-US" sz="2800" b="1" dirty="0" smtClean="0"/>
              <a:t>Education</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309820"/>
            <a:ext cx="11095619" cy="11687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Almost all of the Education categories are equally likely to default except for the higher educated ones who are less likely to default and secondary educated people are more likely to default</a:t>
            </a:r>
          </a:p>
        </p:txBody>
      </p:sp>
      <p:sp>
        <p:nvSpPr>
          <p:cNvPr id="7" name="Title 1"/>
          <p:cNvSpPr txBox="1">
            <a:spLocks/>
          </p:cNvSpPr>
          <p:nvPr/>
        </p:nvSpPr>
        <p:spPr>
          <a:xfrm>
            <a:off x="126337" y="126999"/>
            <a:ext cx="3312322"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pic>
        <p:nvPicPr>
          <p:cNvPr id="4" name="Picture 3"/>
          <p:cNvPicPr>
            <a:picLocks noChangeAspect="1"/>
          </p:cNvPicPr>
          <p:nvPr/>
        </p:nvPicPr>
        <p:blipFill>
          <a:blip r:embed="rId2"/>
          <a:stretch>
            <a:fillRect/>
          </a:stretch>
        </p:blipFill>
        <p:spPr>
          <a:xfrm>
            <a:off x="98020" y="542959"/>
            <a:ext cx="11995953" cy="4984234"/>
          </a:xfrm>
          <a:prstGeom prst="rect">
            <a:avLst/>
          </a:prstGeom>
        </p:spPr>
      </p:pic>
    </p:spTree>
    <p:extLst>
      <p:ext uri="{BB962C8B-B14F-4D97-AF65-F5344CB8AC3E}">
        <p14:creationId xmlns:p14="http://schemas.microsoft.com/office/powerpoint/2010/main" val="345373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9692" y="186500"/>
            <a:ext cx="2038235" cy="356459"/>
          </a:xfrm>
        </p:spPr>
        <p:txBody>
          <a:bodyPr>
            <a:noAutofit/>
          </a:bodyPr>
          <a:lstStyle/>
          <a:p>
            <a:r>
              <a:rPr lang="en-US" sz="2800" b="1" dirty="0" smtClean="0"/>
              <a:t>Rating Client</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064884"/>
            <a:ext cx="11095619" cy="1413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More people from second tier regions tend to apply for loans.</a:t>
            </a:r>
            <a:r>
              <a:rPr lang="en-US" sz="2000" dirty="0" smtClean="0"/>
              <a:t/>
            </a:r>
            <a:br>
              <a:rPr lang="en-US" sz="2000" dirty="0" smtClean="0"/>
            </a:br>
            <a:r>
              <a:rPr lang="en-US" sz="2000" dirty="0"/>
              <a:t>We can infer that people living in better areas(Rating 3) tend contribute more to the defaulters by their weightage.</a:t>
            </a:r>
            <a:r>
              <a:rPr lang="en-US" sz="2000" dirty="0" smtClean="0"/>
              <a:t/>
            </a:r>
            <a:br>
              <a:rPr lang="en-US" sz="2000" dirty="0" smtClean="0"/>
            </a:br>
            <a:r>
              <a:rPr lang="en-US" sz="2000" dirty="0"/>
              <a:t>People living in 1 rated areas</a:t>
            </a:r>
          </a:p>
        </p:txBody>
      </p:sp>
      <p:sp>
        <p:nvSpPr>
          <p:cNvPr id="7" name="Title 1"/>
          <p:cNvSpPr txBox="1">
            <a:spLocks/>
          </p:cNvSpPr>
          <p:nvPr/>
        </p:nvSpPr>
        <p:spPr>
          <a:xfrm>
            <a:off x="126337" y="126999"/>
            <a:ext cx="3312322"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pic>
        <p:nvPicPr>
          <p:cNvPr id="6" name="Picture 5"/>
          <p:cNvPicPr>
            <a:picLocks noChangeAspect="1"/>
          </p:cNvPicPr>
          <p:nvPr/>
        </p:nvPicPr>
        <p:blipFill>
          <a:blip r:embed="rId2"/>
          <a:stretch>
            <a:fillRect/>
          </a:stretch>
        </p:blipFill>
        <p:spPr>
          <a:xfrm>
            <a:off x="345213" y="719799"/>
            <a:ext cx="11501572" cy="3965658"/>
          </a:xfrm>
          <a:prstGeom prst="rect">
            <a:avLst/>
          </a:prstGeom>
        </p:spPr>
      </p:pic>
    </p:spTree>
    <p:extLst>
      <p:ext uri="{BB962C8B-B14F-4D97-AF65-F5344CB8AC3E}">
        <p14:creationId xmlns:p14="http://schemas.microsoft.com/office/powerpoint/2010/main" val="254313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8530" y="112330"/>
            <a:ext cx="3322749" cy="474629"/>
          </a:xfrm>
        </p:spPr>
        <p:txBody>
          <a:bodyPr>
            <a:noAutofit/>
          </a:bodyPr>
          <a:lstStyle/>
          <a:p>
            <a:r>
              <a:rPr lang="en-US" sz="2800" b="1" dirty="0" smtClean="0"/>
              <a:t>Credit Income Ratio</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064884"/>
            <a:ext cx="11095619" cy="1413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
            </a:r>
            <a:br>
              <a:rPr lang="en-US" sz="2000" dirty="0" smtClean="0"/>
            </a:br>
            <a:r>
              <a:rPr lang="en-US" sz="2000" dirty="0"/>
              <a:t>T</a:t>
            </a:r>
            <a:r>
              <a:rPr lang="en-US" sz="2000" dirty="0" smtClean="0"/>
              <a:t>here doesn't </a:t>
            </a:r>
            <a:r>
              <a:rPr lang="en-US" sz="2000" dirty="0"/>
              <a:t>seem to be a clear </a:t>
            </a:r>
            <a:r>
              <a:rPr lang="en-US" sz="2000" dirty="0" smtClean="0"/>
              <a:t>distinguish </a:t>
            </a:r>
            <a:r>
              <a:rPr lang="en-US" sz="2000" dirty="0"/>
              <a:t>between the group which defaulted vs the group which </a:t>
            </a:r>
            <a:r>
              <a:rPr lang="en-US" sz="2000" dirty="0" smtClean="0"/>
              <a:t>didn't </a:t>
            </a:r>
            <a:r>
              <a:rPr lang="en-US" sz="2000" dirty="0"/>
              <a:t>when compared using the ratio, we can see that when the CREDIT_INCOME_RATIO is more than 50, people default.</a:t>
            </a:r>
          </a:p>
        </p:txBody>
      </p:sp>
      <p:sp>
        <p:nvSpPr>
          <p:cNvPr id="7" name="Title 1"/>
          <p:cNvSpPr txBox="1">
            <a:spLocks/>
          </p:cNvSpPr>
          <p:nvPr/>
        </p:nvSpPr>
        <p:spPr>
          <a:xfrm>
            <a:off x="126337" y="126999"/>
            <a:ext cx="6622193"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continuous variable </a:t>
            </a:r>
            <a:r>
              <a:rPr lang="en-US" sz="3200" b="1" dirty="0" smtClean="0"/>
              <a:t>Analysis</a:t>
            </a:r>
            <a:endParaRPr lang="en-US" sz="3200" b="1" dirty="0"/>
          </a:p>
        </p:txBody>
      </p:sp>
      <p:pic>
        <p:nvPicPr>
          <p:cNvPr id="4" name="Picture 3"/>
          <p:cNvPicPr>
            <a:picLocks noChangeAspect="1"/>
          </p:cNvPicPr>
          <p:nvPr/>
        </p:nvPicPr>
        <p:blipFill>
          <a:blip r:embed="rId2"/>
          <a:stretch>
            <a:fillRect/>
          </a:stretch>
        </p:blipFill>
        <p:spPr>
          <a:xfrm>
            <a:off x="309093" y="601628"/>
            <a:ext cx="11605172" cy="4593448"/>
          </a:xfrm>
          <a:prstGeom prst="rect">
            <a:avLst/>
          </a:prstGeom>
        </p:spPr>
      </p:pic>
    </p:spTree>
    <p:extLst>
      <p:ext uri="{BB962C8B-B14F-4D97-AF65-F5344CB8AC3E}">
        <p14:creationId xmlns:p14="http://schemas.microsoft.com/office/powerpoint/2010/main" val="37830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640" y="260466"/>
            <a:ext cx="2588653" cy="474629"/>
          </a:xfrm>
        </p:spPr>
        <p:txBody>
          <a:bodyPr>
            <a:noAutofit/>
          </a:bodyPr>
          <a:lstStyle/>
          <a:p>
            <a:r>
              <a:rPr lang="en-US" sz="2800" b="1" dirty="0" smtClean="0"/>
              <a:t>Family Members</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064884"/>
            <a:ext cx="11095619" cy="1413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From the graph we </a:t>
            </a:r>
            <a:r>
              <a:rPr lang="en-US" sz="2000" dirty="0"/>
              <a:t>can </a:t>
            </a:r>
            <a:r>
              <a:rPr lang="en-US" sz="2000" dirty="0" smtClean="0"/>
              <a:t>clearly see </a:t>
            </a:r>
            <a:r>
              <a:rPr lang="en-US" sz="2000" dirty="0"/>
              <a:t>that a family of 3 applies loan more often than the other families</a:t>
            </a:r>
          </a:p>
        </p:txBody>
      </p:sp>
      <p:sp>
        <p:nvSpPr>
          <p:cNvPr id="7" name="Title 1"/>
          <p:cNvSpPr txBox="1">
            <a:spLocks/>
          </p:cNvSpPr>
          <p:nvPr/>
        </p:nvSpPr>
        <p:spPr>
          <a:xfrm>
            <a:off x="126337" y="246143"/>
            <a:ext cx="3827477"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continuous</a:t>
            </a:r>
            <a:endParaRPr lang="en-US" sz="3200" b="1" dirty="0"/>
          </a:p>
        </p:txBody>
      </p:sp>
      <p:pic>
        <p:nvPicPr>
          <p:cNvPr id="6" name="Picture 5"/>
          <p:cNvPicPr>
            <a:picLocks noChangeAspect="1"/>
          </p:cNvPicPr>
          <p:nvPr/>
        </p:nvPicPr>
        <p:blipFill>
          <a:blip r:embed="rId2"/>
          <a:stretch>
            <a:fillRect/>
          </a:stretch>
        </p:blipFill>
        <p:spPr>
          <a:xfrm>
            <a:off x="248493" y="862884"/>
            <a:ext cx="11695011" cy="4407541"/>
          </a:xfrm>
          <a:prstGeom prst="rect">
            <a:avLst/>
          </a:prstGeom>
        </p:spPr>
      </p:pic>
    </p:spTree>
    <p:extLst>
      <p:ext uri="{BB962C8B-B14F-4D97-AF65-F5344CB8AC3E}">
        <p14:creationId xmlns:p14="http://schemas.microsoft.com/office/powerpoint/2010/main" val="222384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6695" y="246144"/>
            <a:ext cx="4713665" cy="474629"/>
          </a:xfrm>
        </p:spPr>
        <p:txBody>
          <a:bodyPr>
            <a:noAutofit/>
          </a:bodyPr>
          <a:lstStyle/>
          <a:p>
            <a:r>
              <a:rPr lang="en-US" sz="2400" b="1" dirty="0" smtClean="0"/>
              <a:t>AMT Credit vs CNT Family Members</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064884"/>
            <a:ext cx="11095619" cy="1413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can see that the density in the lower left corner is similar in both the case, so the people are equally likely to default if the family is small and the AMT_CREDIT is low. We can observe that larger families and people with larger AMT_CREDIT default less often</a:t>
            </a:r>
          </a:p>
        </p:txBody>
      </p:sp>
      <p:sp>
        <p:nvSpPr>
          <p:cNvPr id="7" name="Title 1"/>
          <p:cNvSpPr txBox="1">
            <a:spLocks/>
          </p:cNvSpPr>
          <p:nvPr/>
        </p:nvSpPr>
        <p:spPr>
          <a:xfrm>
            <a:off x="126338" y="246143"/>
            <a:ext cx="3247928"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Bivariate Analysis</a:t>
            </a:r>
            <a:endParaRPr lang="en-US" sz="3200" b="1" dirty="0"/>
          </a:p>
        </p:txBody>
      </p:sp>
      <p:pic>
        <p:nvPicPr>
          <p:cNvPr id="4" name="Picture 3"/>
          <p:cNvPicPr>
            <a:picLocks noChangeAspect="1"/>
          </p:cNvPicPr>
          <p:nvPr/>
        </p:nvPicPr>
        <p:blipFill>
          <a:blip r:embed="rId2"/>
          <a:stretch>
            <a:fillRect/>
          </a:stretch>
        </p:blipFill>
        <p:spPr>
          <a:xfrm>
            <a:off x="126338" y="843974"/>
            <a:ext cx="11884415" cy="4093121"/>
          </a:xfrm>
          <a:prstGeom prst="rect">
            <a:avLst/>
          </a:prstGeom>
        </p:spPr>
      </p:pic>
    </p:spTree>
    <p:extLst>
      <p:ext uri="{BB962C8B-B14F-4D97-AF65-F5344CB8AC3E}">
        <p14:creationId xmlns:p14="http://schemas.microsoft.com/office/powerpoint/2010/main" val="51810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397" y="285713"/>
            <a:ext cx="4058992" cy="474629"/>
          </a:xfrm>
        </p:spPr>
        <p:txBody>
          <a:bodyPr>
            <a:noAutofit/>
          </a:bodyPr>
          <a:lstStyle/>
          <a:p>
            <a:r>
              <a:rPr lang="en-US" sz="2400" b="1" dirty="0" smtClean="0"/>
              <a:t>AMT Goods Price vs AMT Credit</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064884"/>
            <a:ext cx="11095619" cy="1413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can see that the density in the lower left corner is </a:t>
            </a:r>
            <a:r>
              <a:rPr lang="en-US" sz="2000" dirty="0" smtClean="0"/>
              <a:t>more in non- defaulters as </a:t>
            </a:r>
            <a:r>
              <a:rPr lang="en-US" sz="2000" dirty="0" err="1" smtClean="0"/>
              <a:t>compaired</a:t>
            </a:r>
            <a:r>
              <a:rPr lang="en-US" sz="2000" dirty="0" smtClean="0"/>
              <a:t> with defaulters.</a:t>
            </a:r>
            <a:endParaRPr lang="en-US" sz="2000" dirty="0"/>
          </a:p>
        </p:txBody>
      </p:sp>
      <p:sp>
        <p:nvSpPr>
          <p:cNvPr id="7" name="Title 1"/>
          <p:cNvSpPr txBox="1">
            <a:spLocks/>
          </p:cNvSpPr>
          <p:nvPr/>
        </p:nvSpPr>
        <p:spPr>
          <a:xfrm>
            <a:off x="126338" y="246143"/>
            <a:ext cx="3247928"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Bivariate Analysis</a:t>
            </a:r>
            <a:endParaRPr lang="en-US" sz="3200" b="1" dirty="0"/>
          </a:p>
        </p:txBody>
      </p:sp>
      <p:pic>
        <p:nvPicPr>
          <p:cNvPr id="6" name="Picture 5"/>
          <p:cNvPicPr>
            <a:picLocks noChangeAspect="1"/>
          </p:cNvPicPr>
          <p:nvPr/>
        </p:nvPicPr>
        <p:blipFill>
          <a:blip r:embed="rId2"/>
          <a:stretch>
            <a:fillRect/>
          </a:stretch>
        </p:blipFill>
        <p:spPr>
          <a:xfrm>
            <a:off x="242635" y="965403"/>
            <a:ext cx="11706728" cy="3957370"/>
          </a:xfrm>
          <a:prstGeom prst="rect">
            <a:avLst/>
          </a:prstGeom>
        </p:spPr>
      </p:pic>
    </p:spTree>
    <p:extLst>
      <p:ext uri="{BB962C8B-B14F-4D97-AF65-F5344CB8AC3E}">
        <p14:creationId xmlns:p14="http://schemas.microsoft.com/office/powerpoint/2010/main" val="140485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458038" y="5817288"/>
            <a:ext cx="11095619" cy="7269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From the above chart, we can infer that, most of the applications are for 'Cash loan' and 'Consumer loan'. Although the cash loans are refused more often than others.</a:t>
            </a:r>
          </a:p>
        </p:txBody>
      </p:sp>
      <p:sp>
        <p:nvSpPr>
          <p:cNvPr id="7" name="Title 1"/>
          <p:cNvSpPr txBox="1">
            <a:spLocks/>
          </p:cNvSpPr>
          <p:nvPr/>
        </p:nvSpPr>
        <p:spPr>
          <a:xfrm>
            <a:off x="0" y="232182"/>
            <a:ext cx="7650051"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Univariate Analysis - Previous </a:t>
            </a:r>
            <a:r>
              <a:rPr lang="en-US" sz="3200" b="1" dirty="0"/>
              <a:t>Application </a:t>
            </a:r>
            <a:r>
              <a:rPr lang="en-US" sz="3200" b="1" dirty="0" smtClean="0"/>
              <a:t>Data</a:t>
            </a:r>
            <a:endParaRPr lang="en-US" sz="3200" b="1" dirty="0"/>
          </a:p>
        </p:txBody>
      </p:sp>
      <p:pic>
        <p:nvPicPr>
          <p:cNvPr id="4" name="Picture 3"/>
          <p:cNvPicPr>
            <a:picLocks noChangeAspect="1"/>
          </p:cNvPicPr>
          <p:nvPr/>
        </p:nvPicPr>
        <p:blipFill>
          <a:blip r:embed="rId2"/>
          <a:stretch>
            <a:fillRect/>
          </a:stretch>
        </p:blipFill>
        <p:spPr>
          <a:xfrm>
            <a:off x="664100" y="1206116"/>
            <a:ext cx="10395938" cy="4247141"/>
          </a:xfrm>
          <a:prstGeom prst="rect">
            <a:avLst/>
          </a:prstGeom>
        </p:spPr>
      </p:pic>
    </p:spTree>
    <p:extLst>
      <p:ext uri="{BB962C8B-B14F-4D97-AF65-F5344CB8AC3E}">
        <p14:creationId xmlns:p14="http://schemas.microsoft.com/office/powerpoint/2010/main" val="198285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458038" y="5671779"/>
            <a:ext cx="11095619" cy="10381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From the above chart, we can infer that most of the clients chose to repay the loan using the 'Cash through the bank' option</a:t>
            </a:r>
            <a:r>
              <a:rPr lang="en-US" sz="2000" dirty="0" smtClean="0"/>
              <a:t/>
            </a:r>
            <a:br>
              <a:rPr lang="en-US" sz="2000" dirty="0" smtClean="0"/>
            </a:br>
            <a:r>
              <a:rPr lang="en-US" sz="2000" dirty="0"/>
              <a:t>We can also see that 'Non-Cash from your account' &amp; 'Cashless from the account of the employee' options are not at all popular in terms of loan repayment amongst the customers.</a:t>
            </a:r>
          </a:p>
        </p:txBody>
      </p:sp>
      <p:sp>
        <p:nvSpPr>
          <p:cNvPr id="7" name="Title 1"/>
          <p:cNvSpPr txBox="1">
            <a:spLocks/>
          </p:cNvSpPr>
          <p:nvPr/>
        </p:nvSpPr>
        <p:spPr>
          <a:xfrm>
            <a:off x="0" y="232182"/>
            <a:ext cx="7650051"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Univariate Analysis - Previous </a:t>
            </a:r>
            <a:r>
              <a:rPr lang="en-US" sz="3200" b="1" dirty="0"/>
              <a:t>Application </a:t>
            </a:r>
            <a:r>
              <a:rPr lang="en-US" sz="3200" b="1" dirty="0" smtClean="0"/>
              <a:t>Data</a:t>
            </a:r>
            <a:endParaRPr lang="en-US" sz="3200" b="1" dirty="0"/>
          </a:p>
        </p:txBody>
      </p:sp>
      <p:pic>
        <p:nvPicPr>
          <p:cNvPr id="6" name="Picture 5"/>
          <p:cNvPicPr>
            <a:picLocks noChangeAspect="1"/>
          </p:cNvPicPr>
          <p:nvPr/>
        </p:nvPicPr>
        <p:blipFill>
          <a:blip r:embed="rId2"/>
          <a:stretch>
            <a:fillRect/>
          </a:stretch>
        </p:blipFill>
        <p:spPr>
          <a:xfrm>
            <a:off x="605308" y="641673"/>
            <a:ext cx="9881718" cy="4898709"/>
          </a:xfrm>
          <a:prstGeom prst="rect">
            <a:avLst/>
          </a:prstGeom>
        </p:spPr>
      </p:pic>
    </p:spTree>
    <p:extLst>
      <p:ext uri="{BB962C8B-B14F-4D97-AF65-F5344CB8AC3E}">
        <p14:creationId xmlns:p14="http://schemas.microsoft.com/office/powerpoint/2010/main" val="170868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458038" y="5435763"/>
            <a:ext cx="11095619" cy="8104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Most of the loan applications are from repeat customers, out of the total applications 70% of customers are repeaters. They also get refused most often.</a:t>
            </a:r>
          </a:p>
        </p:txBody>
      </p:sp>
      <p:sp>
        <p:nvSpPr>
          <p:cNvPr id="7" name="Title 1"/>
          <p:cNvSpPr txBox="1">
            <a:spLocks/>
          </p:cNvSpPr>
          <p:nvPr/>
        </p:nvSpPr>
        <p:spPr>
          <a:xfrm>
            <a:off x="0" y="232182"/>
            <a:ext cx="7650051"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Univariate Analysis - Previous </a:t>
            </a:r>
            <a:r>
              <a:rPr lang="en-US" sz="3200" b="1" dirty="0"/>
              <a:t>Application </a:t>
            </a:r>
            <a:r>
              <a:rPr lang="en-US" sz="3200" b="1" dirty="0" smtClean="0"/>
              <a:t>Data</a:t>
            </a:r>
            <a:endParaRPr lang="en-US" sz="3200" b="1" dirty="0"/>
          </a:p>
        </p:txBody>
      </p:sp>
      <p:pic>
        <p:nvPicPr>
          <p:cNvPr id="4" name="Picture 3"/>
          <p:cNvPicPr>
            <a:picLocks noChangeAspect="1"/>
          </p:cNvPicPr>
          <p:nvPr/>
        </p:nvPicPr>
        <p:blipFill>
          <a:blip r:embed="rId2"/>
          <a:stretch>
            <a:fillRect/>
          </a:stretch>
        </p:blipFill>
        <p:spPr>
          <a:xfrm>
            <a:off x="458038" y="841640"/>
            <a:ext cx="10628527" cy="4210001"/>
          </a:xfrm>
          <a:prstGeom prst="rect">
            <a:avLst/>
          </a:prstGeom>
        </p:spPr>
      </p:pic>
    </p:spTree>
    <p:extLst>
      <p:ext uri="{BB962C8B-B14F-4D97-AF65-F5344CB8AC3E}">
        <p14:creationId xmlns:p14="http://schemas.microsoft.com/office/powerpoint/2010/main" val="323326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6" y="197700"/>
            <a:ext cx="3450465" cy="665185"/>
          </a:xfrm>
        </p:spPr>
        <p:txBody>
          <a:bodyPr>
            <a:normAutofit/>
          </a:bodyPr>
          <a:lstStyle/>
          <a:p>
            <a:r>
              <a:rPr lang="en-US" sz="3200" b="1" dirty="0" smtClean="0"/>
              <a:t>Continuous Variable</a:t>
            </a:r>
            <a:endParaRPr lang="en-US" sz="32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375702" y="4717545"/>
            <a:ext cx="11591168" cy="14810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1. AMT_ANNUITY </a:t>
            </a:r>
            <a:r>
              <a:rPr lang="en-US" sz="2000" dirty="0"/>
              <a:t>has outliers, the column can be imputed using the median of the </a:t>
            </a:r>
            <a:r>
              <a:rPr lang="en-US" sz="2000" dirty="0" smtClean="0"/>
              <a:t>column </a:t>
            </a:r>
            <a:r>
              <a:rPr lang="en-US" sz="2000" dirty="0"/>
              <a:t>i.e. </a:t>
            </a:r>
            <a:r>
              <a:rPr lang="en-US" sz="2000" dirty="0" smtClean="0"/>
              <a:t>24903.0</a:t>
            </a:r>
          </a:p>
          <a:p>
            <a:r>
              <a:rPr lang="en-US" sz="2000" dirty="0" smtClean="0"/>
              <a:t>2. CNT_FAM_MEMBERS </a:t>
            </a:r>
            <a:r>
              <a:rPr lang="en-US" sz="2000" dirty="0"/>
              <a:t>has outliers, the column can be imputed using the median of the </a:t>
            </a:r>
            <a:r>
              <a:rPr lang="en-US" sz="2000" dirty="0" smtClean="0"/>
              <a:t>column </a:t>
            </a:r>
            <a:r>
              <a:rPr lang="en-US" sz="2000" dirty="0"/>
              <a:t>i.e. </a:t>
            </a:r>
            <a:r>
              <a:rPr lang="en-US" sz="2000" dirty="0" smtClean="0"/>
              <a:t>2.0</a:t>
            </a:r>
          </a:p>
          <a:p>
            <a:r>
              <a:rPr lang="en-US" sz="2000" dirty="0" smtClean="0"/>
              <a:t>3. AMT_GOODS_PRICE </a:t>
            </a:r>
            <a:r>
              <a:rPr lang="en-US" sz="2000" dirty="0"/>
              <a:t>has outliers, the column can be imputed using the median of the </a:t>
            </a:r>
            <a:r>
              <a:rPr lang="en-US" sz="2000" dirty="0" smtClean="0"/>
              <a:t>column </a:t>
            </a:r>
            <a:r>
              <a:rPr lang="en-US" sz="2000" dirty="0"/>
              <a:t>i.e. 450000.0</a:t>
            </a:r>
            <a:endParaRPr lang="en-US" sz="2000" dirty="0"/>
          </a:p>
        </p:txBody>
      </p:sp>
      <p:sp>
        <p:nvSpPr>
          <p:cNvPr id="6" name="Title 1"/>
          <p:cNvSpPr txBox="1">
            <a:spLocks/>
          </p:cNvSpPr>
          <p:nvPr/>
        </p:nvSpPr>
        <p:spPr>
          <a:xfrm>
            <a:off x="5089569" y="202217"/>
            <a:ext cx="1411847" cy="6651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Outliers</a:t>
            </a:r>
            <a:endParaRPr lang="en-US" sz="2800" dirty="0"/>
          </a:p>
        </p:txBody>
      </p:sp>
      <p:pic>
        <p:nvPicPr>
          <p:cNvPr id="7" name="Picture 6"/>
          <p:cNvPicPr>
            <a:picLocks noChangeAspect="1"/>
          </p:cNvPicPr>
          <p:nvPr/>
        </p:nvPicPr>
        <p:blipFill>
          <a:blip r:embed="rId2"/>
          <a:stretch>
            <a:fillRect/>
          </a:stretch>
        </p:blipFill>
        <p:spPr>
          <a:xfrm>
            <a:off x="375702" y="1193218"/>
            <a:ext cx="3736750" cy="2819970"/>
          </a:xfrm>
          <a:prstGeom prst="rect">
            <a:avLst/>
          </a:prstGeom>
        </p:spPr>
      </p:pic>
      <p:pic>
        <p:nvPicPr>
          <p:cNvPr id="11" name="Picture 10"/>
          <p:cNvPicPr>
            <a:picLocks noChangeAspect="1"/>
          </p:cNvPicPr>
          <p:nvPr/>
        </p:nvPicPr>
        <p:blipFill>
          <a:blip r:embed="rId3"/>
          <a:stretch>
            <a:fillRect/>
          </a:stretch>
        </p:blipFill>
        <p:spPr>
          <a:xfrm>
            <a:off x="4221822" y="1191772"/>
            <a:ext cx="3748355" cy="2819970"/>
          </a:xfrm>
          <a:prstGeom prst="rect">
            <a:avLst/>
          </a:prstGeom>
        </p:spPr>
      </p:pic>
      <p:pic>
        <p:nvPicPr>
          <p:cNvPr id="13" name="Picture 12"/>
          <p:cNvPicPr>
            <a:picLocks noChangeAspect="1"/>
          </p:cNvPicPr>
          <p:nvPr/>
        </p:nvPicPr>
        <p:blipFill>
          <a:blip r:embed="rId4"/>
          <a:stretch>
            <a:fillRect/>
          </a:stretch>
        </p:blipFill>
        <p:spPr>
          <a:xfrm>
            <a:off x="8195306" y="1191772"/>
            <a:ext cx="3771564" cy="2773550"/>
          </a:xfrm>
          <a:prstGeom prst="rect">
            <a:avLst/>
          </a:prstGeom>
        </p:spPr>
      </p:pic>
    </p:spTree>
    <p:extLst>
      <p:ext uri="{BB962C8B-B14F-4D97-AF65-F5344CB8AC3E}">
        <p14:creationId xmlns:p14="http://schemas.microsoft.com/office/powerpoint/2010/main" val="917933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6259709"/>
            <a:ext cx="11095619" cy="40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Continue…… </a:t>
            </a:r>
            <a:endParaRPr lang="en-US" sz="2000" b="1" dirty="0"/>
          </a:p>
        </p:txBody>
      </p:sp>
      <p:sp>
        <p:nvSpPr>
          <p:cNvPr id="7" name="Title 1"/>
          <p:cNvSpPr txBox="1">
            <a:spLocks/>
          </p:cNvSpPr>
          <p:nvPr/>
        </p:nvSpPr>
        <p:spPr>
          <a:xfrm>
            <a:off x="0" y="147923"/>
            <a:ext cx="8139448" cy="398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Pairplot</a:t>
            </a:r>
            <a:r>
              <a:rPr lang="en-US" sz="3200" b="1" dirty="0" smtClean="0"/>
              <a:t> - Bivariate analysis on numerical columns</a:t>
            </a:r>
            <a:endParaRPr lang="en-US" sz="3200" b="1" dirty="0"/>
          </a:p>
        </p:txBody>
      </p:sp>
      <p:pic>
        <p:nvPicPr>
          <p:cNvPr id="6" name="Picture 5"/>
          <p:cNvPicPr>
            <a:picLocks noChangeAspect="1"/>
          </p:cNvPicPr>
          <p:nvPr/>
        </p:nvPicPr>
        <p:blipFill>
          <a:blip r:embed="rId2"/>
          <a:stretch>
            <a:fillRect/>
          </a:stretch>
        </p:blipFill>
        <p:spPr>
          <a:xfrm>
            <a:off x="309092" y="546806"/>
            <a:ext cx="10983599" cy="5396825"/>
          </a:xfrm>
          <a:prstGeom prst="rect">
            <a:avLst/>
          </a:prstGeom>
        </p:spPr>
      </p:pic>
    </p:spTree>
    <p:extLst>
      <p:ext uri="{BB962C8B-B14F-4D97-AF65-F5344CB8AC3E}">
        <p14:creationId xmlns:p14="http://schemas.microsoft.com/office/powerpoint/2010/main" val="84835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6259709"/>
            <a:ext cx="11095619" cy="40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Continue…… </a:t>
            </a:r>
            <a:endParaRPr lang="en-US" sz="2000" dirty="0"/>
          </a:p>
        </p:txBody>
      </p:sp>
      <p:sp>
        <p:nvSpPr>
          <p:cNvPr id="7" name="Title 1"/>
          <p:cNvSpPr txBox="1">
            <a:spLocks/>
          </p:cNvSpPr>
          <p:nvPr/>
        </p:nvSpPr>
        <p:spPr>
          <a:xfrm>
            <a:off x="0" y="147923"/>
            <a:ext cx="8139448" cy="398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Pairplot</a:t>
            </a:r>
            <a:r>
              <a:rPr lang="en-US" sz="3200" b="1" dirty="0" smtClean="0"/>
              <a:t> - Bivariate analysis on numerical columns</a:t>
            </a:r>
            <a:endParaRPr lang="en-US" sz="3200" b="1" dirty="0"/>
          </a:p>
        </p:txBody>
      </p:sp>
      <p:pic>
        <p:nvPicPr>
          <p:cNvPr id="4" name="Picture 3"/>
          <p:cNvPicPr>
            <a:picLocks noChangeAspect="1"/>
          </p:cNvPicPr>
          <p:nvPr/>
        </p:nvPicPr>
        <p:blipFill>
          <a:blip r:embed="rId2"/>
          <a:stretch>
            <a:fillRect/>
          </a:stretch>
        </p:blipFill>
        <p:spPr>
          <a:xfrm>
            <a:off x="334851" y="678203"/>
            <a:ext cx="10059942" cy="5469593"/>
          </a:xfrm>
          <a:prstGeom prst="rect">
            <a:avLst/>
          </a:prstGeom>
        </p:spPr>
      </p:pic>
    </p:spTree>
    <p:extLst>
      <p:ext uri="{BB962C8B-B14F-4D97-AF65-F5344CB8AC3E}">
        <p14:creationId xmlns:p14="http://schemas.microsoft.com/office/powerpoint/2010/main" val="52460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264856" y="1206116"/>
            <a:ext cx="11095619" cy="38990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Annuity of previous application has a very high and positive influence over: (Increase of annuity increases below factors)</a:t>
            </a:r>
            <a:br>
              <a:rPr lang="en-US" sz="2000" dirty="0"/>
            </a:br>
            <a:r>
              <a:rPr lang="en-US" sz="2000" dirty="0"/>
              <a:t>(1) How much credit did client asked on the previous application</a:t>
            </a:r>
            <a:br>
              <a:rPr lang="en-US" sz="2000" dirty="0"/>
            </a:br>
            <a:r>
              <a:rPr lang="en-US" sz="2000" dirty="0"/>
              <a:t>(2)Final credit amount on the previous application that was approved by the bank</a:t>
            </a:r>
            <a:br>
              <a:rPr lang="en-US" sz="2000" dirty="0"/>
            </a:br>
            <a:r>
              <a:rPr lang="en-US" sz="2000" dirty="0"/>
              <a:t>(3) Goods price of good that client asked for on the previous application.</a:t>
            </a:r>
            <a:br>
              <a:rPr lang="en-US" sz="2000" dirty="0"/>
            </a:br>
            <a:r>
              <a:rPr lang="en-US" sz="2000" dirty="0"/>
              <a:t/>
            </a:r>
            <a:br>
              <a:rPr lang="en-US" sz="2000" dirty="0"/>
            </a:br>
            <a:endParaRPr lang="en-US" sz="2000" dirty="0"/>
          </a:p>
          <a:p>
            <a:r>
              <a:rPr lang="en-US" sz="2000" dirty="0"/>
              <a:t>For how much credit did client ask on the previous application is highly influenced by the Goods price of good that client has asked for on the previous application</a:t>
            </a:r>
            <a:br>
              <a:rPr lang="en-US" sz="2000" dirty="0"/>
            </a:br>
            <a:r>
              <a:rPr lang="en-US" sz="2000" dirty="0"/>
              <a:t/>
            </a:r>
            <a:br>
              <a:rPr lang="en-US" sz="2000" dirty="0"/>
            </a:br>
            <a:endParaRPr lang="en-US" sz="2000" dirty="0"/>
          </a:p>
          <a:p>
            <a:r>
              <a:rPr lang="en-US" sz="2000" dirty="0"/>
              <a:t>Final credit amount disbursed to the customer previously, after approval is highly influence by the application amount and also the goods price of good that client asked for on the previous application.</a:t>
            </a:r>
          </a:p>
        </p:txBody>
      </p:sp>
      <p:sp>
        <p:nvSpPr>
          <p:cNvPr id="7" name="Title 1"/>
          <p:cNvSpPr txBox="1">
            <a:spLocks/>
          </p:cNvSpPr>
          <p:nvPr/>
        </p:nvSpPr>
        <p:spPr>
          <a:xfrm>
            <a:off x="0" y="147923"/>
            <a:ext cx="8139448" cy="398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Pairplot</a:t>
            </a:r>
            <a:r>
              <a:rPr lang="en-US" sz="3200" b="1" dirty="0" smtClean="0"/>
              <a:t> - Bivariate analysis on numerical columns</a:t>
            </a:r>
            <a:endParaRPr lang="en-US" sz="3200" b="1" dirty="0"/>
          </a:p>
        </p:txBody>
      </p:sp>
    </p:spTree>
    <p:extLst>
      <p:ext uri="{BB962C8B-B14F-4D97-AF65-F5344CB8AC3E}">
        <p14:creationId xmlns:p14="http://schemas.microsoft.com/office/powerpoint/2010/main" val="36122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196824" y="1483022"/>
            <a:ext cx="3898658" cy="25223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From the above plot we can see that loan application for people with lower AMT_ANNUITY gets canceled or Unused most of the time.</a:t>
            </a:r>
          </a:p>
          <a:p>
            <a:r>
              <a:rPr lang="en-US" sz="2000" dirty="0" smtClean="0"/>
              <a:t>We also see that applications with too high AMT ANNUITY also got refused more often than others.</a:t>
            </a:r>
            <a:endParaRPr lang="en-US" sz="2000" dirty="0"/>
          </a:p>
        </p:txBody>
      </p:sp>
      <p:sp>
        <p:nvSpPr>
          <p:cNvPr id="7" name="Title 1"/>
          <p:cNvSpPr txBox="1">
            <a:spLocks/>
          </p:cNvSpPr>
          <p:nvPr/>
        </p:nvSpPr>
        <p:spPr>
          <a:xfrm>
            <a:off x="0" y="232182"/>
            <a:ext cx="10225825"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Box Plot - Bivariate Analysis on categorical vs numeric columns</a:t>
            </a:r>
            <a:endParaRPr lang="en-US" sz="3200" b="1" dirty="0"/>
          </a:p>
        </p:txBody>
      </p:sp>
      <p:pic>
        <p:nvPicPr>
          <p:cNvPr id="6" name="Picture 5"/>
          <p:cNvPicPr>
            <a:picLocks noChangeAspect="1"/>
          </p:cNvPicPr>
          <p:nvPr/>
        </p:nvPicPr>
        <p:blipFill>
          <a:blip r:embed="rId2"/>
          <a:stretch>
            <a:fillRect/>
          </a:stretch>
        </p:blipFill>
        <p:spPr>
          <a:xfrm>
            <a:off x="4997002" y="731487"/>
            <a:ext cx="6523267" cy="5522283"/>
          </a:xfrm>
          <a:prstGeom prst="rect">
            <a:avLst/>
          </a:prstGeom>
        </p:spPr>
      </p:pic>
    </p:spTree>
    <p:extLst>
      <p:ext uri="{BB962C8B-B14F-4D97-AF65-F5344CB8AC3E}">
        <p14:creationId xmlns:p14="http://schemas.microsoft.com/office/powerpoint/2010/main" val="237511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373487" y="5510554"/>
            <a:ext cx="11572454" cy="9803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see that car ownership doesn't have any effect on application approval or rejection. But we saw earlier that the people who has a car has lesser chances of default. The bank can add more weightage to car ownership while approving a loan amount</a:t>
            </a:r>
          </a:p>
        </p:txBody>
      </p:sp>
      <p:sp>
        <p:nvSpPr>
          <p:cNvPr id="7" name="Title 1"/>
          <p:cNvSpPr txBox="1">
            <a:spLocks/>
          </p:cNvSpPr>
          <p:nvPr/>
        </p:nvSpPr>
        <p:spPr>
          <a:xfrm>
            <a:off x="0" y="232182"/>
            <a:ext cx="6645499"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Merging the files and analyzing the data</a:t>
            </a:r>
            <a:endParaRPr lang="en-US" sz="3200" b="1" dirty="0"/>
          </a:p>
        </p:txBody>
      </p:sp>
      <p:pic>
        <p:nvPicPr>
          <p:cNvPr id="9" name="Picture 8"/>
          <p:cNvPicPr>
            <a:picLocks noChangeAspect="1"/>
          </p:cNvPicPr>
          <p:nvPr/>
        </p:nvPicPr>
        <p:blipFill>
          <a:blip r:embed="rId2"/>
          <a:stretch>
            <a:fillRect/>
          </a:stretch>
        </p:blipFill>
        <p:spPr>
          <a:xfrm>
            <a:off x="246058" y="731487"/>
            <a:ext cx="11699883" cy="4502161"/>
          </a:xfrm>
          <a:prstGeom prst="rect">
            <a:avLst/>
          </a:prstGeom>
        </p:spPr>
      </p:pic>
    </p:spTree>
    <p:extLst>
      <p:ext uri="{BB962C8B-B14F-4D97-AF65-F5344CB8AC3E}">
        <p14:creationId xmlns:p14="http://schemas.microsoft.com/office/powerpoint/2010/main" val="2819578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373487" y="5510554"/>
            <a:ext cx="11572454" cy="9803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see that code gender doesn't have any effect on application approval or rejection.</a:t>
            </a:r>
            <a:r>
              <a:rPr lang="en-US" sz="2000" dirty="0" smtClean="0"/>
              <a:t/>
            </a:r>
            <a:br>
              <a:rPr lang="en-US" sz="2000" dirty="0" smtClean="0"/>
            </a:br>
            <a:r>
              <a:rPr lang="en-US" sz="2000" dirty="0"/>
              <a:t>But we saw earlier that female have lesser chances of default compared to males. The bank can add more weightage to female while approving a loan amount.</a:t>
            </a:r>
          </a:p>
        </p:txBody>
      </p:sp>
      <p:sp>
        <p:nvSpPr>
          <p:cNvPr id="7" name="Title 1"/>
          <p:cNvSpPr txBox="1">
            <a:spLocks/>
          </p:cNvSpPr>
          <p:nvPr/>
        </p:nvSpPr>
        <p:spPr>
          <a:xfrm>
            <a:off x="0" y="232182"/>
            <a:ext cx="6645499"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Merging the files and analyzing the data</a:t>
            </a:r>
            <a:endParaRPr lang="en-US" sz="3200" b="1" dirty="0"/>
          </a:p>
        </p:txBody>
      </p:sp>
      <p:pic>
        <p:nvPicPr>
          <p:cNvPr id="4" name="Picture 3"/>
          <p:cNvPicPr>
            <a:picLocks noChangeAspect="1"/>
          </p:cNvPicPr>
          <p:nvPr/>
        </p:nvPicPr>
        <p:blipFill>
          <a:blip r:embed="rId2"/>
          <a:stretch>
            <a:fillRect/>
          </a:stretch>
        </p:blipFill>
        <p:spPr>
          <a:xfrm>
            <a:off x="312169" y="711506"/>
            <a:ext cx="11633772" cy="4733349"/>
          </a:xfrm>
          <a:prstGeom prst="rect">
            <a:avLst/>
          </a:prstGeom>
        </p:spPr>
      </p:pic>
    </p:spTree>
    <p:extLst>
      <p:ext uri="{BB962C8B-B14F-4D97-AF65-F5344CB8AC3E}">
        <p14:creationId xmlns:p14="http://schemas.microsoft.com/office/powerpoint/2010/main" val="219387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373487" y="5201403"/>
            <a:ext cx="11572454" cy="12895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Target variable (0 - Non Defaulter 1 - Defaulter </a:t>
            </a:r>
            <a:r>
              <a:rPr lang="en-US" sz="2000" b="1" dirty="0" smtClean="0"/>
              <a:t>)</a:t>
            </a:r>
          </a:p>
          <a:p>
            <a:endParaRPr lang="en-US" sz="2000" dirty="0"/>
          </a:p>
          <a:p>
            <a:r>
              <a:rPr lang="en-US" sz="2000" dirty="0"/>
              <a:t>We can see that the people who were approved for a loan earlier, defaulted less often where as people who were refused a loan earlier have higher chances of defaulting.</a:t>
            </a:r>
          </a:p>
        </p:txBody>
      </p:sp>
      <p:sp>
        <p:nvSpPr>
          <p:cNvPr id="7" name="Title 1"/>
          <p:cNvSpPr txBox="1">
            <a:spLocks/>
          </p:cNvSpPr>
          <p:nvPr/>
        </p:nvSpPr>
        <p:spPr>
          <a:xfrm>
            <a:off x="0" y="232182"/>
            <a:ext cx="6645499"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Merging the files and analyzing the data</a:t>
            </a:r>
            <a:endParaRPr lang="en-US" sz="3200" b="1" dirty="0"/>
          </a:p>
        </p:txBody>
      </p:sp>
      <p:pic>
        <p:nvPicPr>
          <p:cNvPr id="6" name="Picture 5"/>
          <p:cNvPicPr>
            <a:picLocks noChangeAspect="1"/>
          </p:cNvPicPr>
          <p:nvPr/>
        </p:nvPicPr>
        <p:blipFill>
          <a:blip r:embed="rId2"/>
          <a:stretch>
            <a:fillRect/>
          </a:stretch>
        </p:blipFill>
        <p:spPr>
          <a:xfrm>
            <a:off x="222553" y="731487"/>
            <a:ext cx="11675485" cy="4193010"/>
          </a:xfrm>
          <a:prstGeom prst="rect">
            <a:avLst/>
          </a:prstGeom>
        </p:spPr>
      </p:pic>
    </p:spTree>
    <p:extLst>
      <p:ext uri="{BB962C8B-B14F-4D97-AF65-F5344CB8AC3E}">
        <p14:creationId xmlns:p14="http://schemas.microsoft.com/office/powerpoint/2010/main" val="3848445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906" y="731487"/>
            <a:ext cx="4058992" cy="474629"/>
          </a:xfrm>
        </p:spPr>
        <p:txBody>
          <a:bodyPr>
            <a:noAutofit/>
          </a:bodyPr>
          <a:lstStyle/>
          <a:p>
            <a:r>
              <a:rPr lang="en-US" sz="2400" b="1" dirty="0" smtClean="0"/>
              <a:t> </a:t>
            </a:r>
            <a:endParaRPr lang="en-US" sz="2400" b="1" dirty="0"/>
          </a:p>
        </p:txBody>
      </p:sp>
      <p:sp>
        <p:nvSpPr>
          <p:cNvPr id="3" name="Content Placeholder 2"/>
          <p:cNvSpPr>
            <a:spLocks noGrp="1"/>
          </p:cNvSpPr>
          <p:nvPr>
            <p:ph idx="1"/>
          </p:nvPr>
        </p:nvSpPr>
        <p:spPr>
          <a:xfrm>
            <a:off x="901521" y="1206116"/>
            <a:ext cx="10303099" cy="3541690"/>
          </a:xfrm>
        </p:spPr>
        <p:txBody>
          <a:bodyPr/>
          <a:lstStyle/>
          <a:p>
            <a:pPr marL="0" indent="0">
              <a:buNone/>
            </a:pPr>
            <a:r>
              <a:rPr lang="en-US" dirty="0" smtClean="0"/>
              <a:t> </a:t>
            </a:r>
            <a:endParaRPr lang="en-US" dirty="0"/>
          </a:p>
        </p:txBody>
      </p:sp>
      <p:sp>
        <p:nvSpPr>
          <p:cNvPr id="5" name="Title 1"/>
          <p:cNvSpPr txBox="1">
            <a:spLocks/>
          </p:cNvSpPr>
          <p:nvPr/>
        </p:nvSpPr>
        <p:spPr>
          <a:xfrm>
            <a:off x="373487" y="968801"/>
            <a:ext cx="10831133" cy="37264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b="1" dirty="0" smtClean="0"/>
              <a:t>Banks </a:t>
            </a:r>
            <a:r>
              <a:rPr lang="en-US" sz="2000" b="1" dirty="0"/>
              <a:t>should focus more on ‘Student’ and ‘Businessman’ for successful payments</a:t>
            </a:r>
            <a:r>
              <a:rPr lang="en-US" sz="2000" b="1" dirty="0" smtClean="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Banks </a:t>
            </a:r>
            <a:r>
              <a:rPr lang="en-US" sz="2000" b="1" dirty="0"/>
              <a:t>should focus less on income type ‘Working’ as they are having most number of unsuccessful payments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Banks should focus more on the Very High income group as it tend to default less often. They contribute 12.4% to the total number of defaulters, while they contribute 15.6% to the Non-Defaulters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Age group 25, 30 tend to default more often. So they are the riskiest people to loan.</a:t>
            </a:r>
          </a:p>
          <a:p>
            <a:endParaRPr lang="en-US" sz="2000" b="1" dirty="0"/>
          </a:p>
        </p:txBody>
      </p:sp>
      <p:sp>
        <p:nvSpPr>
          <p:cNvPr id="7" name="Title 1"/>
          <p:cNvSpPr txBox="1">
            <a:spLocks/>
          </p:cNvSpPr>
          <p:nvPr/>
        </p:nvSpPr>
        <p:spPr>
          <a:xfrm>
            <a:off x="103030" y="266492"/>
            <a:ext cx="2086377" cy="3537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Conclusion</a:t>
            </a:r>
            <a:endParaRPr lang="en-US" sz="3200" b="1" dirty="0"/>
          </a:p>
        </p:txBody>
      </p:sp>
    </p:spTree>
    <p:extLst>
      <p:ext uri="{BB962C8B-B14F-4D97-AF65-F5344CB8AC3E}">
        <p14:creationId xmlns:p14="http://schemas.microsoft.com/office/powerpoint/2010/main" val="3870159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904696"/>
          </a:xfrm>
        </p:spPr>
        <p:txBody>
          <a:bodyPr>
            <a:normAutofit/>
          </a:bodyPr>
          <a:lstStyle/>
          <a:p>
            <a:pPr marL="0" indent="0" algn="ctr">
              <a:buNone/>
            </a:pPr>
            <a:r>
              <a:rPr lang="en-US" sz="4800" dirty="0" smtClean="0"/>
              <a:t>Thank You</a:t>
            </a:r>
            <a:endParaRPr lang="en-US" sz="4800" dirty="0"/>
          </a:p>
        </p:txBody>
      </p:sp>
    </p:spTree>
    <p:extLst>
      <p:ext uri="{BB962C8B-B14F-4D97-AF65-F5344CB8AC3E}">
        <p14:creationId xmlns:p14="http://schemas.microsoft.com/office/powerpoint/2010/main" val="450897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061" y="231820"/>
            <a:ext cx="3644721" cy="540912"/>
          </a:xfrm>
        </p:spPr>
        <p:txBody>
          <a:bodyPr>
            <a:noAutofit/>
          </a:bodyPr>
          <a:lstStyle/>
          <a:p>
            <a:r>
              <a:rPr lang="en-US" sz="3200" b="1" dirty="0" smtClean="0"/>
              <a:t>Imbalance </a:t>
            </a:r>
            <a:r>
              <a:rPr lang="en-US" sz="3200" b="1" dirty="0"/>
              <a:t>in Target</a:t>
            </a:r>
          </a:p>
        </p:txBody>
      </p:sp>
      <p:pic>
        <p:nvPicPr>
          <p:cNvPr id="7" name="Picture 6"/>
          <p:cNvPicPr>
            <a:picLocks noChangeAspect="1"/>
          </p:cNvPicPr>
          <p:nvPr/>
        </p:nvPicPr>
        <p:blipFill>
          <a:blip r:embed="rId2"/>
          <a:stretch>
            <a:fillRect/>
          </a:stretch>
        </p:blipFill>
        <p:spPr>
          <a:xfrm>
            <a:off x="4327301" y="1214139"/>
            <a:ext cx="7734075" cy="4098398"/>
          </a:xfrm>
          <a:prstGeom prst="rect">
            <a:avLst/>
          </a:prstGeom>
        </p:spPr>
      </p:pic>
      <p:sp>
        <p:nvSpPr>
          <p:cNvPr id="8" name="Title 1"/>
          <p:cNvSpPr txBox="1">
            <a:spLocks/>
          </p:cNvSpPr>
          <p:nvPr/>
        </p:nvSpPr>
        <p:spPr>
          <a:xfrm>
            <a:off x="476518" y="1481070"/>
            <a:ext cx="3490175" cy="245986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b="1" dirty="0"/>
          </a:p>
        </p:txBody>
      </p:sp>
      <p:sp>
        <p:nvSpPr>
          <p:cNvPr id="9" name="Rectangle 8"/>
          <p:cNvSpPr/>
          <p:nvPr/>
        </p:nvSpPr>
        <p:spPr>
          <a:xfrm>
            <a:off x="691166" y="1313645"/>
            <a:ext cx="3391437" cy="2677656"/>
          </a:xfrm>
          <a:prstGeom prst="rect">
            <a:avLst/>
          </a:prstGeom>
        </p:spPr>
        <p:txBody>
          <a:bodyPr wrap="square">
            <a:spAutoFit/>
          </a:bodyPr>
          <a:lstStyle/>
          <a:p>
            <a:r>
              <a:rPr lang="en-US" sz="2400" dirty="0" smtClean="0"/>
              <a:t>Its clear that there is an imbalance between people who defaulted and who didn't default. More than 92% of people didn't default as opposed to 8% who defaulted.</a:t>
            </a:r>
            <a:endParaRPr lang="en-US" sz="2400" dirty="0"/>
          </a:p>
        </p:txBody>
      </p:sp>
    </p:spTree>
    <p:extLst>
      <p:ext uri="{BB962C8B-B14F-4D97-AF65-F5344CB8AC3E}">
        <p14:creationId xmlns:p14="http://schemas.microsoft.com/office/powerpoint/2010/main" val="2806800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6" y="197700"/>
            <a:ext cx="3450465" cy="665185"/>
          </a:xfrm>
        </p:spPr>
        <p:txBody>
          <a:bodyPr>
            <a:normAutofit/>
          </a:bodyPr>
          <a:lstStyle/>
          <a:p>
            <a:r>
              <a:rPr lang="en-US" sz="3200" b="1" dirty="0"/>
              <a:t>Univariate </a:t>
            </a:r>
            <a:r>
              <a:rPr lang="en-US" sz="3200" b="1" dirty="0" smtClean="0"/>
              <a:t>Analysis</a:t>
            </a:r>
            <a:endParaRPr lang="en-US" sz="3200"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347729" y="1107126"/>
            <a:ext cx="10792496" cy="3931398"/>
          </a:xfrm>
          <a:prstGeom prst="rect">
            <a:avLst/>
          </a:prstGeom>
        </p:spPr>
      </p:pic>
      <p:sp>
        <p:nvSpPr>
          <p:cNvPr id="5" name="Title 1"/>
          <p:cNvSpPr txBox="1">
            <a:spLocks/>
          </p:cNvSpPr>
          <p:nvPr/>
        </p:nvSpPr>
        <p:spPr>
          <a:xfrm>
            <a:off x="450761" y="5038524"/>
            <a:ext cx="10689464" cy="13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We can see that Female contribute 67% to the non-defaulters while 57% to the defaulters. We can conclude that</a:t>
            </a:r>
          </a:p>
          <a:p>
            <a:r>
              <a:rPr lang="en-US" sz="2000" dirty="0" smtClean="0"/>
              <a:t>We see more female applying for loans than males and hence the more number of female defaulters as well.</a:t>
            </a:r>
          </a:p>
          <a:p>
            <a:r>
              <a:rPr lang="en-US" sz="2000" dirty="0" smtClean="0"/>
              <a:t>But the rate of defaulting of FEMALE is much lower compared to their MALE counterparts.</a:t>
            </a:r>
            <a:endParaRPr lang="en-US" sz="2000" dirty="0"/>
          </a:p>
        </p:txBody>
      </p:sp>
      <p:sp>
        <p:nvSpPr>
          <p:cNvPr id="6" name="Title 1"/>
          <p:cNvSpPr txBox="1">
            <a:spLocks/>
          </p:cNvSpPr>
          <p:nvPr/>
        </p:nvSpPr>
        <p:spPr>
          <a:xfrm>
            <a:off x="5089569" y="202217"/>
            <a:ext cx="1411847" cy="6651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Gender</a:t>
            </a:r>
            <a:endParaRPr lang="en-US" sz="2800" dirty="0"/>
          </a:p>
        </p:txBody>
      </p:sp>
    </p:spTree>
    <p:extLst>
      <p:ext uri="{BB962C8B-B14F-4D97-AF65-F5344CB8AC3E}">
        <p14:creationId xmlns:p14="http://schemas.microsoft.com/office/powerpoint/2010/main" val="3888574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313610"/>
            <a:ext cx="1467118" cy="549275"/>
          </a:xfrm>
        </p:spPr>
        <p:txBody>
          <a:bodyPr>
            <a:normAutofit/>
          </a:bodyPr>
          <a:lstStyle/>
          <a:p>
            <a:r>
              <a:rPr lang="en-US" sz="2800" b="1" dirty="0" smtClean="0"/>
              <a:t>Own Car</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smtClean="0"/>
              <a:t> </a:t>
            </a:r>
            <a:endParaRPr lang="en-US" dirty="0"/>
          </a:p>
        </p:txBody>
      </p:sp>
      <p:pic>
        <p:nvPicPr>
          <p:cNvPr id="4" name="Picture 3"/>
          <p:cNvPicPr>
            <a:picLocks noChangeAspect="1"/>
          </p:cNvPicPr>
          <p:nvPr/>
        </p:nvPicPr>
        <p:blipFill>
          <a:blip r:embed="rId2"/>
          <a:stretch>
            <a:fillRect/>
          </a:stretch>
        </p:blipFill>
        <p:spPr>
          <a:xfrm>
            <a:off x="325619" y="991673"/>
            <a:ext cx="11336670" cy="3938722"/>
          </a:xfrm>
          <a:prstGeom prst="rect">
            <a:avLst/>
          </a:prstGeom>
        </p:spPr>
      </p:pic>
      <p:sp>
        <p:nvSpPr>
          <p:cNvPr id="5" name="Title 1"/>
          <p:cNvSpPr txBox="1">
            <a:spLocks/>
          </p:cNvSpPr>
          <p:nvPr/>
        </p:nvSpPr>
        <p:spPr>
          <a:xfrm>
            <a:off x="566669" y="4930395"/>
            <a:ext cx="11095619" cy="16378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We can see that people with cars contribute 65.7% to the non-defaulters while 69.5% to the defaulters. We can conclude that</a:t>
            </a:r>
          </a:p>
          <a:p>
            <a:r>
              <a:rPr lang="en-US" sz="2000" dirty="0" smtClean="0"/>
              <a:t>While people who have car default more often, the reason could be there are simply more people without cars</a:t>
            </a:r>
          </a:p>
          <a:p>
            <a:r>
              <a:rPr lang="en-US" sz="2000" dirty="0" smtClean="0"/>
              <a:t>Looking at the percentages in both the charts, we can conclude that the rate of default of people having car is low compared to people who don't.</a:t>
            </a:r>
            <a:endParaRPr lang="en-US" sz="2000" dirty="0"/>
          </a:p>
        </p:txBody>
      </p:sp>
      <p:sp>
        <p:nvSpPr>
          <p:cNvPr id="6" name="Title 1"/>
          <p:cNvSpPr txBox="1">
            <a:spLocks/>
          </p:cNvSpPr>
          <p:nvPr/>
        </p:nvSpPr>
        <p:spPr>
          <a:xfrm>
            <a:off x="141668" y="264169"/>
            <a:ext cx="3296991" cy="437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spTree>
    <p:extLst>
      <p:ext uri="{BB962C8B-B14F-4D97-AF65-F5344CB8AC3E}">
        <p14:creationId xmlns:p14="http://schemas.microsoft.com/office/powerpoint/2010/main" val="234562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310" y="200296"/>
            <a:ext cx="2188335" cy="388288"/>
          </a:xfrm>
        </p:spPr>
        <p:txBody>
          <a:bodyPr>
            <a:noAutofit/>
          </a:bodyPr>
          <a:lstStyle/>
          <a:p>
            <a:r>
              <a:rPr lang="en-US" sz="2800" b="1" dirty="0" smtClean="0"/>
              <a:t>Income Type</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smtClean="0"/>
              <a:t> </a:t>
            </a:r>
            <a:endParaRPr lang="en-US" dirty="0"/>
          </a:p>
        </p:txBody>
      </p:sp>
      <p:sp>
        <p:nvSpPr>
          <p:cNvPr id="5" name="Title 1"/>
          <p:cNvSpPr txBox="1">
            <a:spLocks/>
          </p:cNvSpPr>
          <p:nvPr/>
        </p:nvSpPr>
        <p:spPr>
          <a:xfrm>
            <a:off x="566669" y="4930395"/>
            <a:ext cx="11095619" cy="16378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can notice that the students don't default. The reason could be they are not required to pay during the time they are students.</a:t>
            </a:r>
            <a:r>
              <a:rPr lang="en-US" sz="2000" dirty="0" smtClean="0"/>
              <a:t/>
            </a:r>
            <a:br>
              <a:rPr lang="en-US" sz="2000" dirty="0" smtClean="0"/>
            </a:br>
            <a:r>
              <a:rPr lang="en-US" sz="2000" dirty="0"/>
              <a:t>We can also see that the </a:t>
            </a:r>
            <a:r>
              <a:rPr lang="en-US" sz="2000" dirty="0" smtClean="0"/>
              <a:t>Business Men </a:t>
            </a:r>
            <a:r>
              <a:rPr lang="en-US" sz="2000" dirty="0"/>
              <a:t>never default.</a:t>
            </a:r>
            <a:r>
              <a:rPr lang="en-US" sz="2000" dirty="0" smtClean="0"/>
              <a:t/>
            </a:r>
            <a:br>
              <a:rPr lang="en-US" sz="2000" dirty="0" smtClean="0"/>
            </a:br>
            <a:r>
              <a:rPr lang="en-US" sz="2000" dirty="0"/>
              <a:t>Most of the loans are distributed to working class people</a:t>
            </a:r>
            <a:r>
              <a:rPr lang="en-US" sz="2000" dirty="0" smtClean="0"/>
              <a:t/>
            </a:r>
            <a:br>
              <a:rPr lang="en-US" sz="2000" dirty="0" smtClean="0"/>
            </a:br>
            <a:r>
              <a:rPr lang="en-US" sz="2000" dirty="0"/>
              <a:t>We also see that working class people contribute 51% to non defaulters while they contribute to 61% of the defaulters. Clearly, the chances of defaulting are more in their case.</a:t>
            </a:r>
          </a:p>
        </p:txBody>
      </p:sp>
      <p:pic>
        <p:nvPicPr>
          <p:cNvPr id="6" name="Picture 5"/>
          <p:cNvPicPr>
            <a:picLocks noChangeAspect="1"/>
          </p:cNvPicPr>
          <p:nvPr/>
        </p:nvPicPr>
        <p:blipFill>
          <a:blip r:embed="rId2"/>
          <a:stretch>
            <a:fillRect/>
          </a:stretch>
        </p:blipFill>
        <p:spPr>
          <a:xfrm>
            <a:off x="185900" y="643941"/>
            <a:ext cx="11739937" cy="4286454"/>
          </a:xfrm>
          <a:prstGeom prst="rect">
            <a:avLst/>
          </a:prstGeom>
        </p:spPr>
      </p:pic>
      <p:sp>
        <p:nvSpPr>
          <p:cNvPr id="7" name="Title 1"/>
          <p:cNvSpPr txBox="1">
            <a:spLocks/>
          </p:cNvSpPr>
          <p:nvPr/>
        </p:nvSpPr>
        <p:spPr>
          <a:xfrm>
            <a:off x="90152" y="216058"/>
            <a:ext cx="3312322"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spTree>
    <p:extLst>
      <p:ext uri="{BB962C8B-B14F-4D97-AF65-F5344CB8AC3E}">
        <p14:creationId xmlns:p14="http://schemas.microsoft.com/office/powerpoint/2010/main" val="424317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9387" y="154547"/>
            <a:ext cx="2153223" cy="475557"/>
          </a:xfrm>
        </p:spPr>
        <p:txBody>
          <a:bodyPr>
            <a:noAutofit/>
          </a:bodyPr>
          <a:lstStyle/>
          <a:p>
            <a:r>
              <a:rPr lang="en-US" sz="2800" b="1" dirty="0" smtClean="0"/>
              <a:t>Family Status</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smtClean="0"/>
              <a:t> </a:t>
            </a:r>
            <a:endParaRPr lang="en-US" dirty="0"/>
          </a:p>
        </p:txBody>
      </p:sp>
      <p:sp>
        <p:nvSpPr>
          <p:cNvPr id="5" name="Title 1"/>
          <p:cNvSpPr txBox="1">
            <a:spLocks/>
          </p:cNvSpPr>
          <p:nvPr/>
        </p:nvSpPr>
        <p:spPr>
          <a:xfrm>
            <a:off x="548190" y="5309820"/>
            <a:ext cx="11095619" cy="11687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Married people tend to apply for more loans comparatively.</a:t>
            </a:r>
            <a:r>
              <a:rPr lang="en-US" sz="2000" dirty="0" smtClean="0"/>
              <a:t/>
            </a:r>
            <a:br>
              <a:rPr lang="en-US" sz="2000" dirty="0" smtClean="0"/>
            </a:br>
            <a:r>
              <a:rPr lang="en-US" sz="2000" dirty="0"/>
              <a:t>But from the graph we see that Single/non Married people contribute 14.5% to Non Defaulters and 18% to the defaulters. So there is more risk associated with them.</a:t>
            </a:r>
          </a:p>
        </p:txBody>
      </p:sp>
      <p:pic>
        <p:nvPicPr>
          <p:cNvPr id="4" name="Picture 3"/>
          <p:cNvPicPr>
            <a:picLocks noChangeAspect="1"/>
          </p:cNvPicPr>
          <p:nvPr/>
        </p:nvPicPr>
        <p:blipFill>
          <a:blip r:embed="rId2"/>
          <a:stretch>
            <a:fillRect/>
          </a:stretch>
        </p:blipFill>
        <p:spPr>
          <a:xfrm>
            <a:off x="454900" y="648420"/>
            <a:ext cx="11163151" cy="4488761"/>
          </a:xfrm>
          <a:prstGeom prst="rect">
            <a:avLst/>
          </a:prstGeom>
        </p:spPr>
      </p:pic>
      <p:sp>
        <p:nvSpPr>
          <p:cNvPr id="7" name="Title 1"/>
          <p:cNvSpPr txBox="1">
            <a:spLocks/>
          </p:cNvSpPr>
          <p:nvPr/>
        </p:nvSpPr>
        <p:spPr>
          <a:xfrm>
            <a:off x="164974" y="128789"/>
            <a:ext cx="3312322"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spTree>
    <p:extLst>
      <p:ext uri="{BB962C8B-B14F-4D97-AF65-F5344CB8AC3E}">
        <p14:creationId xmlns:p14="http://schemas.microsoft.com/office/powerpoint/2010/main" val="287224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130" y="104450"/>
            <a:ext cx="2114586" cy="475557"/>
          </a:xfrm>
        </p:spPr>
        <p:txBody>
          <a:bodyPr>
            <a:noAutofit/>
          </a:bodyPr>
          <a:lstStyle/>
          <a:p>
            <a:r>
              <a:rPr lang="en-US" sz="2800" b="1" dirty="0" smtClean="0"/>
              <a:t>Housing Type</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smtClean="0"/>
              <a:t> </a:t>
            </a:r>
            <a:endParaRPr lang="en-US" dirty="0"/>
          </a:p>
        </p:txBody>
      </p:sp>
      <p:sp>
        <p:nvSpPr>
          <p:cNvPr id="5" name="Title 1"/>
          <p:cNvSpPr txBox="1">
            <a:spLocks/>
          </p:cNvSpPr>
          <p:nvPr/>
        </p:nvSpPr>
        <p:spPr>
          <a:xfrm>
            <a:off x="548190" y="5309820"/>
            <a:ext cx="11095619" cy="11687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It is clear from the graph that people who have </a:t>
            </a:r>
            <a:r>
              <a:rPr lang="en-US" sz="2000" dirty="0" smtClean="0"/>
              <a:t>House / Apartment, </a:t>
            </a:r>
            <a:r>
              <a:rPr lang="en-US" sz="2000" dirty="0"/>
              <a:t>tend to apply for more loans.</a:t>
            </a:r>
            <a:r>
              <a:rPr lang="en-US" sz="2000" dirty="0" smtClean="0"/>
              <a:t/>
            </a:r>
            <a:br>
              <a:rPr lang="en-US" sz="2000" dirty="0" smtClean="0"/>
            </a:br>
            <a:r>
              <a:rPr lang="en-US" sz="2000" dirty="0"/>
              <a:t>People living with parents tend to default more often when compared with others</a:t>
            </a:r>
            <a:r>
              <a:rPr lang="en-US" sz="2000" dirty="0" smtClean="0"/>
              <a:t>. The </a:t>
            </a:r>
            <a:r>
              <a:rPr lang="en-US" sz="2000" dirty="0"/>
              <a:t>reason could be their living expenses are more due to their parents living with them.</a:t>
            </a:r>
          </a:p>
        </p:txBody>
      </p:sp>
      <p:pic>
        <p:nvPicPr>
          <p:cNvPr id="6" name="Picture 5"/>
          <p:cNvPicPr>
            <a:picLocks noChangeAspect="1"/>
          </p:cNvPicPr>
          <p:nvPr/>
        </p:nvPicPr>
        <p:blipFill>
          <a:blip r:embed="rId2"/>
          <a:stretch>
            <a:fillRect/>
          </a:stretch>
        </p:blipFill>
        <p:spPr>
          <a:xfrm>
            <a:off x="325763" y="644642"/>
            <a:ext cx="11477921" cy="4535909"/>
          </a:xfrm>
          <a:prstGeom prst="rect">
            <a:avLst/>
          </a:prstGeom>
        </p:spPr>
      </p:pic>
      <p:sp>
        <p:nvSpPr>
          <p:cNvPr id="7" name="Title 1"/>
          <p:cNvSpPr txBox="1">
            <a:spLocks/>
          </p:cNvSpPr>
          <p:nvPr/>
        </p:nvSpPr>
        <p:spPr>
          <a:xfrm>
            <a:off x="180305" y="86986"/>
            <a:ext cx="3312322"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spTree>
    <p:extLst>
      <p:ext uri="{BB962C8B-B14F-4D97-AF65-F5344CB8AC3E}">
        <p14:creationId xmlns:p14="http://schemas.microsoft.com/office/powerpoint/2010/main" val="181188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676" y="189604"/>
            <a:ext cx="1947161" cy="379008"/>
          </a:xfrm>
        </p:spPr>
        <p:txBody>
          <a:bodyPr>
            <a:noAutofit/>
          </a:bodyPr>
          <a:lstStyle/>
          <a:p>
            <a:r>
              <a:rPr lang="en-US" sz="2800" b="1" dirty="0" smtClean="0"/>
              <a:t>Age Group</a:t>
            </a:r>
            <a:endParaRPr lang="en-US" sz="2800" b="1" dirty="0"/>
          </a:p>
        </p:txBody>
      </p:sp>
      <p:sp>
        <p:nvSpPr>
          <p:cNvPr id="3" name="Content Placeholder 2"/>
          <p:cNvSpPr>
            <a:spLocks noGrp="1"/>
          </p:cNvSpPr>
          <p:nvPr>
            <p:ph idx="1"/>
          </p:nvPr>
        </p:nvSpPr>
        <p:spPr>
          <a:xfrm>
            <a:off x="0" y="862884"/>
            <a:ext cx="12192000" cy="5995115"/>
          </a:xfrm>
        </p:spPr>
        <p:txBody>
          <a:bodyPr/>
          <a:lstStyle/>
          <a:p>
            <a:pPr marL="0" indent="0">
              <a:buNone/>
            </a:pPr>
            <a:r>
              <a:rPr lang="en-US" dirty="0" smtClean="0"/>
              <a:t> </a:t>
            </a:r>
            <a:endParaRPr lang="en-US" dirty="0"/>
          </a:p>
        </p:txBody>
      </p:sp>
      <p:sp>
        <p:nvSpPr>
          <p:cNvPr id="5" name="Title 1"/>
          <p:cNvSpPr txBox="1">
            <a:spLocks/>
          </p:cNvSpPr>
          <p:nvPr/>
        </p:nvSpPr>
        <p:spPr>
          <a:xfrm>
            <a:off x="548190" y="5309820"/>
            <a:ext cx="11095619" cy="11687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see that (25,30] age group tend to default more often. So they are the riskiest people to loan to.</a:t>
            </a:r>
            <a:r>
              <a:rPr lang="en-US" sz="2000" dirty="0" smtClean="0"/>
              <a:t/>
            </a:r>
            <a:br>
              <a:rPr lang="en-US" sz="2000" dirty="0" smtClean="0"/>
            </a:br>
            <a:r>
              <a:rPr lang="en-US" sz="2000" dirty="0"/>
              <a:t>With increasing age group, people tend to default less starting from the age 25. One of the reasons could be they get employed around that age and with increasing age, their salary also increases.</a:t>
            </a:r>
          </a:p>
        </p:txBody>
      </p:sp>
      <p:sp>
        <p:nvSpPr>
          <p:cNvPr id="7" name="Title 1"/>
          <p:cNvSpPr txBox="1">
            <a:spLocks/>
          </p:cNvSpPr>
          <p:nvPr/>
        </p:nvSpPr>
        <p:spPr>
          <a:xfrm>
            <a:off x="126337" y="126999"/>
            <a:ext cx="3312322" cy="356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Univariate </a:t>
            </a:r>
            <a:r>
              <a:rPr lang="en-US" sz="3200" b="1" dirty="0" smtClean="0"/>
              <a:t>Analysis</a:t>
            </a:r>
            <a:endParaRPr lang="en-US" sz="3200" b="1" dirty="0"/>
          </a:p>
        </p:txBody>
      </p:sp>
      <p:pic>
        <p:nvPicPr>
          <p:cNvPr id="4" name="Picture 3"/>
          <p:cNvPicPr>
            <a:picLocks noChangeAspect="1"/>
          </p:cNvPicPr>
          <p:nvPr/>
        </p:nvPicPr>
        <p:blipFill>
          <a:blip r:embed="rId2"/>
          <a:stretch>
            <a:fillRect/>
          </a:stretch>
        </p:blipFill>
        <p:spPr>
          <a:xfrm>
            <a:off x="126337" y="700800"/>
            <a:ext cx="11743019" cy="4126562"/>
          </a:xfrm>
          <a:prstGeom prst="rect">
            <a:avLst/>
          </a:prstGeom>
        </p:spPr>
      </p:pic>
    </p:spTree>
    <p:extLst>
      <p:ext uri="{BB962C8B-B14F-4D97-AF65-F5344CB8AC3E}">
        <p14:creationId xmlns:p14="http://schemas.microsoft.com/office/powerpoint/2010/main" val="3735777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1012</Words>
  <Application>Microsoft Office PowerPoint</Application>
  <PresentationFormat>Widescreen</PresentationFormat>
  <Paragraphs>122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Credit Exploratory Data Analysis Case Study        </vt:lpstr>
      <vt:lpstr>Continuous Variable</vt:lpstr>
      <vt:lpstr>Imbalance in Target</vt:lpstr>
      <vt:lpstr>Univariate Analysis</vt:lpstr>
      <vt:lpstr>Own Car</vt:lpstr>
      <vt:lpstr>Income Type</vt:lpstr>
      <vt:lpstr>Family Status</vt:lpstr>
      <vt:lpstr>Housing Type</vt:lpstr>
      <vt:lpstr>Age Group</vt:lpstr>
      <vt:lpstr>Income Group</vt:lpstr>
      <vt:lpstr>Education</vt:lpstr>
      <vt:lpstr>Rating Client</vt:lpstr>
      <vt:lpstr>Credit Income Ratio</vt:lpstr>
      <vt:lpstr>Family Members</vt:lpstr>
      <vt:lpstr>AMT Credit vs CNT Family Members</vt:lpstr>
      <vt:lpstr>AMT Goods Price vs AMT Credit</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Tamang</dc:creator>
  <cp:lastModifiedBy>Kamal Tamang</cp:lastModifiedBy>
  <cp:revision>100</cp:revision>
  <dcterms:created xsi:type="dcterms:W3CDTF">2022-05-29T11:29:44Z</dcterms:created>
  <dcterms:modified xsi:type="dcterms:W3CDTF">2022-05-29T15:21:30Z</dcterms:modified>
</cp:coreProperties>
</file>