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04799E-CF72-5CCE-12E6-6BB4C0B33791}" v="416" dt="2024-04-24T19:57:55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6:34:45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6:34:46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6:34:48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A44C-B99A-8AE6-8A34-C7817BEEF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EF9DE-BA24-3DA8-6EA1-B45A0FD2A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451B5-2906-BCBF-3F91-AF31EAA9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61C-9ADF-4C94-95CE-A065E70F95D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FA9C-F718-6831-F5DB-649A0493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B3091-34CE-E5AC-B3EE-96EAF7F0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9E45-41B7-4184-9C5C-E7E3CE256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95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209E-8832-EFB5-3B2A-CA4EE113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581D0-CE66-F788-8B07-AC905545D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697F-F5EA-48A4-5BA0-A70A94FF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61C-9ADF-4C94-95CE-A065E70F95D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19137-BFF0-A1C2-D4CE-B45C8269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745AA-55E6-3121-D62D-3A64361E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9E45-41B7-4184-9C5C-E7E3CE256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37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68C1B-6BF2-E841-47FD-8EBEB92A4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FE09C-15DD-8927-9E5D-114F65323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E0AA-B675-1A26-674D-8258FA4E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61C-9ADF-4C94-95CE-A065E70F95D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C0602-6202-D9FC-284B-9BD2ED3C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9E872-E720-3794-99A6-DDE205C4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9E45-41B7-4184-9C5C-E7E3CE256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2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583B-15A1-E6CF-356C-AD3F0409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3264-FC63-C8E0-CD80-E9368A625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0C073-2415-FA5C-11CB-07CB08F7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61C-9ADF-4C94-95CE-A065E70F95D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7342-33C1-D95A-A3F7-BB1D3700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D5E0-C28A-4A30-5A31-34B8069D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9E45-41B7-4184-9C5C-E7E3CE256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62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DD11-38E7-5336-53FC-65DDF876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F14A9-0CC5-ADBF-B3F5-140628046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9F04B-130D-0F01-CE97-42BCA972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61C-9ADF-4C94-95CE-A065E70F95D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76EA7-4473-36E0-B76F-CEE7F7E5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1D3F-C984-64BF-D3BD-A41240C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9E45-41B7-4184-9C5C-E7E3CE256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6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489F-43A1-440B-4382-3FA17049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5C30-1980-C049-A633-496B6093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AC790-EBEB-16AF-AA1F-BCEA94FAE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874B8-4DEB-EF3F-B2C0-C637227B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61C-9ADF-4C94-95CE-A065E70F95D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95546-855B-34E2-AC5D-260D5BD5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11C1-246E-E24D-FE8F-868D0DF9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9E45-41B7-4184-9C5C-E7E3CE256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95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35D6-7931-C0F2-C615-D858D323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D632F-45D5-912A-DC1A-248D7E7B5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CCD7C-2E7E-9E2A-7E36-E8B7540EF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23A68-E1E3-0ED2-9489-79A292325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6B90F-112E-D0A0-3AC1-906A0CFE0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46998-2CD7-7032-C8A1-6A6818C5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61C-9ADF-4C94-95CE-A065E70F95D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6E511-B964-6FC5-8DD1-E9CBFAB4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DB5C9-AADC-96A9-5940-A4BC9BBF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9E45-41B7-4184-9C5C-E7E3CE256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03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7158-C18E-C008-B40E-2048F37D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9AD9C-C192-9D62-85A9-306EEE72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61C-9ADF-4C94-95CE-A065E70F95D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1F547-A960-CC7F-60E1-4436D7E1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E5784-379A-5B8D-46B9-B4E2FF54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9E45-41B7-4184-9C5C-E7E3CE256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0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D8242-220D-2A4F-B7D0-54A60BE0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61C-9ADF-4C94-95CE-A065E70F95D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65408-C55C-4469-8B41-D89EECD6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6040C-CAAB-6347-A736-60693C48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9E45-41B7-4184-9C5C-E7E3CE256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6813-2BC2-99DF-0FB8-C237B010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6181-3A7E-AA51-0553-03DF819F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64439-5E08-A656-86BC-0246F6D70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B37CB-AA2D-39DE-E545-7F42921B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61C-9ADF-4C94-95CE-A065E70F95D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7CF6A-EB62-85A8-21DF-396A0E07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B3D2-1730-81B4-4CFD-1B043BCB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9E45-41B7-4184-9C5C-E7E3CE256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2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71AF-7D03-4F7D-C142-5B322C8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9BDA6-BBF6-3B98-0973-F6A340730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6366F-1B3A-398D-FCF0-879C7815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C6475-E00E-E558-8F03-5674A39F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61C-9ADF-4C94-95CE-A065E70F95D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E9079-B679-6CBC-C232-6E031165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CC45A-136F-517C-2D07-70696689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9E45-41B7-4184-9C5C-E7E3CE256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4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5DAA2-1C66-68DB-9CF2-5ED52F83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F4060-E74F-820A-B79F-B320C54E9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D8128-E6F3-52A3-D942-0E7A325EC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61C-9ADF-4C94-95CE-A065E70F95D7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8D50-063F-2CAF-3ED9-ACA27323C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E070-F50F-6F2F-D90B-7D7AAC774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9E45-41B7-4184-9C5C-E7E3CE256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24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6" name="Rectangle 1065">
            <a:extLst>
              <a:ext uri="{FF2B5EF4-FFF2-40B4-BE49-F238E27FC236}">
                <a16:creationId xmlns:a16="http://schemas.microsoft.com/office/drawing/2014/main" id="{B87C619C-EBAB-488E-96B9-153AA4C9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Freeform: Shape 1066">
            <a:extLst>
              <a:ext uri="{FF2B5EF4-FFF2-40B4-BE49-F238E27FC236}">
                <a16:creationId xmlns:a16="http://schemas.microsoft.com/office/drawing/2014/main" id="{130DA1C1-36FD-41D8-9826-EE797BF39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5331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69F9B-D99B-991B-6973-20CC8905B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759" y="484632"/>
            <a:ext cx="6160154" cy="3229984"/>
          </a:xfrm>
        </p:spPr>
        <p:txBody>
          <a:bodyPr>
            <a:normAutofit fontScale="90000"/>
          </a:bodyPr>
          <a:lstStyle/>
          <a:p>
            <a:pPr algn="l"/>
            <a:b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3200" b="1" i="1" u="sng" dirty="0">
                <a:solidFill>
                  <a:srgbClr val="FFFFFF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STUDENT DROPOUT ANALYSIS</a:t>
            </a:r>
            <a:br>
              <a:rPr lang="en-US" sz="3200" b="1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600" b="1" dirty="0">
                <a:solidFill>
                  <a:srgbClr val="FFFFFF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Digital Marketing and Trend Analysis</a:t>
            </a:r>
            <a:r>
              <a:rPr lang="en-US" sz="2600" b="1" dirty="0">
                <a:solidFill>
                  <a:srgbClr val="FFFFFF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(</a:t>
            </a:r>
            <a:r>
              <a:rPr lang="en-US" sz="2600" b="1" dirty="0">
                <a:solidFill>
                  <a:srgbClr val="FFFFFF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CBCA311</a:t>
            </a:r>
            <a:r>
              <a:rPr lang="en-US" sz="2600" b="1" dirty="0">
                <a:solidFill>
                  <a:srgbClr val="FFFFFF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)</a:t>
            </a:r>
            <a:br>
              <a:rPr lang="en-US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600" b="1" dirty="0">
                <a:solidFill>
                  <a:srgbClr val="FFFFFF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Faculty Name: Dr. Arun Chaudhary</a:t>
            </a:r>
            <a:br>
              <a:rPr lang="en-US" sz="2600" b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600" b="1" dirty="0">
                <a:solidFill>
                  <a:srgbClr val="FFFFFF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By:- Kamal Verma(E22BCAU0116) , Kunj Garg(E22BCAU0106), MD Shumail Afjal (E22BCAU0104),</a:t>
            </a:r>
            <a:br>
              <a:rPr lang="en-US" sz="2600" b="1" dirty="0">
                <a:latin typeface="Times New Roman"/>
                <a:ea typeface="Calibri" panose="020F0502020204030204" pitchFamily="34" charset="0"/>
                <a:cs typeface="Times New Roman"/>
              </a:rPr>
            </a:br>
            <a:r>
              <a:rPr lang="en-US" sz="2600" b="1" dirty="0">
                <a:solidFill>
                  <a:srgbClr val="FFFFFF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Batch -04</a:t>
            </a:r>
            <a:br>
              <a:rPr lang="en-US" sz="2600" b="1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2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hool Dropout | PPT">
            <a:extLst>
              <a:ext uri="{FF2B5EF4-FFF2-40B4-BE49-F238E27FC236}">
                <a16:creationId xmlns:a16="http://schemas.microsoft.com/office/drawing/2014/main" id="{E82AA3C3-0C0F-2849-EE40-B84916B93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87" y="283464"/>
            <a:ext cx="3872053" cy="2904040"/>
          </a:xfrm>
          <a:prstGeom prst="rect">
            <a:avLst/>
          </a:prstGeom>
        </p:spPr>
      </p:pic>
      <p:sp>
        <p:nvSpPr>
          <p:cNvPr id="1068" name="sketch line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4252192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Programs - Bennett University">
            <a:extLst>
              <a:ext uri="{FF2B5EF4-FFF2-40B4-BE49-F238E27FC236}">
                <a16:creationId xmlns:a16="http://schemas.microsoft.com/office/drawing/2014/main" id="{3B8C8CB4-59AC-A7B7-1781-912E8624E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7654" y="4247723"/>
            <a:ext cx="3931920" cy="1313214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2757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F4B824A-FB9E-FFE1-5E15-E15111CF9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1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as student drop out rate surges - Axios Houston">
            <a:extLst>
              <a:ext uri="{FF2B5EF4-FFF2-40B4-BE49-F238E27FC236}">
                <a16:creationId xmlns:a16="http://schemas.microsoft.com/office/drawing/2014/main" id="{29634C09-4ADB-8438-8022-836E8EDA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8398E-57AE-A265-C094-4183C714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/>
                <a:cs typeface="Calibri"/>
              </a:rPr>
              <a:t>Expected Outcomes</a:t>
            </a:r>
            <a:endParaRPr lang="en-US" sz="400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1E9B-0352-320F-9D41-7A0391890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900" b="1">
              <a:cs typeface="Calibri" panose="020F0502020204030204"/>
            </a:endParaRPr>
          </a:p>
          <a:p>
            <a:r>
              <a:rPr lang="en-US" sz="1900">
                <a:ea typeface="+mn-lt"/>
                <a:cs typeface="+mn-lt"/>
              </a:rPr>
              <a:t>Identification of key factors contributing to student dropout.</a:t>
            </a:r>
            <a:endParaRPr lang="en-US" sz="1900">
              <a:cs typeface="Calibri" panose="020F0502020204030204"/>
            </a:endParaRPr>
          </a:p>
          <a:p>
            <a:r>
              <a:rPr lang="en-US" sz="1900">
                <a:ea typeface="+mn-lt"/>
                <a:cs typeface="+mn-lt"/>
              </a:rPr>
              <a:t>Development of predictive models for early identification of at-risk students.</a:t>
            </a:r>
            <a:endParaRPr lang="en-US" sz="1900">
              <a:cs typeface="Calibri" panose="020F0502020204030204"/>
            </a:endParaRPr>
          </a:p>
          <a:p>
            <a:r>
              <a:rPr lang="en-US" sz="1900">
                <a:ea typeface="+mn-lt"/>
                <a:cs typeface="+mn-lt"/>
              </a:rPr>
              <a:t>Evidence-based recommendations for targeted intervention strategies.</a:t>
            </a:r>
            <a:endParaRPr lang="en-US" sz="1900">
              <a:cs typeface="Calibri"/>
            </a:endParaRPr>
          </a:p>
          <a:p>
            <a:r>
              <a:rPr lang="en-US" sz="1900">
                <a:ea typeface="+mn-lt"/>
                <a:cs typeface="+mn-lt"/>
              </a:rPr>
              <a:t>Contribution to the broader discourse on education policy and reform.</a:t>
            </a:r>
            <a:endParaRPr lang="en-US" sz="1900">
              <a:cs typeface="Calibri"/>
            </a:endParaRPr>
          </a:p>
          <a:p>
            <a:endParaRPr lang="en-US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981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2368F-12EB-38E1-D3B1-08DB47B5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Conclusiom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B96D-D1DC-E710-5C54-DB4F8B69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Times New Roman"/>
                <a:ea typeface="+mn-lt"/>
                <a:cs typeface="+mn-lt"/>
              </a:rPr>
              <a:t>By employing advanced analytics techniques on comprehensive datasets, this project aims to shed light on the complex phenomenon of student dropout. Through actionable insights and evidence-based recommendations, we strive to empower educators, policymakers, and stakeholders to implement effective interventions and support mechanisms, ultimately fostering a more inclusive and equitable educational system.</a:t>
            </a:r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4" name="Picture 3" descr="Our Slimmed-Down Pandemic Pedagogy">
            <a:extLst>
              <a:ext uri="{FF2B5EF4-FFF2-40B4-BE49-F238E27FC236}">
                <a16:creationId xmlns:a16="http://schemas.microsoft.com/office/drawing/2014/main" id="{8EB167AC-517A-18D2-E84C-EC37DE718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86" r="2331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7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17496-6086-5F15-5440-FE6D9095C186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  <a:br>
              <a:rPr lang="en-US" sz="3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        </a:t>
            </a:r>
            <a:br>
              <a:rPr lang="en-US" sz="3100" b="1">
                <a:latin typeface="+mj-lt"/>
                <a:ea typeface="+mj-ea"/>
                <a:cs typeface="+mj-cs"/>
              </a:rPr>
            </a:br>
            <a:r>
              <a:rPr lang="en-US" sz="3100" b="1">
                <a:latin typeface="+mj-lt"/>
                <a:ea typeface="+mj-ea"/>
                <a:cs typeface="+mj-cs"/>
              </a:rPr>
              <a:t> </a:t>
            </a:r>
            <a:endParaRPr lang="en-US" sz="3100">
              <a:latin typeface="+mj-lt"/>
              <a:ea typeface="+mj-ea"/>
              <a:cs typeface="+mj-cs"/>
            </a:endParaRP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ropout Rate for College Students Driven by Income Inequality - Non Profit  News | Nonprofit Quarterly">
            <a:extLst>
              <a:ext uri="{FF2B5EF4-FFF2-40B4-BE49-F238E27FC236}">
                <a16:creationId xmlns:a16="http://schemas.microsoft.com/office/drawing/2014/main" id="{566A9834-7827-BE31-9B95-FDC722F17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21" y="2642616"/>
            <a:ext cx="5043054" cy="3605784"/>
          </a:xfrm>
          <a:prstGeom prst="rect">
            <a:avLst/>
          </a:prstGeom>
        </p:spPr>
      </p:pic>
      <p:pic>
        <p:nvPicPr>
          <p:cNvPr id="9" name="Picture 10" descr="Programs - Bennett University">
            <a:extLst>
              <a:ext uri="{FF2B5EF4-FFF2-40B4-BE49-F238E27FC236}">
                <a16:creationId xmlns:a16="http://schemas.microsoft.com/office/drawing/2014/main" id="{6B589697-FAF4-F7F1-0A8D-D520D409F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3507934"/>
            <a:ext cx="5614416" cy="1875148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674148-011C-FC2C-91FE-2A36239BF227}"/>
              </a:ext>
            </a:extLst>
          </p:cNvPr>
          <p:cNvSpPr/>
          <p:nvPr/>
        </p:nvSpPr>
        <p:spPr>
          <a:xfrm flipV="1">
            <a:off x="11967254" y="6783951"/>
            <a:ext cx="218829" cy="1855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5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8" name="Rectangle 109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3DB3E-47F1-CB68-9ED4-E4551A4C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" sz="5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54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85B9-EC2A-9206-36F3-DCB98C58B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Graphs and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Outcome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Conclusion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Predicting Student Dropout Using Machine Learning - Javatpoint">
            <a:extLst>
              <a:ext uri="{FF2B5EF4-FFF2-40B4-BE49-F238E27FC236}">
                <a16:creationId xmlns:a16="http://schemas.microsoft.com/office/drawing/2014/main" id="{1EE10012-A983-AAED-B59A-1F27D8F4F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77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3532A89-7CB6-56AC-6ABD-3250D7398066}"/>
                  </a:ext>
                </a:extLst>
              </p14:cNvPr>
              <p14:cNvContentPartPr/>
              <p14:nvPr/>
            </p14:nvContentPartPr>
            <p14:xfrm>
              <a:off x="55429" y="15197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3532A89-7CB6-56AC-6ABD-3250D73980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09" y="14585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332F14-E5C6-9D61-D83C-7FF4CD8F58EE}"/>
                  </a:ext>
                </a:extLst>
              </p14:cNvPr>
              <p14:cNvContentPartPr/>
              <p14:nvPr/>
            </p14:nvContentPartPr>
            <p14:xfrm>
              <a:off x="-512651" y="47093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332F14-E5C6-9D61-D83C-7FF4CD8F58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18771" y="464815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AutoShape 2" descr="Alphabet To Ground Internet Balloon Project Loon">
            <a:extLst>
              <a:ext uri="{FF2B5EF4-FFF2-40B4-BE49-F238E27FC236}">
                <a16:creationId xmlns:a16="http://schemas.microsoft.com/office/drawing/2014/main" id="{FF083738-05A3-B2CE-ACEB-FADD8D549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Alphabet To Ground Internet Balloon Project Loon">
            <a:extLst>
              <a:ext uri="{FF2B5EF4-FFF2-40B4-BE49-F238E27FC236}">
                <a16:creationId xmlns:a16="http://schemas.microsoft.com/office/drawing/2014/main" id="{D635227F-1724-E9D2-38B9-95AECFECC6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9187F6-4487-8A65-D487-1C681C0ED419}"/>
                  </a:ext>
                </a:extLst>
              </p14:cNvPr>
              <p14:cNvContentPartPr/>
              <p14:nvPr/>
            </p14:nvContentPartPr>
            <p14:xfrm>
              <a:off x="-1731611" y="42917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9187F6-4487-8A65-D487-1C681C0ED4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37731" y="42305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51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66FECF-B02C-93DE-FD12-F5B1FA4F0D39}"/>
              </a:ext>
            </a:extLst>
          </p:cNvPr>
          <p:cNvSpPr/>
          <p:nvPr/>
        </p:nvSpPr>
        <p:spPr>
          <a:xfrm>
            <a:off x="838201" y="365125"/>
            <a:ext cx="5251316" cy="1807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58FB2-5674-AB40-4D3B-1979390AB933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574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 is vital for societal progress, yet student dropout poses a significant challenge. Understanding dropout factors is essential for effective interventions. This project analyzes dropout using data-driven methods, exploring demographics, academic performance, and socio-economic factors to uncover predictive patterns.</a:t>
            </a:r>
            <a:b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The Top 10 Reasons Students Drop Out And How We Can Keep Them Enrolled –  Innovative Educators">
            <a:extLst>
              <a:ext uri="{FF2B5EF4-FFF2-40B4-BE49-F238E27FC236}">
                <a16:creationId xmlns:a16="http://schemas.microsoft.com/office/drawing/2014/main" id="{30DDC23D-D9C4-C005-89AE-ECB427D50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9" r="937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4" name="AutoShape 7" descr="Back end developer Stock Photos, Royalty Free Back end developer Images |  Depositphotos">
            <a:extLst>
              <a:ext uri="{FF2B5EF4-FFF2-40B4-BE49-F238E27FC236}">
                <a16:creationId xmlns:a16="http://schemas.microsoft.com/office/drawing/2014/main" id="{A24BB028-4283-39FA-AADD-D56FA82FD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59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redictive Analytics for Student Dropout Reduction at Pontificia  Universidad Javeriana Cali | EDUCAUSE Review">
            <a:extLst>
              <a:ext uri="{FF2B5EF4-FFF2-40B4-BE49-F238E27FC236}">
                <a16:creationId xmlns:a16="http://schemas.microsoft.com/office/drawing/2014/main" id="{4E94DD11-75F9-E55D-578F-1766E9CE4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889" r="-1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577691-EDCE-25A0-05B9-7DEF6237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Objectives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CF83-C961-9BE2-64E6-41BEE9F3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Identify High-Risk Groups:</a:t>
            </a:r>
            <a:r>
              <a:rPr lang="en-US" sz="2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Use machine learning to pinpoint demographic and socio-economic groups prone to dropout, aiding targeted interventions.</a:t>
            </a:r>
            <a:endParaRPr lang="en-US" sz="2200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Factors Analysis:</a:t>
            </a:r>
            <a:r>
              <a:rPr lang="en-US" sz="2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Assess how academic performance, socio-economic status, family background, and school environment impact dropout rates.</a:t>
            </a:r>
            <a:endParaRPr lang="en-US" sz="2200" dirty="0">
              <a:solidFill>
                <a:schemeClr val="bg1"/>
              </a:solidFill>
              <a:latin typeface="Times New Roman"/>
              <a:cs typeface="Calibri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Predictive Modeling:</a:t>
            </a:r>
            <a:r>
              <a:rPr lang="en-US" sz="2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Create models predicting individual dropout likelihood from historical data, enabling proactive interventions.</a:t>
            </a:r>
            <a:endParaRPr lang="en-US" sz="2200">
              <a:solidFill>
                <a:schemeClr val="bg1"/>
              </a:solidFill>
              <a:latin typeface="Times New Roman"/>
              <a:cs typeface="Calibri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Intervention Strategies:</a:t>
            </a:r>
            <a:r>
              <a:rPr lang="en-US" sz="2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Recommend evidence-based strategies and policies to reduce dropout rates and support at-risk students.</a:t>
            </a:r>
            <a:endParaRPr lang="en-US" sz="2200" dirty="0">
              <a:solidFill>
                <a:schemeClr val="bg1"/>
              </a:solidFill>
              <a:latin typeface="Times New Roman"/>
              <a:cs typeface="Calibri"/>
            </a:endParaRPr>
          </a:p>
          <a:p>
            <a:br>
              <a:rPr lang="en-US" sz="2200">
                <a:solidFill>
                  <a:schemeClr val="bg1"/>
                </a:solidFill>
              </a:rPr>
            </a:br>
            <a:endParaRPr 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7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2CBFE-3897-F2EE-45A3-D9556982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FB64-756A-C730-3476-DCCD6B00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b="1">
                <a:ea typeface="+mn-lt"/>
                <a:cs typeface="+mn-lt"/>
              </a:rPr>
              <a:t>Data Collection:</a:t>
            </a:r>
            <a:r>
              <a:rPr lang="en-US" sz="1600">
                <a:ea typeface="+mn-lt"/>
                <a:cs typeface="+mn-lt"/>
              </a:rPr>
              <a:t> Gather diverse datasets ethically, ensuring privacy.</a:t>
            </a:r>
            <a:endParaRPr lang="en-US" sz="1600">
              <a:cs typeface="Calibri" panose="020F0502020204030204"/>
            </a:endParaRPr>
          </a:p>
          <a:p>
            <a:r>
              <a:rPr lang="en-US" sz="1600" b="1">
                <a:ea typeface="+mn-lt"/>
                <a:cs typeface="+mn-lt"/>
              </a:rPr>
              <a:t>Data Preprocessing:</a:t>
            </a:r>
            <a:r>
              <a:rPr lang="en-US" sz="1600">
                <a:ea typeface="+mn-lt"/>
                <a:cs typeface="+mn-lt"/>
              </a:rPr>
              <a:t> Cleanse and integrate data, handling missing values and outliers.</a:t>
            </a:r>
            <a:endParaRPr lang="en-US" sz="1600">
              <a:cs typeface="Calibri"/>
            </a:endParaRPr>
          </a:p>
          <a:p>
            <a:r>
              <a:rPr lang="en-US" sz="1600" b="1">
                <a:ea typeface="+mn-lt"/>
                <a:cs typeface="+mn-lt"/>
              </a:rPr>
              <a:t>EDA:</a:t>
            </a:r>
            <a:r>
              <a:rPr lang="en-US" sz="1600">
                <a:ea typeface="+mn-lt"/>
                <a:cs typeface="+mn-lt"/>
              </a:rPr>
              <a:t> Analyze variables, identify patterns, and visualize relationships.</a:t>
            </a:r>
            <a:endParaRPr lang="en-US" sz="1600">
              <a:cs typeface="Calibri"/>
            </a:endParaRPr>
          </a:p>
          <a:p>
            <a:r>
              <a:rPr lang="en-US" sz="1600" b="1">
                <a:ea typeface="+mn-lt"/>
                <a:cs typeface="+mn-lt"/>
              </a:rPr>
              <a:t>ML Modeling:</a:t>
            </a:r>
            <a:r>
              <a:rPr lang="en-US" sz="1600">
                <a:ea typeface="+mn-lt"/>
                <a:cs typeface="+mn-lt"/>
              </a:rPr>
              <a:t> Employ various algorithms to build predictive models, evaluating performance rigorously.</a:t>
            </a:r>
            <a:endParaRPr lang="en-US" sz="1600">
              <a:cs typeface="Calibri"/>
            </a:endParaRPr>
          </a:p>
          <a:p>
            <a:r>
              <a:rPr lang="en-US" sz="1600" b="1">
                <a:ea typeface="+mn-lt"/>
                <a:cs typeface="+mn-lt"/>
              </a:rPr>
              <a:t>Interpretation and Reporting:</a:t>
            </a:r>
            <a:r>
              <a:rPr lang="en-US" sz="1600">
                <a:ea typeface="+mn-lt"/>
                <a:cs typeface="+mn-lt"/>
              </a:rPr>
              <a:t> Present findings, insights, and actionable recommendations clearly to stakeholders.</a:t>
            </a:r>
            <a:endParaRPr lang="en-US" sz="1600">
              <a:cs typeface="Calibri"/>
            </a:endParaRPr>
          </a:p>
          <a:p>
            <a:br>
              <a:rPr lang="en-US" sz="1600"/>
            </a:br>
            <a:endParaRPr lang="en-US" sz="1600"/>
          </a:p>
        </p:txBody>
      </p:sp>
      <p:pic>
        <p:nvPicPr>
          <p:cNvPr id="4" name="Picture 3" descr="Predicting Student Drop-Out Machine Learning Project — Tianyi Qian">
            <a:extLst>
              <a:ext uri="{FF2B5EF4-FFF2-40B4-BE49-F238E27FC236}">
                <a16:creationId xmlns:a16="http://schemas.microsoft.com/office/drawing/2014/main" id="{86BC6563-A365-5F76-CCA0-356B8E19D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93" r="2990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107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459830C-99F7-FEB6-33EA-4E746751B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6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CDD2DE3-8DCB-F764-0D44-3B1D9F1EE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4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CCA57B3-6DBC-CC7D-7BBA-270CABC2C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1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228BD95-AD3B-A526-5CEA-1E31CF1C2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4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356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 STUDENT DROPOUT ANALYSIS Digital Marketing and Trend Analysis(CBCA311) Faculty Name: Dr. Arun Chaudhary By:- Kamal Verma(E22BCAU0116) , Kunj Garg(E22BCAU0106), MD Shumail Afjal (E22BCAU0104), Batch -04 </vt:lpstr>
      <vt:lpstr>Outline</vt:lpstr>
      <vt:lpstr>PowerPoint Presentation</vt:lpstr>
      <vt:lpstr>Objectives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Outcomes</vt:lpstr>
      <vt:lpstr>Conclusiom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CSET-224 Semester-4 Specialization Core-1 Credit:4</dc:title>
  <dc:creator>Manya Garg</dc:creator>
  <cp:lastModifiedBy>Kamal Verma</cp:lastModifiedBy>
  <cp:revision>224</cp:revision>
  <dcterms:created xsi:type="dcterms:W3CDTF">2024-02-02T13:45:06Z</dcterms:created>
  <dcterms:modified xsi:type="dcterms:W3CDTF">2024-04-27T21:02:05Z</dcterms:modified>
</cp:coreProperties>
</file>