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55" d="100"/>
          <a:sy n="155" d="100"/>
        </p:scale>
        <p:origin x="162"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9F8D-231B-41B3-AD5F-BF29B7CFE6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7E0D5FC8-4356-4E42-8718-8B9D0C954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F4AAF7ED-4E15-418C-9A05-0124E9040418}"/>
              </a:ext>
            </a:extLst>
          </p:cNvPr>
          <p:cNvSpPr>
            <a:spLocks noGrp="1"/>
          </p:cNvSpPr>
          <p:nvPr>
            <p:ph type="dt" sz="half" idx="10"/>
          </p:nvPr>
        </p:nvSpPr>
        <p:spPr/>
        <p:txBody>
          <a:bodyPr/>
          <a:lstStyle/>
          <a:p>
            <a:fld id="{DD763B0A-9D65-4DE1-AD82-D3B98A874618}" type="datetimeFigureOut">
              <a:rPr lang="en-KE" smtClean="0"/>
              <a:t>27/12/2021</a:t>
            </a:fld>
            <a:endParaRPr lang="en-KE"/>
          </a:p>
        </p:txBody>
      </p:sp>
      <p:sp>
        <p:nvSpPr>
          <p:cNvPr id="5" name="Footer Placeholder 4">
            <a:extLst>
              <a:ext uri="{FF2B5EF4-FFF2-40B4-BE49-F238E27FC236}">
                <a16:creationId xmlns:a16="http://schemas.microsoft.com/office/drawing/2014/main" id="{DE3684C4-7F50-4A3D-B878-7D320467F8F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F22695D-5BC0-4623-85CC-EE1E54DCB7ED}"/>
              </a:ext>
            </a:extLst>
          </p:cNvPr>
          <p:cNvSpPr>
            <a:spLocks noGrp="1"/>
          </p:cNvSpPr>
          <p:nvPr>
            <p:ph type="sldNum" sz="quarter" idx="12"/>
          </p:nvPr>
        </p:nvSpPr>
        <p:spPr/>
        <p:txBody>
          <a:bodyPr/>
          <a:lstStyle/>
          <a:p>
            <a:fld id="{07FDA033-CF66-435B-9EB8-36F4C001EF80}" type="slidenum">
              <a:rPr lang="en-KE" smtClean="0"/>
              <a:t>‹#›</a:t>
            </a:fld>
            <a:endParaRPr lang="en-KE"/>
          </a:p>
        </p:txBody>
      </p:sp>
    </p:spTree>
    <p:extLst>
      <p:ext uri="{BB962C8B-B14F-4D97-AF65-F5344CB8AC3E}">
        <p14:creationId xmlns:p14="http://schemas.microsoft.com/office/powerpoint/2010/main" val="14564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A648-3EEE-4E75-8C6F-8AD7A7C57E58}"/>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308A29D-F26D-4FF3-B7B1-3DF018FF95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1342479-2187-4BFC-A3C5-467F75CE1050}"/>
              </a:ext>
            </a:extLst>
          </p:cNvPr>
          <p:cNvSpPr>
            <a:spLocks noGrp="1"/>
          </p:cNvSpPr>
          <p:nvPr>
            <p:ph type="dt" sz="half" idx="10"/>
          </p:nvPr>
        </p:nvSpPr>
        <p:spPr/>
        <p:txBody>
          <a:bodyPr/>
          <a:lstStyle/>
          <a:p>
            <a:fld id="{DD763B0A-9D65-4DE1-AD82-D3B98A874618}" type="datetimeFigureOut">
              <a:rPr lang="en-KE" smtClean="0"/>
              <a:t>27/12/2021</a:t>
            </a:fld>
            <a:endParaRPr lang="en-KE"/>
          </a:p>
        </p:txBody>
      </p:sp>
      <p:sp>
        <p:nvSpPr>
          <p:cNvPr id="5" name="Footer Placeholder 4">
            <a:extLst>
              <a:ext uri="{FF2B5EF4-FFF2-40B4-BE49-F238E27FC236}">
                <a16:creationId xmlns:a16="http://schemas.microsoft.com/office/drawing/2014/main" id="{5CE29E02-1157-48D4-85CC-29A0C7C7528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4D4B48C-41C5-4B7C-8618-BD95131F5E7A}"/>
              </a:ext>
            </a:extLst>
          </p:cNvPr>
          <p:cNvSpPr>
            <a:spLocks noGrp="1"/>
          </p:cNvSpPr>
          <p:nvPr>
            <p:ph type="sldNum" sz="quarter" idx="12"/>
          </p:nvPr>
        </p:nvSpPr>
        <p:spPr/>
        <p:txBody>
          <a:bodyPr/>
          <a:lstStyle/>
          <a:p>
            <a:fld id="{07FDA033-CF66-435B-9EB8-36F4C001EF80}" type="slidenum">
              <a:rPr lang="en-KE" smtClean="0"/>
              <a:t>‹#›</a:t>
            </a:fld>
            <a:endParaRPr lang="en-KE"/>
          </a:p>
        </p:txBody>
      </p:sp>
    </p:spTree>
    <p:extLst>
      <p:ext uri="{BB962C8B-B14F-4D97-AF65-F5344CB8AC3E}">
        <p14:creationId xmlns:p14="http://schemas.microsoft.com/office/powerpoint/2010/main" val="49247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879429-3654-4C0B-81C0-64DE3BB32E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6089A699-78BF-42AE-8334-38A95426D0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E814D9C-1C10-4045-A6E8-BF83BACEA983}"/>
              </a:ext>
            </a:extLst>
          </p:cNvPr>
          <p:cNvSpPr>
            <a:spLocks noGrp="1"/>
          </p:cNvSpPr>
          <p:nvPr>
            <p:ph type="dt" sz="half" idx="10"/>
          </p:nvPr>
        </p:nvSpPr>
        <p:spPr/>
        <p:txBody>
          <a:bodyPr/>
          <a:lstStyle/>
          <a:p>
            <a:fld id="{DD763B0A-9D65-4DE1-AD82-D3B98A874618}" type="datetimeFigureOut">
              <a:rPr lang="en-KE" smtClean="0"/>
              <a:t>27/12/2021</a:t>
            </a:fld>
            <a:endParaRPr lang="en-KE"/>
          </a:p>
        </p:txBody>
      </p:sp>
      <p:sp>
        <p:nvSpPr>
          <p:cNvPr id="5" name="Footer Placeholder 4">
            <a:extLst>
              <a:ext uri="{FF2B5EF4-FFF2-40B4-BE49-F238E27FC236}">
                <a16:creationId xmlns:a16="http://schemas.microsoft.com/office/drawing/2014/main" id="{34479BF9-0010-47C8-89D3-4E438FABB79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B6461C6-EFDA-4874-8A05-0175C4C889D2}"/>
              </a:ext>
            </a:extLst>
          </p:cNvPr>
          <p:cNvSpPr>
            <a:spLocks noGrp="1"/>
          </p:cNvSpPr>
          <p:nvPr>
            <p:ph type="sldNum" sz="quarter" idx="12"/>
          </p:nvPr>
        </p:nvSpPr>
        <p:spPr/>
        <p:txBody>
          <a:bodyPr/>
          <a:lstStyle/>
          <a:p>
            <a:fld id="{07FDA033-CF66-435B-9EB8-36F4C001EF80}" type="slidenum">
              <a:rPr lang="en-KE" smtClean="0"/>
              <a:t>‹#›</a:t>
            </a:fld>
            <a:endParaRPr lang="en-KE"/>
          </a:p>
        </p:txBody>
      </p:sp>
    </p:spTree>
    <p:extLst>
      <p:ext uri="{BB962C8B-B14F-4D97-AF65-F5344CB8AC3E}">
        <p14:creationId xmlns:p14="http://schemas.microsoft.com/office/powerpoint/2010/main" val="24314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6E9E-D966-43FD-B7A0-F09E3A4BE1DD}"/>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ED1CCC46-67C8-40A3-BB88-00BD4E30AC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06C72ED-4D69-4150-8146-FD4C4EA54A8F}"/>
              </a:ext>
            </a:extLst>
          </p:cNvPr>
          <p:cNvSpPr>
            <a:spLocks noGrp="1"/>
          </p:cNvSpPr>
          <p:nvPr>
            <p:ph type="dt" sz="half" idx="10"/>
          </p:nvPr>
        </p:nvSpPr>
        <p:spPr/>
        <p:txBody>
          <a:bodyPr/>
          <a:lstStyle/>
          <a:p>
            <a:fld id="{DD763B0A-9D65-4DE1-AD82-D3B98A874618}" type="datetimeFigureOut">
              <a:rPr lang="en-KE" smtClean="0"/>
              <a:t>27/12/2021</a:t>
            </a:fld>
            <a:endParaRPr lang="en-KE"/>
          </a:p>
        </p:txBody>
      </p:sp>
      <p:sp>
        <p:nvSpPr>
          <p:cNvPr id="5" name="Footer Placeholder 4">
            <a:extLst>
              <a:ext uri="{FF2B5EF4-FFF2-40B4-BE49-F238E27FC236}">
                <a16:creationId xmlns:a16="http://schemas.microsoft.com/office/drawing/2014/main" id="{DDE7E2D2-75DA-4A0D-B2C8-50B69375BB3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358B046-ED73-4C2F-9B0A-864E7B66A98D}"/>
              </a:ext>
            </a:extLst>
          </p:cNvPr>
          <p:cNvSpPr>
            <a:spLocks noGrp="1"/>
          </p:cNvSpPr>
          <p:nvPr>
            <p:ph type="sldNum" sz="quarter" idx="12"/>
          </p:nvPr>
        </p:nvSpPr>
        <p:spPr/>
        <p:txBody>
          <a:bodyPr/>
          <a:lstStyle/>
          <a:p>
            <a:fld id="{07FDA033-CF66-435B-9EB8-36F4C001EF80}" type="slidenum">
              <a:rPr lang="en-KE" smtClean="0"/>
              <a:t>‹#›</a:t>
            </a:fld>
            <a:endParaRPr lang="en-KE"/>
          </a:p>
        </p:txBody>
      </p:sp>
    </p:spTree>
    <p:extLst>
      <p:ext uri="{BB962C8B-B14F-4D97-AF65-F5344CB8AC3E}">
        <p14:creationId xmlns:p14="http://schemas.microsoft.com/office/powerpoint/2010/main" val="428717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5CA8-DECF-4BE5-A6A9-01080032B6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00949068-A9A4-4352-B47C-6C5D3EED17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B46E7-D574-4C0D-9B8F-0832CD7C6BE6}"/>
              </a:ext>
            </a:extLst>
          </p:cNvPr>
          <p:cNvSpPr>
            <a:spLocks noGrp="1"/>
          </p:cNvSpPr>
          <p:nvPr>
            <p:ph type="dt" sz="half" idx="10"/>
          </p:nvPr>
        </p:nvSpPr>
        <p:spPr/>
        <p:txBody>
          <a:bodyPr/>
          <a:lstStyle/>
          <a:p>
            <a:fld id="{DD763B0A-9D65-4DE1-AD82-D3B98A874618}" type="datetimeFigureOut">
              <a:rPr lang="en-KE" smtClean="0"/>
              <a:t>27/12/2021</a:t>
            </a:fld>
            <a:endParaRPr lang="en-KE"/>
          </a:p>
        </p:txBody>
      </p:sp>
      <p:sp>
        <p:nvSpPr>
          <p:cNvPr id="5" name="Footer Placeholder 4">
            <a:extLst>
              <a:ext uri="{FF2B5EF4-FFF2-40B4-BE49-F238E27FC236}">
                <a16:creationId xmlns:a16="http://schemas.microsoft.com/office/drawing/2014/main" id="{102CA9DA-A9E0-4B96-95E2-2308134F404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3385F0C-3A20-489F-A61B-FAA523EDC8B2}"/>
              </a:ext>
            </a:extLst>
          </p:cNvPr>
          <p:cNvSpPr>
            <a:spLocks noGrp="1"/>
          </p:cNvSpPr>
          <p:nvPr>
            <p:ph type="sldNum" sz="quarter" idx="12"/>
          </p:nvPr>
        </p:nvSpPr>
        <p:spPr/>
        <p:txBody>
          <a:bodyPr/>
          <a:lstStyle/>
          <a:p>
            <a:fld id="{07FDA033-CF66-435B-9EB8-36F4C001EF80}" type="slidenum">
              <a:rPr lang="en-KE" smtClean="0"/>
              <a:t>‹#›</a:t>
            </a:fld>
            <a:endParaRPr lang="en-KE"/>
          </a:p>
        </p:txBody>
      </p:sp>
    </p:spTree>
    <p:extLst>
      <p:ext uri="{BB962C8B-B14F-4D97-AF65-F5344CB8AC3E}">
        <p14:creationId xmlns:p14="http://schemas.microsoft.com/office/powerpoint/2010/main" val="14497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3E53-6590-4EC1-98DE-452FA566BDAF}"/>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F3A5816-D602-4809-B3BA-4387F3802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1EB6DAE0-CD98-4727-86FD-1B94956D51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5E0C40A8-8E0A-44CC-A5F6-C5A44A210308}"/>
              </a:ext>
            </a:extLst>
          </p:cNvPr>
          <p:cNvSpPr>
            <a:spLocks noGrp="1"/>
          </p:cNvSpPr>
          <p:nvPr>
            <p:ph type="dt" sz="half" idx="10"/>
          </p:nvPr>
        </p:nvSpPr>
        <p:spPr/>
        <p:txBody>
          <a:bodyPr/>
          <a:lstStyle/>
          <a:p>
            <a:fld id="{DD763B0A-9D65-4DE1-AD82-D3B98A874618}" type="datetimeFigureOut">
              <a:rPr lang="en-KE" smtClean="0"/>
              <a:t>27/12/2021</a:t>
            </a:fld>
            <a:endParaRPr lang="en-KE"/>
          </a:p>
        </p:txBody>
      </p:sp>
      <p:sp>
        <p:nvSpPr>
          <p:cNvPr id="6" name="Footer Placeholder 5">
            <a:extLst>
              <a:ext uri="{FF2B5EF4-FFF2-40B4-BE49-F238E27FC236}">
                <a16:creationId xmlns:a16="http://schemas.microsoft.com/office/drawing/2014/main" id="{81373F91-877B-4E72-82DD-715FED8957C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E0B223B-8BED-43B0-8996-995645CE5BE9}"/>
              </a:ext>
            </a:extLst>
          </p:cNvPr>
          <p:cNvSpPr>
            <a:spLocks noGrp="1"/>
          </p:cNvSpPr>
          <p:nvPr>
            <p:ph type="sldNum" sz="quarter" idx="12"/>
          </p:nvPr>
        </p:nvSpPr>
        <p:spPr/>
        <p:txBody>
          <a:bodyPr/>
          <a:lstStyle/>
          <a:p>
            <a:fld id="{07FDA033-CF66-435B-9EB8-36F4C001EF80}" type="slidenum">
              <a:rPr lang="en-KE" smtClean="0"/>
              <a:t>‹#›</a:t>
            </a:fld>
            <a:endParaRPr lang="en-KE"/>
          </a:p>
        </p:txBody>
      </p:sp>
    </p:spTree>
    <p:extLst>
      <p:ext uri="{BB962C8B-B14F-4D97-AF65-F5344CB8AC3E}">
        <p14:creationId xmlns:p14="http://schemas.microsoft.com/office/powerpoint/2010/main" val="49244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F781-5C09-4E8A-9BD5-76D5924A7924}"/>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10F882F5-B3D3-4DC6-9954-0F10A79BE3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37860-C346-4A63-B505-8D53D8EDEA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6782605D-0368-475D-B502-2900E20F9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4BCB6-B55E-4F92-BEA7-685134A267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BA366F49-10DF-4164-8FC2-3BE9072A2276}"/>
              </a:ext>
            </a:extLst>
          </p:cNvPr>
          <p:cNvSpPr>
            <a:spLocks noGrp="1"/>
          </p:cNvSpPr>
          <p:nvPr>
            <p:ph type="dt" sz="half" idx="10"/>
          </p:nvPr>
        </p:nvSpPr>
        <p:spPr/>
        <p:txBody>
          <a:bodyPr/>
          <a:lstStyle/>
          <a:p>
            <a:fld id="{DD763B0A-9D65-4DE1-AD82-D3B98A874618}" type="datetimeFigureOut">
              <a:rPr lang="en-KE" smtClean="0"/>
              <a:t>27/12/2021</a:t>
            </a:fld>
            <a:endParaRPr lang="en-KE"/>
          </a:p>
        </p:txBody>
      </p:sp>
      <p:sp>
        <p:nvSpPr>
          <p:cNvPr id="8" name="Footer Placeholder 7">
            <a:extLst>
              <a:ext uri="{FF2B5EF4-FFF2-40B4-BE49-F238E27FC236}">
                <a16:creationId xmlns:a16="http://schemas.microsoft.com/office/drawing/2014/main" id="{3275C6DC-3D91-4AD5-B757-4A31A586421C}"/>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16236064-FB99-4AE3-B57C-4DD385FD0FC1}"/>
              </a:ext>
            </a:extLst>
          </p:cNvPr>
          <p:cNvSpPr>
            <a:spLocks noGrp="1"/>
          </p:cNvSpPr>
          <p:nvPr>
            <p:ph type="sldNum" sz="quarter" idx="12"/>
          </p:nvPr>
        </p:nvSpPr>
        <p:spPr/>
        <p:txBody>
          <a:bodyPr/>
          <a:lstStyle/>
          <a:p>
            <a:fld id="{07FDA033-CF66-435B-9EB8-36F4C001EF80}" type="slidenum">
              <a:rPr lang="en-KE" smtClean="0"/>
              <a:t>‹#›</a:t>
            </a:fld>
            <a:endParaRPr lang="en-KE"/>
          </a:p>
        </p:txBody>
      </p:sp>
    </p:spTree>
    <p:extLst>
      <p:ext uri="{BB962C8B-B14F-4D97-AF65-F5344CB8AC3E}">
        <p14:creationId xmlns:p14="http://schemas.microsoft.com/office/powerpoint/2010/main" val="1748046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540F-B16E-42A4-9EC4-7451F661EC0A}"/>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FFB3132E-C57E-4C8F-8C60-F9A18B7EDE7F}"/>
              </a:ext>
            </a:extLst>
          </p:cNvPr>
          <p:cNvSpPr>
            <a:spLocks noGrp="1"/>
          </p:cNvSpPr>
          <p:nvPr>
            <p:ph type="dt" sz="half" idx="10"/>
          </p:nvPr>
        </p:nvSpPr>
        <p:spPr/>
        <p:txBody>
          <a:bodyPr/>
          <a:lstStyle/>
          <a:p>
            <a:fld id="{DD763B0A-9D65-4DE1-AD82-D3B98A874618}" type="datetimeFigureOut">
              <a:rPr lang="en-KE" smtClean="0"/>
              <a:t>27/12/2021</a:t>
            </a:fld>
            <a:endParaRPr lang="en-KE"/>
          </a:p>
        </p:txBody>
      </p:sp>
      <p:sp>
        <p:nvSpPr>
          <p:cNvPr id="4" name="Footer Placeholder 3">
            <a:extLst>
              <a:ext uri="{FF2B5EF4-FFF2-40B4-BE49-F238E27FC236}">
                <a16:creationId xmlns:a16="http://schemas.microsoft.com/office/drawing/2014/main" id="{424D343F-E321-4827-9E70-BE934257BBDD}"/>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74C8BA94-6896-4AA7-A45A-C29FF03897E3}"/>
              </a:ext>
            </a:extLst>
          </p:cNvPr>
          <p:cNvSpPr>
            <a:spLocks noGrp="1"/>
          </p:cNvSpPr>
          <p:nvPr>
            <p:ph type="sldNum" sz="quarter" idx="12"/>
          </p:nvPr>
        </p:nvSpPr>
        <p:spPr/>
        <p:txBody>
          <a:bodyPr/>
          <a:lstStyle/>
          <a:p>
            <a:fld id="{07FDA033-CF66-435B-9EB8-36F4C001EF80}" type="slidenum">
              <a:rPr lang="en-KE" smtClean="0"/>
              <a:t>‹#›</a:t>
            </a:fld>
            <a:endParaRPr lang="en-KE"/>
          </a:p>
        </p:txBody>
      </p:sp>
    </p:spTree>
    <p:extLst>
      <p:ext uri="{BB962C8B-B14F-4D97-AF65-F5344CB8AC3E}">
        <p14:creationId xmlns:p14="http://schemas.microsoft.com/office/powerpoint/2010/main" val="808407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8585B-4A15-4254-B9C3-193B1C46E05D}"/>
              </a:ext>
            </a:extLst>
          </p:cNvPr>
          <p:cNvSpPr>
            <a:spLocks noGrp="1"/>
          </p:cNvSpPr>
          <p:nvPr>
            <p:ph type="dt" sz="half" idx="10"/>
          </p:nvPr>
        </p:nvSpPr>
        <p:spPr/>
        <p:txBody>
          <a:bodyPr/>
          <a:lstStyle/>
          <a:p>
            <a:fld id="{DD763B0A-9D65-4DE1-AD82-D3B98A874618}" type="datetimeFigureOut">
              <a:rPr lang="en-KE" smtClean="0"/>
              <a:t>27/12/2021</a:t>
            </a:fld>
            <a:endParaRPr lang="en-KE"/>
          </a:p>
        </p:txBody>
      </p:sp>
      <p:sp>
        <p:nvSpPr>
          <p:cNvPr id="3" name="Footer Placeholder 2">
            <a:extLst>
              <a:ext uri="{FF2B5EF4-FFF2-40B4-BE49-F238E27FC236}">
                <a16:creationId xmlns:a16="http://schemas.microsoft.com/office/drawing/2014/main" id="{B1C08694-054B-4E87-AD14-32463C051F07}"/>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8321D6C8-8EDE-4CC9-8FD9-DDEB9564FB5B}"/>
              </a:ext>
            </a:extLst>
          </p:cNvPr>
          <p:cNvSpPr>
            <a:spLocks noGrp="1"/>
          </p:cNvSpPr>
          <p:nvPr>
            <p:ph type="sldNum" sz="quarter" idx="12"/>
          </p:nvPr>
        </p:nvSpPr>
        <p:spPr/>
        <p:txBody>
          <a:bodyPr/>
          <a:lstStyle/>
          <a:p>
            <a:fld id="{07FDA033-CF66-435B-9EB8-36F4C001EF80}" type="slidenum">
              <a:rPr lang="en-KE" smtClean="0"/>
              <a:t>‹#›</a:t>
            </a:fld>
            <a:endParaRPr lang="en-KE"/>
          </a:p>
        </p:txBody>
      </p:sp>
    </p:spTree>
    <p:extLst>
      <p:ext uri="{BB962C8B-B14F-4D97-AF65-F5344CB8AC3E}">
        <p14:creationId xmlns:p14="http://schemas.microsoft.com/office/powerpoint/2010/main" val="2598588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E166-169A-4A01-8998-D7A05BA3E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74F4FBBA-15B7-4890-A5A8-E5F76FD8C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8610D6F7-0D80-43CE-B882-DE22161D9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227FCA-4DE7-4B06-AFCF-35AA150AAB0A}"/>
              </a:ext>
            </a:extLst>
          </p:cNvPr>
          <p:cNvSpPr>
            <a:spLocks noGrp="1"/>
          </p:cNvSpPr>
          <p:nvPr>
            <p:ph type="dt" sz="half" idx="10"/>
          </p:nvPr>
        </p:nvSpPr>
        <p:spPr/>
        <p:txBody>
          <a:bodyPr/>
          <a:lstStyle/>
          <a:p>
            <a:fld id="{DD763B0A-9D65-4DE1-AD82-D3B98A874618}" type="datetimeFigureOut">
              <a:rPr lang="en-KE" smtClean="0"/>
              <a:t>27/12/2021</a:t>
            </a:fld>
            <a:endParaRPr lang="en-KE"/>
          </a:p>
        </p:txBody>
      </p:sp>
      <p:sp>
        <p:nvSpPr>
          <p:cNvPr id="6" name="Footer Placeholder 5">
            <a:extLst>
              <a:ext uri="{FF2B5EF4-FFF2-40B4-BE49-F238E27FC236}">
                <a16:creationId xmlns:a16="http://schemas.microsoft.com/office/drawing/2014/main" id="{4494BD0F-4F1F-4524-9F72-5DE61BBCB8F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0A08203-FAF9-4289-967F-413D4C1DAF8E}"/>
              </a:ext>
            </a:extLst>
          </p:cNvPr>
          <p:cNvSpPr>
            <a:spLocks noGrp="1"/>
          </p:cNvSpPr>
          <p:nvPr>
            <p:ph type="sldNum" sz="quarter" idx="12"/>
          </p:nvPr>
        </p:nvSpPr>
        <p:spPr/>
        <p:txBody>
          <a:bodyPr/>
          <a:lstStyle/>
          <a:p>
            <a:fld id="{07FDA033-CF66-435B-9EB8-36F4C001EF80}" type="slidenum">
              <a:rPr lang="en-KE" smtClean="0"/>
              <a:t>‹#›</a:t>
            </a:fld>
            <a:endParaRPr lang="en-KE"/>
          </a:p>
        </p:txBody>
      </p:sp>
    </p:spTree>
    <p:extLst>
      <p:ext uri="{BB962C8B-B14F-4D97-AF65-F5344CB8AC3E}">
        <p14:creationId xmlns:p14="http://schemas.microsoft.com/office/powerpoint/2010/main" val="392192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6923-E8AE-4685-834D-6E9312F09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DB2423AF-29F3-4023-A2BF-C3EC59B9B8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D4F014C2-46C0-44A9-B555-9A31844BA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0A9FFB-A68B-4CB6-BE7A-2426024D6F8A}"/>
              </a:ext>
            </a:extLst>
          </p:cNvPr>
          <p:cNvSpPr>
            <a:spLocks noGrp="1"/>
          </p:cNvSpPr>
          <p:nvPr>
            <p:ph type="dt" sz="half" idx="10"/>
          </p:nvPr>
        </p:nvSpPr>
        <p:spPr/>
        <p:txBody>
          <a:bodyPr/>
          <a:lstStyle/>
          <a:p>
            <a:fld id="{DD763B0A-9D65-4DE1-AD82-D3B98A874618}" type="datetimeFigureOut">
              <a:rPr lang="en-KE" smtClean="0"/>
              <a:t>27/12/2021</a:t>
            </a:fld>
            <a:endParaRPr lang="en-KE"/>
          </a:p>
        </p:txBody>
      </p:sp>
      <p:sp>
        <p:nvSpPr>
          <p:cNvPr id="6" name="Footer Placeholder 5">
            <a:extLst>
              <a:ext uri="{FF2B5EF4-FFF2-40B4-BE49-F238E27FC236}">
                <a16:creationId xmlns:a16="http://schemas.microsoft.com/office/drawing/2014/main" id="{8333C503-80C7-4F05-9DAE-840E19FF1323}"/>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8F9A8332-6BFB-4C3F-9DBD-76C2D6CEBE87}"/>
              </a:ext>
            </a:extLst>
          </p:cNvPr>
          <p:cNvSpPr>
            <a:spLocks noGrp="1"/>
          </p:cNvSpPr>
          <p:nvPr>
            <p:ph type="sldNum" sz="quarter" idx="12"/>
          </p:nvPr>
        </p:nvSpPr>
        <p:spPr/>
        <p:txBody>
          <a:bodyPr/>
          <a:lstStyle/>
          <a:p>
            <a:fld id="{07FDA033-CF66-435B-9EB8-36F4C001EF80}" type="slidenum">
              <a:rPr lang="en-KE" smtClean="0"/>
              <a:t>‹#›</a:t>
            </a:fld>
            <a:endParaRPr lang="en-KE"/>
          </a:p>
        </p:txBody>
      </p:sp>
    </p:spTree>
    <p:extLst>
      <p:ext uri="{BB962C8B-B14F-4D97-AF65-F5344CB8AC3E}">
        <p14:creationId xmlns:p14="http://schemas.microsoft.com/office/powerpoint/2010/main" val="173653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0C798-9DC6-4C01-AFDB-FFEA3961E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3DFC8269-E056-4B1C-99D6-3305CF430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623262F-42D8-4DEF-8800-56F63265D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63B0A-9D65-4DE1-AD82-D3B98A874618}" type="datetimeFigureOut">
              <a:rPr lang="en-KE" smtClean="0"/>
              <a:t>27/12/2021</a:t>
            </a:fld>
            <a:endParaRPr lang="en-KE"/>
          </a:p>
        </p:txBody>
      </p:sp>
      <p:sp>
        <p:nvSpPr>
          <p:cNvPr id="5" name="Footer Placeholder 4">
            <a:extLst>
              <a:ext uri="{FF2B5EF4-FFF2-40B4-BE49-F238E27FC236}">
                <a16:creationId xmlns:a16="http://schemas.microsoft.com/office/drawing/2014/main" id="{3D6F70A0-8063-4E43-9265-A69B51E992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B4542158-6E02-403D-8247-13F88487F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DA033-CF66-435B-9EB8-36F4C001EF80}" type="slidenum">
              <a:rPr lang="en-KE" smtClean="0"/>
              <a:t>‹#›</a:t>
            </a:fld>
            <a:endParaRPr lang="en-KE"/>
          </a:p>
        </p:txBody>
      </p:sp>
    </p:spTree>
    <p:extLst>
      <p:ext uri="{BB962C8B-B14F-4D97-AF65-F5344CB8AC3E}">
        <p14:creationId xmlns:p14="http://schemas.microsoft.com/office/powerpoint/2010/main" val="216015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D66D-0DD0-4E9D-8ED9-0998DA9403EE}"/>
              </a:ext>
            </a:extLst>
          </p:cNvPr>
          <p:cNvSpPr>
            <a:spLocks noGrp="1"/>
          </p:cNvSpPr>
          <p:nvPr>
            <p:ph type="ctrTitle"/>
          </p:nvPr>
        </p:nvSpPr>
        <p:spPr/>
        <p:txBody>
          <a:bodyPr/>
          <a:lstStyle/>
          <a:p>
            <a:r>
              <a:rPr lang="en-US" dirty="0"/>
              <a:t>Business Analytics</a:t>
            </a:r>
            <a:endParaRPr lang="en-KE" dirty="0"/>
          </a:p>
        </p:txBody>
      </p:sp>
      <p:sp>
        <p:nvSpPr>
          <p:cNvPr id="3" name="Subtitle 2">
            <a:extLst>
              <a:ext uri="{FF2B5EF4-FFF2-40B4-BE49-F238E27FC236}">
                <a16:creationId xmlns:a16="http://schemas.microsoft.com/office/drawing/2014/main" id="{DA1500C2-3163-46E0-9B6D-FF75819E7648}"/>
              </a:ext>
            </a:extLst>
          </p:cNvPr>
          <p:cNvSpPr>
            <a:spLocks noGrp="1"/>
          </p:cNvSpPr>
          <p:nvPr>
            <p:ph type="subTitle" idx="1"/>
          </p:nvPr>
        </p:nvSpPr>
        <p:spPr/>
        <p:txBody>
          <a:bodyPr/>
          <a:lstStyle/>
          <a:p>
            <a:r>
              <a:rPr lang="en-US" dirty="0"/>
              <a:t>Data Analytics and Visualisation with SQL &amp; Python</a:t>
            </a:r>
            <a:endParaRPr lang="en-KE" dirty="0"/>
          </a:p>
        </p:txBody>
      </p:sp>
    </p:spTree>
    <p:extLst>
      <p:ext uri="{BB962C8B-B14F-4D97-AF65-F5344CB8AC3E}">
        <p14:creationId xmlns:p14="http://schemas.microsoft.com/office/powerpoint/2010/main" val="1758189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C48A-2371-46D3-89E1-18C9485EAA4A}"/>
              </a:ext>
            </a:extLst>
          </p:cNvPr>
          <p:cNvSpPr>
            <a:spLocks noGrp="1"/>
          </p:cNvSpPr>
          <p:nvPr>
            <p:ph type="title"/>
          </p:nvPr>
        </p:nvSpPr>
        <p:spPr/>
        <p:txBody>
          <a:bodyPr/>
          <a:lstStyle/>
          <a:p>
            <a:pPr algn="ctr"/>
            <a:r>
              <a:rPr lang="en-US" b="1" dirty="0"/>
              <a:t>Findings</a:t>
            </a:r>
            <a:endParaRPr lang="en-KE" b="1" dirty="0"/>
          </a:p>
        </p:txBody>
      </p:sp>
      <p:sp>
        <p:nvSpPr>
          <p:cNvPr id="8" name="Content Placeholder 7">
            <a:extLst>
              <a:ext uri="{FF2B5EF4-FFF2-40B4-BE49-F238E27FC236}">
                <a16:creationId xmlns:a16="http://schemas.microsoft.com/office/drawing/2014/main" id="{68B481EB-3272-42BF-9DB6-7885B8811984}"/>
              </a:ext>
            </a:extLst>
          </p:cNvPr>
          <p:cNvSpPr>
            <a:spLocks noGrp="1"/>
          </p:cNvSpPr>
          <p:nvPr>
            <p:ph sz="half" idx="1"/>
          </p:nvPr>
        </p:nvSpPr>
        <p:spPr/>
        <p:txBody>
          <a:bodyPr>
            <a:normAutofit fontScale="55000" lnSpcReduction="20000"/>
          </a:bodyPr>
          <a:lstStyle/>
          <a:p>
            <a:pPr marL="0" indent="0">
              <a:buNone/>
            </a:pPr>
            <a:r>
              <a:rPr lang="en-US" dirty="0"/>
              <a:t>Having analyzed our data, we found out interesting facts related to the purchases made on both loyal and new customers including:</a:t>
            </a:r>
          </a:p>
          <a:p>
            <a:pPr>
              <a:buFont typeface="Wingdings" panose="05000000000000000000" pitchFamily="2" charset="2"/>
              <a:buChar char="Ø"/>
            </a:pPr>
            <a:r>
              <a:rPr lang="en-US" dirty="0"/>
              <a:t>40.7% and 1.5% of the customers are Loyal and First time buyers respectively.</a:t>
            </a:r>
          </a:p>
          <a:p>
            <a:pPr>
              <a:buFont typeface="Wingdings" panose="05000000000000000000" pitchFamily="2" charset="2"/>
              <a:buChar char="Ø"/>
            </a:pPr>
            <a:r>
              <a:rPr lang="en-US" dirty="0"/>
              <a:t>Most of the customers are aged 19-24, 45-54, and 25-34 .</a:t>
            </a:r>
          </a:p>
          <a:p>
            <a:pPr>
              <a:buFont typeface="Wingdings" panose="05000000000000000000" pitchFamily="2" charset="2"/>
              <a:buChar char="Ø"/>
            </a:pPr>
            <a:r>
              <a:rPr lang="en-US" dirty="0"/>
              <a:t>The top 5 most bought items that have a large gap in terms of the number of days since last bought by loyalists include 'Beef', 'Cheese', 'Seafood-frozen', 'Frozen meat', and 'Salad' while the latest bought items by loyalists include 'Cosmetic accessories', 'Personal care appliances', 'Floral accessories', 'Canned milk', and 'Sports memorabilia.</a:t>
            </a:r>
          </a:p>
        </p:txBody>
      </p:sp>
      <p:sp>
        <p:nvSpPr>
          <p:cNvPr id="9" name="Content Placeholder 8">
            <a:extLst>
              <a:ext uri="{FF2B5EF4-FFF2-40B4-BE49-F238E27FC236}">
                <a16:creationId xmlns:a16="http://schemas.microsoft.com/office/drawing/2014/main" id="{A0DC7889-56E2-4CC3-9FAF-C40BE045E746}"/>
              </a:ext>
            </a:extLst>
          </p:cNvPr>
          <p:cNvSpPr>
            <a:spLocks noGrp="1"/>
          </p:cNvSpPr>
          <p:nvPr>
            <p:ph sz="half" idx="2"/>
          </p:nvPr>
        </p:nvSpPr>
        <p:spPr/>
        <p:txBody>
          <a:bodyPr>
            <a:normAutofit fontScale="55000" lnSpcReduction="20000"/>
          </a:bodyPr>
          <a:lstStyle/>
          <a:p>
            <a:pPr>
              <a:buFont typeface="Wingdings" panose="05000000000000000000" pitchFamily="2" charset="2"/>
              <a:buChar char="Ø"/>
            </a:pPr>
            <a:r>
              <a:rPr lang="en-US" dirty="0"/>
              <a:t>Most valued items by new customers include beef, frozen meat lunch meat, seafood-frozen, and chicken while the latest purchased items by new customers include 'Insecticides', 'Infant care products', 'Imported wine', 'Brooms and mops', and 'Hosiery/socks’</a:t>
            </a:r>
          </a:p>
          <a:p>
            <a:r>
              <a:rPr lang="en-US" dirty="0"/>
              <a:t>Based on the findings, the best strategies to increase average spending among loyal customers could include but are not limited to cross-selling which introduces customers to goods and products related to what they have already purchased as well as including gift cards for customers which will also promote repeat sales.</a:t>
            </a:r>
          </a:p>
          <a:p>
            <a:r>
              <a:rPr lang="en-US" dirty="0"/>
              <a:t>The best strategy for converting new customers to regular would be to promote loyalty programs which will allow the new customers to access some privileges if they keep purchasing goods from the company.</a:t>
            </a:r>
          </a:p>
          <a:p>
            <a:r>
              <a:rPr lang="en-US" dirty="0"/>
              <a:t>Upselling products involves encouraging customers to buy upgraded, more expensive versions of the goods and products they were already considering. Upselling items allows us to promote high-quality products that we know the customers want.</a:t>
            </a:r>
            <a:endParaRPr lang="en-KE" dirty="0"/>
          </a:p>
        </p:txBody>
      </p:sp>
    </p:spTree>
    <p:extLst>
      <p:ext uri="{BB962C8B-B14F-4D97-AF65-F5344CB8AC3E}">
        <p14:creationId xmlns:p14="http://schemas.microsoft.com/office/powerpoint/2010/main" val="223453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CA38-35BF-4B9E-B416-FB68488F12EB}"/>
              </a:ext>
            </a:extLst>
          </p:cNvPr>
          <p:cNvSpPr>
            <a:spLocks noGrp="1"/>
          </p:cNvSpPr>
          <p:nvPr>
            <p:ph type="title"/>
          </p:nvPr>
        </p:nvSpPr>
        <p:spPr/>
        <p:txBody>
          <a:bodyPr/>
          <a:lstStyle/>
          <a:p>
            <a:pPr algn="ctr"/>
            <a:r>
              <a:rPr lang="en-US" b="1" dirty="0"/>
              <a:t>Introduction</a:t>
            </a:r>
            <a:endParaRPr lang="en-KE" b="1" dirty="0"/>
          </a:p>
        </p:txBody>
      </p:sp>
      <p:sp>
        <p:nvSpPr>
          <p:cNvPr id="3" name="Content Placeholder 2">
            <a:extLst>
              <a:ext uri="{FF2B5EF4-FFF2-40B4-BE49-F238E27FC236}">
                <a16:creationId xmlns:a16="http://schemas.microsoft.com/office/drawing/2014/main" id="{96E57E51-FEDD-4AE8-B940-1439594B94B2}"/>
              </a:ext>
            </a:extLst>
          </p:cNvPr>
          <p:cNvSpPr>
            <a:spLocks noGrp="1"/>
          </p:cNvSpPr>
          <p:nvPr>
            <p:ph idx="1"/>
          </p:nvPr>
        </p:nvSpPr>
        <p:spPr/>
        <p:txBody>
          <a:bodyPr/>
          <a:lstStyle/>
          <a:p>
            <a:pPr marL="0" indent="0">
              <a:buNone/>
            </a:pPr>
            <a:r>
              <a:rPr lang="en-US" dirty="0"/>
              <a:t>	In the current business problem, our objective is to generate insights from the data that will inform decisions on how to handle the company’s new and loyal customers such that the sales revenue is lifted by 5% over the next two years.</a:t>
            </a:r>
          </a:p>
          <a:p>
            <a:pPr marL="0" indent="0">
              <a:buNone/>
            </a:pPr>
            <a:r>
              <a:rPr lang="en-US" dirty="0"/>
              <a:t>	Following our understanding, this includes examining the characteristics of customers that can be optimized to ensure increased purchases for example based on the customer attributes is the issuance of coupons, cross-selling, up-selling, new marketing campaign, or promoting loyalty programs suitable?</a:t>
            </a:r>
          </a:p>
        </p:txBody>
      </p:sp>
    </p:spTree>
    <p:extLst>
      <p:ext uri="{BB962C8B-B14F-4D97-AF65-F5344CB8AC3E}">
        <p14:creationId xmlns:p14="http://schemas.microsoft.com/office/powerpoint/2010/main" val="256420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A6F2-D326-429C-859E-75AD5F5C265F}"/>
              </a:ext>
            </a:extLst>
          </p:cNvPr>
          <p:cNvSpPr>
            <a:spLocks noGrp="1"/>
          </p:cNvSpPr>
          <p:nvPr>
            <p:ph type="title"/>
          </p:nvPr>
        </p:nvSpPr>
        <p:spPr/>
        <p:txBody>
          <a:bodyPr/>
          <a:lstStyle/>
          <a:p>
            <a:pPr algn="ctr"/>
            <a:r>
              <a:rPr lang="en-US" b="1" dirty="0"/>
              <a:t>Relationship between the Business Question and Data Selection</a:t>
            </a:r>
            <a:endParaRPr lang="en-KE" b="1" dirty="0"/>
          </a:p>
        </p:txBody>
      </p:sp>
      <p:sp>
        <p:nvSpPr>
          <p:cNvPr id="3" name="Content Placeholder 2">
            <a:extLst>
              <a:ext uri="{FF2B5EF4-FFF2-40B4-BE49-F238E27FC236}">
                <a16:creationId xmlns:a16="http://schemas.microsoft.com/office/drawing/2014/main" id="{D5E2BDE9-A9E2-4B10-8C60-6735450B051E}"/>
              </a:ext>
            </a:extLst>
          </p:cNvPr>
          <p:cNvSpPr>
            <a:spLocks noGrp="1"/>
          </p:cNvSpPr>
          <p:nvPr>
            <p:ph idx="1"/>
          </p:nvPr>
        </p:nvSpPr>
        <p:spPr/>
        <p:txBody>
          <a:bodyPr/>
          <a:lstStyle/>
          <a:p>
            <a:r>
              <a:rPr lang="en-US" dirty="0"/>
              <a:t>Ideally, since our objective was to develop insights regarding the characteristics of the customers and propose a sales increment strategy on the insights. As such, we were mainly interested in the products that customers were most interested in i.e., those that have been bought most recently and those that are frequently bought. We were also interested in the value of the popular items. </a:t>
            </a:r>
          </a:p>
          <a:p>
            <a:r>
              <a:rPr lang="en-US" dirty="0"/>
              <a:t>Depending on the most popular items and the value of the items that are most popular items, we can be able to propose a suitable strategy for increasing purchases by loyal customers and turning new customers into repeat buyers.</a:t>
            </a:r>
            <a:endParaRPr lang="en-KE" dirty="0"/>
          </a:p>
        </p:txBody>
      </p:sp>
    </p:spTree>
    <p:extLst>
      <p:ext uri="{BB962C8B-B14F-4D97-AF65-F5344CB8AC3E}">
        <p14:creationId xmlns:p14="http://schemas.microsoft.com/office/powerpoint/2010/main" val="364600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0285-2CC3-40F0-ACD6-7B4C9EBA0ED6}"/>
              </a:ext>
            </a:extLst>
          </p:cNvPr>
          <p:cNvSpPr>
            <a:spLocks noGrp="1"/>
          </p:cNvSpPr>
          <p:nvPr>
            <p:ph type="title"/>
          </p:nvPr>
        </p:nvSpPr>
        <p:spPr/>
        <p:txBody>
          <a:bodyPr/>
          <a:lstStyle/>
          <a:p>
            <a:pPr algn="ctr"/>
            <a:r>
              <a:rPr lang="en-US" b="1" dirty="0"/>
              <a:t>Addressing  Ethical, Privacy and Legal Issues </a:t>
            </a:r>
            <a:endParaRPr lang="en-KE" b="1" dirty="0"/>
          </a:p>
        </p:txBody>
      </p:sp>
      <p:sp>
        <p:nvSpPr>
          <p:cNvPr id="3" name="Content Placeholder 2">
            <a:extLst>
              <a:ext uri="{FF2B5EF4-FFF2-40B4-BE49-F238E27FC236}">
                <a16:creationId xmlns:a16="http://schemas.microsoft.com/office/drawing/2014/main" id="{44F3A69B-F8C7-444C-A4A5-6BE735A17323}"/>
              </a:ext>
            </a:extLst>
          </p:cNvPr>
          <p:cNvSpPr>
            <a:spLocks noGrp="1"/>
          </p:cNvSpPr>
          <p:nvPr>
            <p:ph idx="1"/>
          </p:nvPr>
        </p:nvSpPr>
        <p:spPr/>
        <p:txBody>
          <a:bodyPr/>
          <a:lstStyle/>
          <a:p>
            <a:r>
              <a:rPr lang="en-US" dirty="0"/>
              <a:t>The main issue associated with our data is related to data confidentiality and anonymity where we note that there is sufficient information that could point back to the buyer including basket id, customer id, and purchase id. </a:t>
            </a:r>
          </a:p>
          <a:p>
            <a:r>
              <a:rPr lang="en-US" dirty="0"/>
              <a:t>To handle the ethical and legal issue regarding participant anonymity, a feature selection pipeline need to be defined to filter out attributes that have id-like characters. Also, the reporting of the findings should be done to concerned parties while being transparent regarding the whole process that led to the conclusions and suppositions made.</a:t>
            </a:r>
            <a:endParaRPr lang="en-KE" dirty="0"/>
          </a:p>
        </p:txBody>
      </p:sp>
    </p:spTree>
    <p:extLst>
      <p:ext uri="{BB962C8B-B14F-4D97-AF65-F5344CB8AC3E}">
        <p14:creationId xmlns:p14="http://schemas.microsoft.com/office/powerpoint/2010/main" val="401340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A45-0BA1-49A7-8316-651F314DCFEF}"/>
              </a:ext>
            </a:extLst>
          </p:cNvPr>
          <p:cNvSpPr>
            <a:spLocks noGrp="1"/>
          </p:cNvSpPr>
          <p:nvPr>
            <p:ph type="title"/>
          </p:nvPr>
        </p:nvSpPr>
        <p:spPr/>
        <p:txBody>
          <a:bodyPr/>
          <a:lstStyle/>
          <a:p>
            <a:pPr algn="ctr"/>
            <a:r>
              <a:rPr lang="en-US" b="1" dirty="0"/>
              <a:t>Data Handling and Cleaning</a:t>
            </a:r>
            <a:endParaRPr lang="en-KE" b="1" dirty="0"/>
          </a:p>
        </p:txBody>
      </p:sp>
      <p:sp>
        <p:nvSpPr>
          <p:cNvPr id="3" name="Content Placeholder 2">
            <a:extLst>
              <a:ext uri="{FF2B5EF4-FFF2-40B4-BE49-F238E27FC236}">
                <a16:creationId xmlns:a16="http://schemas.microsoft.com/office/drawing/2014/main" id="{FFC3BD91-BCF5-4D7A-8D67-47A524E34E1C}"/>
              </a:ext>
            </a:extLst>
          </p:cNvPr>
          <p:cNvSpPr>
            <a:spLocks noGrp="1"/>
          </p:cNvSpPr>
          <p:nvPr>
            <p:ph idx="1"/>
          </p:nvPr>
        </p:nvSpPr>
        <p:spPr/>
        <p:txBody>
          <a:bodyPr/>
          <a:lstStyle/>
          <a:p>
            <a:r>
              <a:rPr lang="en-US" dirty="0"/>
              <a:t>Our data cleaning process involved checking for missing observations in the data and applying appropriate imputations methods if necessary. Since we were mainly concerned with new and loyal customers, we also applied filtration to include observations related to loyal and new customers only.</a:t>
            </a:r>
          </a:p>
          <a:p>
            <a:r>
              <a:rPr lang="en-US" dirty="0"/>
              <a:t>Overall, we did not encounter any issues during the process of analysis except that we had to modify some of the selected features after realizing a better way to realize the original objective. </a:t>
            </a:r>
            <a:endParaRPr lang="en-KE" dirty="0"/>
          </a:p>
        </p:txBody>
      </p:sp>
    </p:spTree>
    <p:extLst>
      <p:ext uri="{BB962C8B-B14F-4D97-AF65-F5344CB8AC3E}">
        <p14:creationId xmlns:p14="http://schemas.microsoft.com/office/powerpoint/2010/main" val="2454374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F917-3253-4489-A79B-E11B61AF6267}"/>
              </a:ext>
            </a:extLst>
          </p:cNvPr>
          <p:cNvSpPr>
            <a:spLocks noGrp="1"/>
          </p:cNvSpPr>
          <p:nvPr>
            <p:ph type="title"/>
          </p:nvPr>
        </p:nvSpPr>
        <p:spPr/>
        <p:txBody>
          <a:bodyPr>
            <a:normAutofit fontScale="90000"/>
          </a:bodyPr>
          <a:lstStyle/>
          <a:p>
            <a:pPr algn="ctr"/>
            <a:r>
              <a:rPr lang="en-US" b="1" dirty="0"/>
              <a:t>Data Analysis Output</a:t>
            </a:r>
            <a:br>
              <a:rPr lang="en-US" b="1" dirty="0"/>
            </a:br>
            <a:r>
              <a:rPr lang="en-US" sz="1800" b="1" dirty="0"/>
              <a:t>Our analysis was split into three categories i.e., General characteristics of the three types of customers including loyal, promiscuous, and first-time customers. Other sections include analysis on loyal and new customers respectively.</a:t>
            </a:r>
            <a:endParaRPr lang="en-KE" sz="1800" b="1" dirty="0"/>
          </a:p>
        </p:txBody>
      </p:sp>
      <p:sp>
        <p:nvSpPr>
          <p:cNvPr id="4" name="Text Placeholder 3">
            <a:extLst>
              <a:ext uri="{FF2B5EF4-FFF2-40B4-BE49-F238E27FC236}">
                <a16:creationId xmlns:a16="http://schemas.microsoft.com/office/drawing/2014/main" id="{B4D38993-32AF-4022-9737-BA123E2AC5BE}"/>
              </a:ext>
            </a:extLst>
          </p:cNvPr>
          <p:cNvSpPr>
            <a:spLocks noGrp="1"/>
          </p:cNvSpPr>
          <p:nvPr>
            <p:ph type="body" idx="1"/>
          </p:nvPr>
        </p:nvSpPr>
        <p:spPr/>
        <p:txBody>
          <a:bodyPr/>
          <a:lstStyle/>
          <a:p>
            <a:r>
              <a:rPr lang="en-US" dirty="0"/>
              <a:t>Proportion of customer types</a:t>
            </a:r>
            <a:endParaRPr lang="en-KE" dirty="0"/>
          </a:p>
        </p:txBody>
      </p:sp>
      <p:pic>
        <p:nvPicPr>
          <p:cNvPr id="9" name="Content Placeholder 8">
            <a:extLst>
              <a:ext uri="{FF2B5EF4-FFF2-40B4-BE49-F238E27FC236}">
                <a16:creationId xmlns:a16="http://schemas.microsoft.com/office/drawing/2014/main" id="{104896B4-1AA7-462E-8855-62D70E4100B5}"/>
              </a:ext>
            </a:extLst>
          </p:cNvPr>
          <p:cNvPicPr>
            <a:picLocks noGrp="1" noChangeAspect="1"/>
          </p:cNvPicPr>
          <p:nvPr>
            <p:ph sz="half" idx="2"/>
          </p:nvPr>
        </p:nvPicPr>
        <p:blipFill>
          <a:blip r:embed="rId2"/>
          <a:stretch>
            <a:fillRect/>
          </a:stretch>
        </p:blipFill>
        <p:spPr>
          <a:xfrm>
            <a:off x="1134772" y="2505075"/>
            <a:ext cx="4567818" cy="3684588"/>
          </a:xfrm>
        </p:spPr>
      </p:pic>
      <p:sp>
        <p:nvSpPr>
          <p:cNvPr id="6" name="Text Placeholder 5">
            <a:extLst>
              <a:ext uri="{FF2B5EF4-FFF2-40B4-BE49-F238E27FC236}">
                <a16:creationId xmlns:a16="http://schemas.microsoft.com/office/drawing/2014/main" id="{687679BD-D22B-4929-AF84-A0F648879B0D}"/>
              </a:ext>
            </a:extLst>
          </p:cNvPr>
          <p:cNvSpPr>
            <a:spLocks noGrp="1"/>
          </p:cNvSpPr>
          <p:nvPr>
            <p:ph type="body" sz="quarter" idx="3"/>
          </p:nvPr>
        </p:nvSpPr>
        <p:spPr/>
        <p:txBody>
          <a:bodyPr/>
          <a:lstStyle/>
          <a:p>
            <a:r>
              <a:rPr lang="en-US" dirty="0"/>
              <a:t>Distribution of customers per age-group</a:t>
            </a:r>
            <a:endParaRPr lang="en-KE" dirty="0"/>
          </a:p>
        </p:txBody>
      </p:sp>
      <p:pic>
        <p:nvPicPr>
          <p:cNvPr id="13" name="Content Placeholder 12">
            <a:extLst>
              <a:ext uri="{FF2B5EF4-FFF2-40B4-BE49-F238E27FC236}">
                <a16:creationId xmlns:a16="http://schemas.microsoft.com/office/drawing/2014/main" id="{40E08FB2-6EFB-45D4-8AA9-C0BFDA0367BA}"/>
              </a:ext>
            </a:extLst>
          </p:cNvPr>
          <p:cNvPicPr>
            <a:picLocks noGrp="1" noChangeAspect="1"/>
          </p:cNvPicPr>
          <p:nvPr>
            <p:ph sz="quarter" idx="4"/>
          </p:nvPr>
        </p:nvPicPr>
        <p:blipFill>
          <a:blip r:embed="rId3"/>
          <a:stretch>
            <a:fillRect/>
          </a:stretch>
        </p:blipFill>
        <p:spPr>
          <a:xfrm>
            <a:off x="6172200" y="2824347"/>
            <a:ext cx="5183188" cy="3046044"/>
          </a:xfrm>
        </p:spPr>
      </p:pic>
    </p:spTree>
    <p:extLst>
      <p:ext uri="{BB962C8B-B14F-4D97-AF65-F5344CB8AC3E}">
        <p14:creationId xmlns:p14="http://schemas.microsoft.com/office/powerpoint/2010/main" val="19668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0CAE-B69D-41D6-BCA9-80517531E772}"/>
              </a:ext>
            </a:extLst>
          </p:cNvPr>
          <p:cNvSpPr>
            <a:spLocks noGrp="1"/>
          </p:cNvSpPr>
          <p:nvPr>
            <p:ph type="title"/>
          </p:nvPr>
        </p:nvSpPr>
        <p:spPr/>
        <p:txBody>
          <a:bodyPr/>
          <a:lstStyle/>
          <a:p>
            <a:r>
              <a:rPr lang="en-US" b="1" dirty="0"/>
              <a:t>Loyal Customers</a:t>
            </a:r>
            <a:endParaRPr lang="en-KE" b="1" dirty="0"/>
          </a:p>
        </p:txBody>
      </p:sp>
      <p:sp>
        <p:nvSpPr>
          <p:cNvPr id="3" name="Text Placeholder 2">
            <a:extLst>
              <a:ext uri="{FF2B5EF4-FFF2-40B4-BE49-F238E27FC236}">
                <a16:creationId xmlns:a16="http://schemas.microsoft.com/office/drawing/2014/main" id="{3B24A299-7EF5-4CD9-B82D-A3017CE2D44D}"/>
              </a:ext>
            </a:extLst>
          </p:cNvPr>
          <p:cNvSpPr>
            <a:spLocks noGrp="1"/>
          </p:cNvSpPr>
          <p:nvPr>
            <p:ph type="body" idx="1"/>
          </p:nvPr>
        </p:nvSpPr>
        <p:spPr/>
        <p:txBody>
          <a:bodyPr>
            <a:normAutofit fontScale="92500"/>
          </a:bodyPr>
          <a:lstStyle/>
          <a:p>
            <a:r>
              <a:rPr lang="en-US" dirty="0"/>
              <a:t>Average number of days past since last purchase per item for the Loyal customers</a:t>
            </a:r>
            <a:endParaRPr lang="en-KE" dirty="0"/>
          </a:p>
        </p:txBody>
      </p:sp>
      <p:pic>
        <p:nvPicPr>
          <p:cNvPr id="10" name="Content Placeholder 9">
            <a:extLst>
              <a:ext uri="{FF2B5EF4-FFF2-40B4-BE49-F238E27FC236}">
                <a16:creationId xmlns:a16="http://schemas.microsoft.com/office/drawing/2014/main" id="{087B4E7C-6140-4A6E-8840-809A8CBAE4E7}"/>
              </a:ext>
            </a:extLst>
          </p:cNvPr>
          <p:cNvPicPr>
            <a:picLocks noGrp="1" noChangeAspect="1"/>
          </p:cNvPicPr>
          <p:nvPr>
            <p:ph sz="half" idx="2"/>
          </p:nvPr>
        </p:nvPicPr>
        <p:blipFill>
          <a:blip r:embed="rId2"/>
          <a:stretch>
            <a:fillRect/>
          </a:stretch>
        </p:blipFill>
        <p:spPr>
          <a:xfrm>
            <a:off x="988989" y="2505075"/>
            <a:ext cx="4859384" cy="3684588"/>
          </a:xfrm>
        </p:spPr>
      </p:pic>
      <p:sp>
        <p:nvSpPr>
          <p:cNvPr id="5" name="Text Placeholder 4">
            <a:extLst>
              <a:ext uri="{FF2B5EF4-FFF2-40B4-BE49-F238E27FC236}">
                <a16:creationId xmlns:a16="http://schemas.microsoft.com/office/drawing/2014/main" id="{51687101-6282-4AA6-8408-A9C84ADA9A66}"/>
              </a:ext>
            </a:extLst>
          </p:cNvPr>
          <p:cNvSpPr>
            <a:spLocks noGrp="1"/>
          </p:cNvSpPr>
          <p:nvPr>
            <p:ph type="body" sz="quarter" idx="3"/>
          </p:nvPr>
        </p:nvSpPr>
        <p:spPr/>
        <p:txBody>
          <a:bodyPr>
            <a:normAutofit fontScale="92500"/>
          </a:bodyPr>
          <a:lstStyle/>
          <a:p>
            <a:r>
              <a:rPr lang="en-US" dirty="0"/>
              <a:t>Value of the top 5 most purchased items by loyal customers</a:t>
            </a:r>
            <a:endParaRPr lang="en-KE" dirty="0"/>
          </a:p>
        </p:txBody>
      </p:sp>
      <p:pic>
        <p:nvPicPr>
          <p:cNvPr id="12" name="Content Placeholder 11">
            <a:extLst>
              <a:ext uri="{FF2B5EF4-FFF2-40B4-BE49-F238E27FC236}">
                <a16:creationId xmlns:a16="http://schemas.microsoft.com/office/drawing/2014/main" id="{B6739F1B-2413-4012-B139-4A3BC99ECC0A}"/>
              </a:ext>
            </a:extLst>
          </p:cNvPr>
          <p:cNvPicPr>
            <a:picLocks noGrp="1" noChangeAspect="1"/>
          </p:cNvPicPr>
          <p:nvPr>
            <p:ph sz="quarter" idx="4"/>
          </p:nvPr>
        </p:nvPicPr>
        <p:blipFill>
          <a:blip r:embed="rId3"/>
          <a:stretch>
            <a:fillRect/>
          </a:stretch>
        </p:blipFill>
        <p:spPr>
          <a:xfrm>
            <a:off x="6245387" y="2505075"/>
            <a:ext cx="5036813" cy="3684588"/>
          </a:xfrm>
        </p:spPr>
      </p:pic>
    </p:spTree>
    <p:extLst>
      <p:ext uri="{BB962C8B-B14F-4D97-AF65-F5344CB8AC3E}">
        <p14:creationId xmlns:p14="http://schemas.microsoft.com/office/powerpoint/2010/main" val="403883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F7A7C82-0C02-49C4-8DFE-8A687F912602}"/>
              </a:ext>
            </a:extLst>
          </p:cNvPr>
          <p:cNvSpPr>
            <a:spLocks noGrp="1"/>
          </p:cNvSpPr>
          <p:nvPr>
            <p:ph type="body" idx="1"/>
          </p:nvPr>
        </p:nvSpPr>
        <p:spPr/>
        <p:txBody>
          <a:bodyPr/>
          <a:lstStyle/>
          <a:p>
            <a:r>
              <a:rPr lang="en-US" dirty="0"/>
              <a:t>Items that were latest bought</a:t>
            </a:r>
            <a:endParaRPr lang="en-KE" dirty="0"/>
          </a:p>
        </p:txBody>
      </p:sp>
      <p:pic>
        <p:nvPicPr>
          <p:cNvPr id="8" name="Content Placeholder 7">
            <a:extLst>
              <a:ext uri="{FF2B5EF4-FFF2-40B4-BE49-F238E27FC236}">
                <a16:creationId xmlns:a16="http://schemas.microsoft.com/office/drawing/2014/main" id="{2137A336-B53F-4712-B9B5-C08E2EEC2E54}"/>
              </a:ext>
            </a:extLst>
          </p:cNvPr>
          <p:cNvPicPr>
            <a:picLocks noGrp="1" noChangeAspect="1"/>
          </p:cNvPicPr>
          <p:nvPr>
            <p:ph sz="half" idx="2"/>
          </p:nvPr>
        </p:nvPicPr>
        <p:blipFill>
          <a:blip r:embed="rId2"/>
          <a:stretch>
            <a:fillRect/>
          </a:stretch>
        </p:blipFill>
        <p:spPr>
          <a:xfrm>
            <a:off x="891488" y="2505075"/>
            <a:ext cx="5054387" cy="3684588"/>
          </a:xfrm>
        </p:spPr>
      </p:pic>
      <p:sp>
        <p:nvSpPr>
          <p:cNvPr id="5" name="Text Placeholder 4">
            <a:extLst>
              <a:ext uri="{FF2B5EF4-FFF2-40B4-BE49-F238E27FC236}">
                <a16:creationId xmlns:a16="http://schemas.microsoft.com/office/drawing/2014/main" id="{F4DA7D8E-6B6E-4E37-B75A-FBDBB371E31F}"/>
              </a:ext>
            </a:extLst>
          </p:cNvPr>
          <p:cNvSpPr>
            <a:spLocks noGrp="1"/>
          </p:cNvSpPr>
          <p:nvPr>
            <p:ph type="body" sz="quarter" idx="3"/>
          </p:nvPr>
        </p:nvSpPr>
        <p:spPr/>
        <p:txBody>
          <a:bodyPr/>
          <a:lstStyle/>
          <a:p>
            <a:r>
              <a:rPr lang="en-US" dirty="0"/>
              <a:t>First Time Buyers Analysis</a:t>
            </a:r>
            <a:endParaRPr lang="en-KE" dirty="0"/>
          </a:p>
        </p:txBody>
      </p:sp>
      <p:pic>
        <p:nvPicPr>
          <p:cNvPr id="14" name="Content Placeholder 13">
            <a:extLst>
              <a:ext uri="{FF2B5EF4-FFF2-40B4-BE49-F238E27FC236}">
                <a16:creationId xmlns:a16="http://schemas.microsoft.com/office/drawing/2014/main" id="{D17C990C-8316-46E6-AD14-9AB353E2646A}"/>
              </a:ext>
            </a:extLst>
          </p:cNvPr>
          <p:cNvPicPr>
            <a:picLocks noGrp="1" noChangeAspect="1"/>
          </p:cNvPicPr>
          <p:nvPr>
            <p:ph sz="quarter" idx="4"/>
          </p:nvPr>
        </p:nvPicPr>
        <p:blipFill>
          <a:blip r:embed="rId3"/>
          <a:stretch>
            <a:fillRect/>
          </a:stretch>
        </p:blipFill>
        <p:spPr>
          <a:xfrm>
            <a:off x="6293954" y="2505075"/>
            <a:ext cx="4939679" cy="3684588"/>
          </a:xfrm>
        </p:spPr>
      </p:pic>
    </p:spTree>
    <p:extLst>
      <p:ext uri="{BB962C8B-B14F-4D97-AF65-F5344CB8AC3E}">
        <p14:creationId xmlns:p14="http://schemas.microsoft.com/office/powerpoint/2010/main" val="56998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1D92-47C5-49BA-ADDC-8B2B5E568B81}"/>
              </a:ext>
            </a:extLst>
          </p:cNvPr>
          <p:cNvSpPr>
            <a:spLocks noGrp="1"/>
          </p:cNvSpPr>
          <p:nvPr>
            <p:ph type="title"/>
          </p:nvPr>
        </p:nvSpPr>
        <p:spPr/>
        <p:txBody>
          <a:bodyPr/>
          <a:lstStyle/>
          <a:p>
            <a:endParaRPr lang="en-KE"/>
          </a:p>
        </p:txBody>
      </p:sp>
      <p:sp>
        <p:nvSpPr>
          <p:cNvPr id="3" name="Text Placeholder 2">
            <a:extLst>
              <a:ext uri="{FF2B5EF4-FFF2-40B4-BE49-F238E27FC236}">
                <a16:creationId xmlns:a16="http://schemas.microsoft.com/office/drawing/2014/main" id="{870D1759-D4B5-4D3E-B2CE-A6A04B67A243}"/>
              </a:ext>
            </a:extLst>
          </p:cNvPr>
          <p:cNvSpPr>
            <a:spLocks noGrp="1"/>
          </p:cNvSpPr>
          <p:nvPr>
            <p:ph type="body" idx="1"/>
          </p:nvPr>
        </p:nvSpPr>
        <p:spPr/>
        <p:txBody>
          <a:bodyPr/>
          <a:lstStyle/>
          <a:p>
            <a:r>
              <a:rPr lang="en-US" dirty="0"/>
              <a:t>Latest Purchased Items</a:t>
            </a:r>
            <a:endParaRPr lang="en-KE" dirty="0"/>
          </a:p>
        </p:txBody>
      </p:sp>
      <p:pic>
        <p:nvPicPr>
          <p:cNvPr id="8" name="Content Placeholder 7">
            <a:extLst>
              <a:ext uri="{FF2B5EF4-FFF2-40B4-BE49-F238E27FC236}">
                <a16:creationId xmlns:a16="http://schemas.microsoft.com/office/drawing/2014/main" id="{D14A792D-4233-4AB7-8982-BE395DBF19D0}"/>
              </a:ext>
            </a:extLst>
          </p:cNvPr>
          <p:cNvPicPr>
            <a:picLocks noGrp="1" noChangeAspect="1"/>
          </p:cNvPicPr>
          <p:nvPr>
            <p:ph sz="half" idx="2"/>
          </p:nvPr>
        </p:nvPicPr>
        <p:blipFill>
          <a:blip r:embed="rId2"/>
          <a:stretch>
            <a:fillRect/>
          </a:stretch>
        </p:blipFill>
        <p:spPr>
          <a:xfrm>
            <a:off x="915943" y="2505075"/>
            <a:ext cx="5005477" cy="3684588"/>
          </a:xfrm>
        </p:spPr>
      </p:pic>
      <p:sp>
        <p:nvSpPr>
          <p:cNvPr id="5" name="Text Placeholder 4">
            <a:extLst>
              <a:ext uri="{FF2B5EF4-FFF2-40B4-BE49-F238E27FC236}">
                <a16:creationId xmlns:a16="http://schemas.microsoft.com/office/drawing/2014/main" id="{D6AD2465-9D28-4BDE-A2CF-D47FD26A1A13}"/>
              </a:ext>
            </a:extLst>
          </p:cNvPr>
          <p:cNvSpPr>
            <a:spLocks noGrp="1"/>
          </p:cNvSpPr>
          <p:nvPr>
            <p:ph type="body" sz="quarter" idx="3"/>
          </p:nvPr>
        </p:nvSpPr>
        <p:spPr/>
        <p:txBody>
          <a:bodyPr/>
          <a:lstStyle/>
          <a:p>
            <a:endParaRPr lang="en-KE" dirty="0"/>
          </a:p>
        </p:txBody>
      </p:sp>
      <p:pic>
        <p:nvPicPr>
          <p:cNvPr id="10" name="Content Placeholder 9">
            <a:extLst>
              <a:ext uri="{FF2B5EF4-FFF2-40B4-BE49-F238E27FC236}">
                <a16:creationId xmlns:a16="http://schemas.microsoft.com/office/drawing/2014/main" id="{7289F79E-2012-465B-98B4-6B2A8A258E76}"/>
              </a:ext>
            </a:extLst>
          </p:cNvPr>
          <p:cNvPicPr>
            <a:picLocks noGrp="1" noChangeAspect="1"/>
          </p:cNvPicPr>
          <p:nvPr>
            <p:ph sz="quarter" idx="4"/>
          </p:nvPr>
        </p:nvPicPr>
        <p:blipFill>
          <a:blip r:embed="rId3"/>
          <a:stretch>
            <a:fillRect/>
          </a:stretch>
        </p:blipFill>
        <p:spPr>
          <a:xfrm>
            <a:off x="6695838" y="2505075"/>
            <a:ext cx="4135912" cy="3684588"/>
          </a:xfrm>
        </p:spPr>
      </p:pic>
    </p:spTree>
    <p:extLst>
      <p:ext uri="{BB962C8B-B14F-4D97-AF65-F5344CB8AC3E}">
        <p14:creationId xmlns:p14="http://schemas.microsoft.com/office/powerpoint/2010/main" val="1407188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786</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Business Analytics</vt:lpstr>
      <vt:lpstr>Introduction</vt:lpstr>
      <vt:lpstr>Relationship between the Business Question and Data Selection</vt:lpstr>
      <vt:lpstr>Addressing  Ethical, Privacy and Legal Issues </vt:lpstr>
      <vt:lpstr>Data Handling and Cleaning</vt:lpstr>
      <vt:lpstr>Data Analysis Output Our analysis was split into three categories i.e., General characteristics of the three types of customers including loyal, promiscuous, and first-time customers. Other sections include analysis on loyal and new customers respectively.</vt:lpstr>
      <vt:lpstr>Loyal Customers</vt:lpstr>
      <vt:lpstr>PowerPoint Presentation</vt:lpstr>
      <vt:lpstr>PowerPoint Presentation</vt:lpstr>
      <vt:lpstr>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Zenith A</dc:creator>
  <cp:lastModifiedBy>Zenith A</cp:lastModifiedBy>
  <cp:revision>173</cp:revision>
  <dcterms:created xsi:type="dcterms:W3CDTF">2021-12-27T00:26:37Z</dcterms:created>
  <dcterms:modified xsi:type="dcterms:W3CDTF">2021-12-27T02:02:12Z</dcterms:modified>
</cp:coreProperties>
</file>