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Default Extension="png" ContentType="image/png"/>
  <Override PartName="/ppt/metadata" ContentType="application/binary"/>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Layouts/slideLayout1.xml" ContentType="application/vnd.openxmlformats-officedocument.presentationml.slideLayout+xml"/>
  <Override PartName="/docProps/app.xml" ContentType="application/vnd.openxmlformats-officedocument.extended-properties+xml"/>
  <Override PartName="/ppt/tableStyles.xml" ContentType="application/vnd.openxmlformats-officedocument.presentationml.tableStyles+xml"/>
  <Override PartName="/ppt/slides/slide7.xml" ContentType="application/vnd.openxmlformats-officedocument.presentationml.slide+xml"/>
  <Override PartName="/ppt/slides/slide8.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xmlns="">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000" autoAdjust="0"/>
    <p:restoredTop sz="94660"/>
  </p:normalViewPr>
  <p:slideViewPr>
    <p:cSldViewPr snapToGrid="0">
      <p:cViewPr varScale="1">
        <p:scale>
          <a:sx n="73" d="100"/>
          <a:sy n="73" d="100"/>
        </p:scale>
        <p:origin x="-624" y="-102"/>
      </p:cViewPr>
      <p:guideLst>
        <p:guide orient="horz" pos="792"/>
        <p:guide orient="horz" pos="1080"/>
        <p:guide pos="192"/>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xmlns=""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xmlns=""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xmlns="">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xmlns=""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5" name="TextBox 4">
            <a:extLst>
              <a:ext uri="{FF2B5EF4-FFF2-40B4-BE49-F238E27FC236}">
                <a16:creationId xmlns:a16="http://schemas.microsoft.com/office/drawing/2014/main" xmlns="" id="{D5067E9C-C7B9-4476-9708-CBB3F66FD892}"/>
              </a:ext>
            </a:extLst>
          </p:cNvPr>
          <p:cNvSpPr txBox="1"/>
          <p:nvPr/>
        </p:nvSpPr>
        <p:spPr>
          <a:xfrm>
            <a:off x="4454434" y="3429000"/>
            <a:ext cx="7249886" cy="1569660"/>
          </a:xfrm>
          <a:prstGeom prst="rect">
            <a:avLst/>
          </a:prstGeom>
          <a:noFill/>
        </p:spPr>
        <p:txBody>
          <a:bodyPr wrap="square" rtlCol="0">
            <a:spAutoFit/>
          </a:bodyPr>
          <a:lstStyle/>
          <a:p>
            <a:r>
              <a:rPr lang="en-US" sz="2400" b="1" dirty="0" smtClean="0">
                <a:solidFill>
                  <a:schemeClr val="bg1"/>
                </a:solidFill>
                <a:latin typeface="Times New Roman" pitchFamily="18" charset="0"/>
                <a:cs typeface="Times New Roman" pitchFamily="18" charset="0"/>
              </a:rPr>
              <a:t>NAME OF THE PROJECT :  MULTI CLASS ANIMAL CLASSIFICATION USING AIML</a:t>
            </a:r>
          </a:p>
          <a:p>
            <a:r>
              <a:rPr lang="en-US" sz="2400" b="1" dirty="0" smtClean="0">
                <a:solidFill>
                  <a:schemeClr val="bg1"/>
                </a:solidFill>
                <a:latin typeface="Times New Roman" pitchFamily="18" charset="0"/>
                <a:cs typeface="Times New Roman" pitchFamily="18" charset="0"/>
              </a:rPr>
              <a:t>NAME : KAMARAJU SHREYA </a:t>
            </a:r>
            <a:r>
              <a:rPr lang="en-IN" sz="2400" b="1" dirty="0" smtClean="0">
                <a:solidFill>
                  <a:schemeClr val="bg1"/>
                </a:solidFill>
                <a:latin typeface="Times New Roman" pitchFamily="18" charset="0"/>
                <a:cs typeface="Times New Roman" pitchFamily="18" charset="0"/>
              </a:rPr>
              <a:t> </a:t>
            </a:r>
          </a:p>
          <a:p>
            <a:r>
              <a:rPr lang="en-IN" sz="2400" b="1" dirty="0" smtClean="0">
                <a:solidFill>
                  <a:schemeClr val="bg1"/>
                </a:solidFill>
                <a:latin typeface="Times New Roman" pitchFamily="18" charset="0"/>
                <a:cs typeface="Times New Roman" pitchFamily="18" charset="0"/>
              </a:rPr>
              <a:t>AICTE ID : STU668abc091bfe1716038592</a:t>
            </a:r>
            <a:endParaRPr lang="en-US" sz="2400" b="1" dirty="0">
              <a:solidFill>
                <a:schemeClr val="bg1"/>
              </a:solidFill>
              <a:latin typeface="Times New Roman" pitchFamily="18" charset="0"/>
              <a:cs typeface="Times New Roman" pitchFamily="18" charset="0"/>
            </a:endParaRPr>
          </a:p>
        </p:txBody>
      </p:sp>
      <p:grpSp>
        <p:nvGrpSpPr>
          <p:cNvPr id="6" name="Group 5">
            <a:extLst>
              <a:ext uri="{FF2B5EF4-FFF2-40B4-BE49-F238E27FC236}">
                <a16:creationId xmlns:a16="http://schemas.microsoft.com/office/drawing/2014/main" xmlns=""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xmlns="" id="{BD3530AF-9771-470E-A9BF-F28AA2275338}"/>
                </a:ext>
              </a:extLst>
            </p:cNvPr>
            <p:cNvPicPr>
              <a:picLocks noChangeAspect="1"/>
            </p:cNvPicPr>
            <p:nvPr/>
          </p:nvPicPr>
          <p:blipFill>
            <a:blip r:embed="rId3" cstate="print">
              <a:extLst>
                <a:ext uri="{28A0092B-C50C-407E-A947-70E740481C1C}">
                  <a14:useLocalDpi xmlns:a14="http://schemas.microsoft.com/office/drawing/2010/main" xmlns=""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xmlns=""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xmlns=""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191911" y="972537"/>
            <a:ext cx="7423735" cy="5139869"/>
          </a:xfrm>
          <a:prstGeom prst="rect">
            <a:avLst/>
          </a:prstGeom>
          <a:noFill/>
        </p:spPr>
        <p:txBody>
          <a:bodyPr wrap="square">
            <a:spAutoFit/>
          </a:bodyPr>
          <a:lstStyle/>
          <a:p>
            <a:r>
              <a:rPr lang="en-IN" sz="1600" b="1" dirty="0" smtClean="0">
                <a:solidFill>
                  <a:srgbClr val="213163"/>
                </a:solidFill>
                <a:latin typeface="Times New Roman" pitchFamily="18" charset="0"/>
                <a:cs typeface="Times New Roman" pitchFamily="18" charset="0"/>
              </a:rPr>
              <a:t>LEARNING OBJECTIVES</a:t>
            </a:r>
          </a:p>
          <a:p>
            <a:endParaRPr lang="en-IN" sz="1600" b="1" dirty="0" smtClean="0">
              <a:solidFill>
                <a:srgbClr val="213163"/>
              </a:solidFill>
              <a:latin typeface="Times New Roman" pitchFamily="18" charset="0"/>
              <a:cs typeface="Times New Roman" pitchFamily="18" charset="0"/>
            </a:endParaRPr>
          </a:p>
          <a:p>
            <a:pPr marL="342900" indent="-342900">
              <a:buFont typeface="+mj-lt"/>
              <a:buAutoNum type="arabicPeriod"/>
            </a:pPr>
            <a:r>
              <a:rPr lang="en-IN" sz="1800" b="1" dirty="0" smtClean="0">
                <a:solidFill>
                  <a:schemeClr val="tx1"/>
                </a:solidFill>
                <a:latin typeface="Times New Roman" pitchFamily="18" charset="0"/>
                <a:cs typeface="Times New Roman" pitchFamily="18" charset="0"/>
              </a:rPr>
              <a:t>UNDERSTANDING PROBLEM DOMAIN : </a:t>
            </a:r>
            <a:r>
              <a:rPr lang="en-IN" sz="1800" dirty="0" smtClean="0">
                <a:solidFill>
                  <a:schemeClr val="tx1"/>
                </a:solidFill>
                <a:latin typeface="Times New Roman" pitchFamily="18" charset="0"/>
                <a:cs typeface="Times New Roman" pitchFamily="18" charset="0"/>
              </a:rPr>
              <a:t>Describe what multi class classification is and identify real world applications using ML.</a:t>
            </a:r>
          </a:p>
          <a:p>
            <a:pPr marL="342900" indent="-342900">
              <a:buFont typeface="+mj-lt"/>
              <a:buAutoNum type="arabicPeriod"/>
            </a:pPr>
            <a:r>
              <a:rPr lang="en-IN" sz="1800" b="1" dirty="0" smtClean="0">
                <a:solidFill>
                  <a:schemeClr val="tx1"/>
                </a:solidFill>
                <a:latin typeface="Times New Roman" pitchFamily="18" charset="0"/>
                <a:cs typeface="Times New Roman" pitchFamily="18" charset="0"/>
              </a:rPr>
              <a:t>DATA ACQUISITION AND PREPROCESSING : </a:t>
            </a:r>
            <a:r>
              <a:rPr lang="en-IN" sz="1800" dirty="0" smtClean="0">
                <a:solidFill>
                  <a:schemeClr val="tx1"/>
                </a:solidFill>
                <a:latin typeface="Times New Roman" pitchFamily="18" charset="0"/>
                <a:cs typeface="Times New Roman" pitchFamily="18" charset="0"/>
              </a:rPr>
              <a:t>Acquire datasets of animals , images or features and perform data cleaning.</a:t>
            </a:r>
            <a:endParaRPr lang="en-IN" sz="1600" b="1" dirty="0" smtClean="0">
              <a:solidFill>
                <a:srgbClr val="213163"/>
              </a:solidFill>
              <a:latin typeface="Times New Roman" pitchFamily="18" charset="0"/>
              <a:cs typeface="Times New Roman" pitchFamily="18" charset="0"/>
            </a:endParaRPr>
          </a:p>
          <a:p>
            <a:pPr marL="342900" indent="-342900">
              <a:buFont typeface="+mj-lt"/>
              <a:buAutoNum type="arabicPeriod"/>
            </a:pPr>
            <a:r>
              <a:rPr lang="en-IN" sz="1600" b="1" dirty="0" smtClean="0">
                <a:solidFill>
                  <a:schemeClr val="tx1"/>
                </a:solidFill>
                <a:latin typeface="Times New Roman" pitchFamily="18" charset="0"/>
                <a:cs typeface="Times New Roman" pitchFamily="18" charset="0"/>
              </a:rPr>
              <a:t>FEATURE ENGINEERING : </a:t>
            </a:r>
            <a:r>
              <a:rPr lang="en-IN" sz="1600" dirty="0" smtClean="0">
                <a:solidFill>
                  <a:schemeClr val="tx1"/>
                </a:solidFill>
                <a:latin typeface="Times New Roman" pitchFamily="18" charset="0"/>
                <a:cs typeface="Times New Roman" pitchFamily="18" charset="0"/>
              </a:rPr>
              <a:t>Extract different features from data.</a:t>
            </a:r>
          </a:p>
          <a:p>
            <a:pPr marL="342900" indent="-342900">
              <a:buFont typeface="+mj-lt"/>
              <a:buAutoNum type="arabicPeriod"/>
            </a:pPr>
            <a:r>
              <a:rPr lang="en-IN" sz="1600" b="1" dirty="0" smtClean="0">
                <a:solidFill>
                  <a:schemeClr val="tx1"/>
                </a:solidFill>
                <a:latin typeface="Times New Roman" pitchFamily="18" charset="0"/>
                <a:cs typeface="Times New Roman" pitchFamily="18" charset="0"/>
              </a:rPr>
              <a:t>MODEL SELECTION :</a:t>
            </a:r>
            <a:r>
              <a:rPr lang="en-IN" sz="1600" dirty="0" smtClean="0">
                <a:solidFill>
                  <a:schemeClr val="tx1"/>
                </a:solidFill>
                <a:latin typeface="Times New Roman" pitchFamily="18" charset="0"/>
                <a:cs typeface="Times New Roman" pitchFamily="18" charset="0"/>
              </a:rPr>
              <a:t> Compare different ML algorithms suitable for multi class classification.</a:t>
            </a:r>
          </a:p>
          <a:p>
            <a:pPr marL="342900" indent="-342900">
              <a:buFont typeface="+mj-lt"/>
              <a:buAutoNum type="arabicPeriod"/>
            </a:pPr>
            <a:r>
              <a:rPr lang="en-IN" sz="1600" b="1" dirty="0" smtClean="0">
                <a:solidFill>
                  <a:schemeClr val="tx1"/>
                </a:solidFill>
                <a:latin typeface="Times New Roman" pitchFamily="18" charset="0"/>
                <a:cs typeface="Times New Roman" pitchFamily="18" charset="0"/>
              </a:rPr>
              <a:t>HYPERPARAMETER TUNING : </a:t>
            </a:r>
            <a:r>
              <a:rPr lang="en-IN" sz="1600" dirty="0" smtClean="0">
                <a:solidFill>
                  <a:schemeClr val="tx1"/>
                </a:solidFill>
                <a:latin typeface="Times New Roman" pitchFamily="18" charset="0"/>
                <a:cs typeface="Times New Roman" pitchFamily="18" charset="0"/>
              </a:rPr>
              <a:t>Use various techniques to optimize model performance..</a:t>
            </a:r>
          </a:p>
          <a:p>
            <a:pPr marL="342900" indent="-342900">
              <a:buFont typeface="+mj-lt"/>
              <a:buAutoNum type="arabicPeriod"/>
            </a:pPr>
            <a:r>
              <a:rPr lang="en-IN" sz="1600" b="1" dirty="0" smtClean="0">
                <a:solidFill>
                  <a:schemeClr val="tx1"/>
                </a:solidFill>
                <a:latin typeface="Times New Roman" pitchFamily="18" charset="0"/>
                <a:cs typeface="Times New Roman" pitchFamily="18" charset="0"/>
              </a:rPr>
              <a:t>MODEL INTERPRETATION AND INSIGHTS : </a:t>
            </a:r>
            <a:r>
              <a:rPr lang="en-IN" sz="1600" dirty="0" smtClean="0">
                <a:solidFill>
                  <a:schemeClr val="tx1"/>
                </a:solidFill>
                <a:latin typeface="Times New Roman" pitchFamily="18" charset="0"/>
                <a:cs typeface="Times New Roman" pitchFamily="18" charset="0"/>
              </a:rPr>
              <a:t>Interpret the results and analyze misclassifications . Understand the limitations and improvements.</a:t>
            </a:r>
          </a:p>
          <a:p>
            <a:pPr marL="342900" indent="-342900">
              <a:buFont typeface="+mj-lt"/>
              <a:buAutoNum type="arabicPeriod"/>
            </a:pPr>
            <a:r>
              <a:rPr lang="en-IN" sz="1600" b="1" dirty="0" smtClean="0">
                <a:solidFill>
                  <a:schemeClr val="tx1"/>
                </a:solidFill>
                <a:latin typeface="Times New Roman" pitchFamily="18" charset="0"/>
                <a:cs typeface="Times New Roman" pitchFamily="18" charset="0"/>
              </a:rPr>
              <a:t>MODEL TRAINING AND  EVALUATION : </a:t>
            </a:r>
            <a:r>
              <a:rPr lang="en-IN" sz="1600" dirty="0" smtClean="0">
                <a:solidFill>
                  <a:schemeClr val="tx1"/>
                </a:solidFill>
                <a:latin typeface="Times New Roman" pitchFamily="18" charset="0"/>
                <a:cs typeface="Times New Roman" pitchFamily="18" charset="0"/>
              </a:rPr>
              <a:t>Train the chosen models .Use performance metrics like accuracy, precision, recall, F1 score to evaluate.</a:t>
            </a:r>
          </a:p>
          <a:p>
            <a:pPr marL="342900" indent="-342900">
              <a:buFont typeface="+mj-lt"/>
              <a:buAutoNum type="arabicPeriod"/>
            </a:pPr>
            <a:r>
              <a:rPr lang="en-IN" sz="1600" b="1" dirty="0" smtClean="0">
                <a:solidFill>
                  <a:schemeClr val="tx1"/>
                </a:solidFill>
                <a:latin typeface="Times New Roman" pitchFamily="18" charset="0"/>
                <a:cs typeface="Times New Roman" pitchFamily="18" charset="0"/>
              </a:rPr>
              <a:t>DEPLOYMENT AND REAL-WORLD USE : </a:t>
            </a:r>
            <a:r>
              <a:rPr lang="en-IN" sz="1600" dirty="0" smtClean="0">
                <a:solidFill>
                  <a:schemeClr val="tx1"/>
                </a:solidFill>
                <a:latin typeface="Times New Roman" pitchFamily="18" charset="0"/>
                <a:cs typeface="Times New Roman" pitchFamily="18" charset="0"/>
              </a:rPr>
              <a:t>Understand the ethical implications and biases that may exist in animal classification models.</a:t>
            </a:r>
          </a:p>
          <a:p>
            <a:pPr marL="342900" indent="-342900">
              <a:buFont typeface="+mj-lt"/>
              <a:buAutoNum type="arabicPeriod"/>
            </a:pPr>
            <a:r>
              <a:rPr lang="en-IN" sz="1600" b="1" dirty="0" smtClean="0">
                <a:solidFill>
                  <a:schemeClr val="tx1"/>
                </a:solidFill>
                <a:latin typeface="Times New Roman" pitchFamily="18" charset="0"/>
                <a:cs typeface="Times New Roman" pitchFamily="18" charset="0"/>
              </a:rPr>
              <a:t>DOCUMENTATION AND PRESENTATION : </a:t>
            </a:r>
            <a:r>
              <a:rPr lang="en-IN" sz="1600" dirty="0" smtClean="0">
                <a:solidFill>
                  <a:schemeClr val="tx1"/>
                </a:solidFill>
                <a:latin typeface="Times New Roman" pitchFamily="18" charset="0"/>
                <a:cs typeface="Times New Roman" pitchFamily="18" charset="0"/>
              </a:rPr>
              <a:t>Document the ML workflow clearly present it using visualizations and explain decisions made during development.</a:t>
            </a:r>
            <a:endParaRPr lang="en-IN" sz="1600" dirty="0">
              <a:solidFill>
                <a:schemeClr val="tx1"/>
              </a:solidFill>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xmlns=""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xmlns=""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xmlns=""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flipV="1">
            <a:off x="653143" y="1522548"/>
            <a:ext cx="10598332" cy="2474686"/>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xmlns=""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xmlns=""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xmlns=""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1067664"/>
            <a:ext cx="11594612" cy="5529847"/>
          </a:xfrm>
          <a:prstGeom prst="rect">
            <a:avLst/>
          </a:prstGeom>
          <a:noFill/>
        </p:spPr>
        <p:txBody>
          <a:bodyPr wrap="square">
            <a:spAutoFit/>
          </a:bodyPr>
          <a:lstStyle/>
          <a:p>
            <a:r>
              <a:rPr lang="en-US" sz="2800" b="1" dirty="0" smtClean="0">
                <a:solidFill>
                  <a:srgbClr val="213163"/>
                </a:solidFill>
                <a:latin typeface="Times New Roman" pitchFamily="18" charset="0"/>
                <a:cs typeface="Times New Roman" pitchFamily="18" charset="0"/>
              </a:rPr>
              <a:t> T</a:t>
            </a:r>
            <a:r>
              <a:rPr lang="en-IN" sz="2800" b="1" dirty="0" smtClean="0">
                <a:solidFill>
                  <a:srgbClr val="213163"/>
                </a:solidFill>
                <a:latin typeface="Times New Roman" pitchFamily="18" charset="0"/>
                <a:cs typeface="Times New Roman" pitchFamily="18" charset="0"/>
              </a:rPr>
              <a:t>ools  </a:t>
            </a:r>
            <a:r>
              <a:rPr lang="en-IN" sz="2800" b="1" dirty="0">
                <a:solidFill>
                  <a:srgbClr val="213163"/>
                </a:solidFill>
                <a:latin typeface="Times New Roman" pitchFamily="18" charset="0"/>
                <a:cs typeface="Times New Roman" pitchFamily="18" charset="0"/>
              </a:rPr>
              <a:t>and Technology </a:t>
            </a:r>
            <a:r>
              <a:rPr lang="en-IN" sz="2800" b="1" dirty="0" smtClean="0">
                <a:solidFill>
                  <a:srgbClr val="213163"/>
                </a:solidFill>
                <a:latin typeface="Times New Roman" pitchFamily="18" charset="0"/>
                <a:cs typeface="Times New Roman" pitchFamily="18" charset="0"/>
              </a:rPr>
              <a:t>used</a:t>
            </a:r>
          </a:p>
          <a:p>
            <a:r>
              <a:rPr lang="en-GB" sz="1600" dirty="0" smtClean="0">
                <a:latin typeface="Times New Roman" pitchFamily="18" charset="0"/>
                <a:cs typeface="Times New Roman" pitchFamily="18" charset="0"/>
              </a:rPr>
              <a:t>Multi-class animal classification refers to the process of identifying and categorizing animals into different classes or species using various tools and technologies. These technologies primarily rely on machine learning, computer vision, and deep learning techniques. Here are the key tools and technologies commonly used for multi-class animal classification:</a:t>
            </a:r>
            <a:r>
              <a:rPr lang="en-IN" sz="1600" b="1" dirty="0" smtClean="0">
                <a:solidFill>
                  <a:srgbClr val="213163"/>
                </a:solidFill>
                <a:latin typeface="Times New Roman" pitchFamily="18" charset="0"/>
                <a:cs typeface="Times New Roman" pitchFamily="18" charset="0"/>
              </a:rPr>
              <a:t> </a:t>
            </a:r>
          </a:p>
          <a:p>
            <a:pPr>
              <a:buFont typeface="Arial" pitchFamily="34" charset="0"/>
              <a:buChar char="•"/>
            </a:pPr>
            <a:endParaRPr lang="en-IN" sz="1600" b="1" dirty="0" smtClean="0">
              <a:solidFill>
                <a:srgbClr val="213163"/>
              </a:solidFill>
              <a:latin typeface="Times New Roman" pitchFamily="18" charset="0"/>
              <a:cs typeface="Times New Roman" pitchFamily="18" charset="0"/>
            </a:endParaRPr>
          </a:p>
          <a:p>
            <a:pPr>
              <a:buFont typeface="Arial" pitchFamily="34" charset="0"/>
              <a:buChar char="•"/>
            </a:pPr>
            <a:r>
              <a:rPr lang="en-GB" sz="1600" b="1" dirty="0" smtClean="0">
                <a:latin typeface="Times New Roman" pitchFamily="18" charset="0"/>
                <a:cs typeface="Times New Roman" pitchFamily="18" charset="0"/>
              </a:rPr>
              <a:t> Decision Trees</a:t>
            </a:r>
            <a:r>
              <a:rPr lang="en-GB" sz="1600" dirty="0" smtClean="0">
                <a:latin typeface="Times New Roman" pitchFamily="18" charset="0"/>
                <a:cs typeface="Times New Roman" pitchFamily="18" charset="0"/>
              </a:rPr>
              <a:t>: Used for classifying animals based on various features like size, color , and habitat.</a:t>
            </a:r>
          </a:p>
          <a:p>
            <a:endParaRPr lang="en-GB" sz="1600" dirty="0" smtClean="0">
              <a:latin typeface="Times New Roman" pitchFamily="18" charset="0"/>
              <a:cs typeface="Times New Roman" pitchFamily="18" charset="0"/>
            </a:endParaRPr>
          </a:p>
          <a:p>
            <a:pPr>
              <a:buFont typeface="Arial" pitchFamily="34" charset="0"/>
              <a:buChar char="•"/>
            </a:pPr>
            <a:r>
              <a:rPr lang="en-GB" sz="1600" b="1" dirty="0" smtClean="0">
                <a:latin typeface="Times New Roman" pitchFamily="18" charset="0"/>
                <a:cs typeface="Times New Roman" pitchFamily="18" charset="0"/>
              </a:rPr>
              <a:t> Random Forest</a:t>
            </a:r>
            <a:r>
              <a:rPr lang="en-GB" sz="1600" dirty="0" smtClean="0">
                <a:latin typeface="Times New Roman" pitchFamily="18" charset="0"/>
                <a:cs typeface="Times New Roman" pitchFamily="18" charset="0"/>
              </a:rPr>
              <a:t>: An ensemble method combining multiple decision trees, commonly used for classification tasks.</a:t>
            </a:r>
          </a:p>
          <a:p>
            <a:endParaRPr lang="en-GB" sz="1600" dirty="0" smtClean="0">
              <a:latin typeface="Times New Roman" pitchFamily="18" charset="0"/>
              <a:cs typeface="Times New Roman" pitchFamily="18" charset="0"/>
            </a:endParaRPr>
          </a:p>
          <a:p>
            <a:pPr>
              <a:buFont typeface="Arial" pitchFamily="34" charset="0"/>
              <a:buChar char="•"/>
            </a:pPr>
            <a:r>
              <a:rPr lang="en-GB" sz="1600" b="1" dirty="0" smtClean="0">
                <a:latin typeface="Times New Roman" pitchFamily="18" charset="0"/>
                <a:cs typeface="Times New Roman" pitchFamily="18" charset="0"/>
              </a:rPr>
              <a:t> Support Vector Machines (SVM)</a:t>
            </a:r>
            <a:r>
              <a:rPr lang="en-GB" sz="1600" dirty="0" smtClean="0">
                <a:latin typeface="Times New Roman" pitchFamily="18" charset="0"/>
                <a:cs typeface="Times New Roman" pitchFamily="18" charset="0"/>
              </a:rPr>
              <a:t>: Effective for multi-class classification problems, especially when there are clear boundaries between classes.</a:t>
            </a:r>
          </a:p>
          <a:p>
            <a:endParaRPr lang="en-GB" sz="1600" dirty="0" smtClean="0">
              <a:latin typeface="Times New Roman" pitchFamily="18" charset="0"/>
              <a:cs typeface="Times New Roman" pitchFamily="18" charset="0"/>
            </a:endParaRPr>
          </a:p>
          <a:p>
            <a:pPr>
              <a:buFont typeface="Arial" pitchFamily="34" charset="0"/>
              <a:buChar char="•"/>
            </a:pPr>
            <a:r>
              <a:rPr lang="en-GB" sz="1600" b="1" dirty="0" smtClean="0">
                <a:latin typeface="Times New Roman" pitchFamily="18" charset="0"/>
                <a:cs typeface="Times New Roman" pitchFamily="18" charset="0"/>
              </a:rPr>
              <a:t> k-Nearest Neighbours  (k-NN)</a:t>
            </a:r>
            <a:r>
              <a:rPr lang="en-GB" sz="1600" dirty="0" smtClean="0">
                <a:latin typeface="Times New Roman" pitchFamily="18" charset="0"/>
                <a:cs typeface="Times New Roman" pitchFamily="18" charset="0"/>
              </a:rPr>
              <a:t>: A non-parametric method that classifies an animal based on the majority class of its nearest neighbours in the feature space.</a:t>
            </a:r>
          </a:p>
          <a:p>
            <a:endParaRPr lang="en-GB" sz="1600" dirty="0" smtClean="0">
              <a:latin typeface="Times New Roman" pitchFamily="18" charset="0"/>
              <a:cs typeface="Times New Roman" pitchFamily="18" charset="0"/>
            </a:endParaRPr>
          </a:p>
          <a:p>
            <a:pPr>
              <a:buFont typeface="Arial" pitchFamily="34" charset="0"/>
              <a:buChar char="•"/>
            </a:pPr>
            <a:r>
              <a:rPr lang="en-GB" sz="1600" b="1" dirty="0" smtClean="0">
                <a:latin typeface="Times New Roman" pitchFamily="18" charset="0"/>
                <a:cs typeface="Times New Roman" pitchFamily="18" charset="0"/>
              </a:rPr>
              <a:t>Tensor Flow / Keras </a:t>
            </a:r>
            <a:r>
              <a:rPr lang="en-GB" sz="1600" dirty="0" smtClean="0">
                <a:latin typeface="Times New Roman" pitchFamily="18" charset="0"/>
                <a:cs typeface="Times New Roman" pitchFamily="18" charset="0"/>
              </a:rPr>
              <a:t>: Deep learning frameworks that make it easier to implement CNN models and perform multi-class animal classification .</a:t>
            </a:r>
          </a:p>
          <a:p>
            <a:pPr>
              <a:buFont typeface="Arial" pitchFamily="34" charset="0"/>
              <a:buChar char="•"/>
            </a:pPr>
            <a:endParaRPr lang="en-GB" sz="1600" dirty="0" smtClean="0">
              <a:latin typeface="Times New Roman" pitchFamily="18" charset="0"/>
              <a:cs typeface="Times New Roman" pitchFamily="18" charset="0"/>
            </a:endParaRPr>
          </a:p>
          <a:p>
            <a:pPr>
              <a:buFont typeface="Arial" pitchFamily="34" charset="0"/>
              <a:buChar char="•"/>
            </a:pPr>
            <a:r>
              <a:rPr lang="en-GB" sz="1600" b="1" dirty="0" smtClean="0">
                <a:latin typeface="Times New Roman" pitchFamily="18" charset="0"/>
                <a:cs typeface="Times New Roman" pitchFamily="18" charset="0"/>
              </a:rPr>
              <a:t>GPUs (Graphics Processing Units)</a:t>
            </a:r>
            <a:r>
              <a:rPr lang="en-GB" sz="1600" dirty="0" smtClean="0">
                <a:latin typeface="Times New Roman" pitchFamily="18" charset="0"/>
                <a:cs typeface="Times New Roman" pitchFamily="18" charset="0"/>
              </a:rPr>
              <a:t>: Since deep learning models like CNNs require large amounts of computation, GPUs are essential for training large-scale models efficiently.</a:t>
            </a:r>
          </a:p>
          <a:p>
            <a:endParaRPr lang="en-IN" sz="1600" b="1" dirty="0">
              <a:solidFill>
                <a:srgbClr val="213163"/>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5" y="1014656"/>
            <a:ext cx="11671095" cy="7417415"/>
          </a:xfrm>
          <a:prstGeom prst="rect">
            <a:avLst/>
          </a:prstGeom>
          <a:noFill/>
        </p:spPr>
        <p:txBody>
          <a:bodyPr wrap="square">
            <a:spAutoFit/>
          </a:bodyPr>
          <a:lstStyle/>
          <a:p>
            <a:r>
              <a:rPr lang="en-US" sz="2000" b="1" dirty="0" smtClean="0">
                <a:solidFill>
                  <a:srgbClr val="213163"/>
                </a:solidFill>
              </a:rPr>
              <a:t>Methodology</a:t>
            </a:r>
          </a:p>
          <a:p>
            <a:endParaRPr lang="en-GB" sz="2000" b="1" dirty="0" smtClean="0">
              <a:solidFill>
                <a:srgbClr val="213163"/>
              </a:solidFill>
            </a:endParaRPr>
          </a:p>
          <a:p>
            <a:r>
              <a:rPr lang="en-GB" sz="1600" dirty="0" smtClean="0">
                <a:latin typeface="Times New Roman" pitchFamily="18" charset="0"/>
                <a:cs typeface="Times New Roman" pitchFamily="18" charset="0"/>
              </a:rPr>
              <a:t>The methodology typically follows a systematic approach that involves data collection, pre-processing, model selection, training, evaluation, and deployment.</a:t>
            </a:r>
          </a:p>
          <a:p>
            <a:pPr marL="342900" indent="-342900">
              <a:buAutoNum type="arabicPeriod"/>
            </a:pPr>
            <a:r>
              <a:rPr lang="en-US" sz="1600" b="1" dirty="0" smtClean="0">
                <a:latin typeface="Times New Roman" pitchFamily="18" charset="0"/>
                <a:cs typeface="Times New Roman" pitchFamily="18" charset="0"/>
              </a:rPr>
              <a:t>Problem Definition</a:t>
            </a:r>
            <a:r>
              <a:rPr lang="en-US" sz="1600" b="1" dirty="0" smtClean="0"/>
              <a:t>: </a:t>
            </a:r>
            <a:r>
              <a:rPr lang="en-US" sz="1600" dirty="0" smtClean="0">
                <a:latin typeface="Times New Roman" pitchFamily="18" charset="0"/>
                <a:cs typeface="Times New Roman" pitchFamily="18" charset="0"/>
              </a:rPr>
              <a:t>The first is to clearly define the problem. </a:t>
            </a:r>
            <a:r>
              <a:rPr lang="en-GB" sz="1600" dirty="0" smtClean="0">
                <a:latin typeface="Times New Roman" pitchFamily="18" charset="0"/>
                <a:cs typeface="Times New Roman" pitchFamily="18" charset="0"/>
              </a:rPr>
              <a:t>You need to decide whether the classification task is based on images, audio, or other features (e.g., behavioral data).For example species classification.</a:t>
            </a:r>
          </a:p>
          <a:p>
            <a:r>
              <a:rPr lang="en-GB" sz="1600" b="1" dirty="0" smtClean="0">
                <a:latin typeface="Times New Roman" pitchFamily="18" charset="0"/>
                <a:cs typeface="Times New Roman" pitchFamily="18" charset="0"/>
              </a:rPr>
              <a:t>2. Data Collection: </a:t>
            </a:r>
            <a:r>
              <a:rPr lang="en-GB" sz="1600" dirty="0" smtClean="0">
                <a:latin typeface="Times New Roman" pitchFamily="18" charset="0"/>
                <a:cs typeface="Times New Roman" pitchFamily="18" charset="0"/>
              </a:rPr>
              <a:t>The next step is gathering a </a:t>
            </a:r>
            <a:r>
              <a:rPr lang="en-GB" sz="1600" b="1" dirty="0" smtClean="0">
                <a:latin typeface="Times New Roman" pitchFamily="18" charset="0"/>
                <a:cs typeface="Times New Roman" pitchFamily="18" charset="0"/>
              </a:rPr>
              <a:t>labeled dataset</a:t>
            </a:r>
            <a:r>
              <a:rPr lang="en-GB" sz="1600" dirty="0" smtClean="0">
                <a:latin typeface="Times New Roman" pitchFamily="18" charset="0"/>
                <a:cs typeface="Times New Roman" pitchFamily="18" charset="0"/>
              </a:rPr>
              <a:t> that contains images , animals from different classes. </a:t>
            </a:r>
          </a:p>
          <a:p>
            <a:r>
              <a:rPr lang="en-GB" sz="1600" b="1" dirty="0" smtClean="0">
                <a:latin typeface="Times New Roman" pitchFamily="18" charset="0"/>
                <a:cs typeface="Times New Roman" pitchFamily="18" charset="0"/>
              </a:rPr>
              <a:t>3. Data Pre-processing: </a:t>
            </a:r>
            <a:r>
              <a:rPr lang="en-GB" sz="1600" dirty="0" smtClean="0">
                <a:latin typeface="Times New Roman" pitchFamily="18" charset="0"/>
                <a:cs typeface="Times New Roman" pitchFamily="18" charset="0"/>
              </a:rPr>
              <a:t>Once the dataset is collected, pre-processing is essential for improving model performance.</a:t>
            </a:r>
          </a:p>
          <a:p>
            <a:r>
              <a:rPr lang="en-GB" sz="1600" b="1" dirty="0" smtClean="0">
                <a:latin typeface="Times New Roman" pitchFamily="18" charset="0"/>
                <a:cs typeface="Times New Roman" pitchFamily="18" charset="0"/>
              </a:rPr>
              <a:t>4. Model Selection: </a:t>
            </a:r>
            <a:r>
              <a:rPr lang="en-GB" sz="1600" dirty="0" smtClean="0">
                <a:latin typeface="Times New Roman" pitchFamily="18" charset="0"/>
                <a:cs typeface="Times New Roman" pitchFamily="18" charset="0"/>
              </a:rPr>
              <a:t>The heart of a multi-class classification project is the selection of the right model. For animal classification, deep learning methods, particularly </a:t>
            </a:r>
            <a:r>
              <a:rPr lang="en-GB" sz="1600" b="1" dirty="0" smtClean="0">
                <a:latin typeface="Times New Roman" pitchFamily="18" charset="0"/>
                <a:cs typeface="Times New Roman" pitchFamily="18" charset="0"/>
              </a:rPr>
              <a:t>Convolutional  Neural Networks (CNNs)</a:t>
            </a:r>
            <a:r>
              <a:rPr lang="en-GB" sz="1600" dirty="0" smtClean="0">
                <a:latin typeface="Times New Roman" pitchFamily="18" charset="0"/>
                <a:cs typeface="Times New Roman" pitchFamily="18" charset="0"/>
              </a:rPr>
              <a:t>, are commonly used due to their effectiveness in image classification tasks.</a:t>
            </a:r>
          </a:p>
          <a:p>
            <a:r>
              <a:rPr lang="en-GB" sz="1600" b="1" dirty="0" smtClean="0">
                <a:latin typeface="Times New Roman" pitchFamily="18" charset="0"/>
                <a:cs typeface="Times New Roman" pitchFamily="18" charset="0"/>
              </a:rPr>
              <a:t>5. Model Training: </a:t>
            </a:r>
            <a:r>
              <a:rPr lang="en-GB" sz="1600" dirty="0" smtClean="0">
                <a:latin typeface="Times New Roman" pitchFamily="18" charset="0"/>
                <a:cs typeface="Times New Roman" pitchFamily="18" charset="0"/>
              </a:rPr>
              <a:t>In this step, the model is trained using the labeled dataset.</a:t>
            </a:r>
          </a:p>
          <a:p>
            <a:r>
              <a:rPr lang="en-GB" sz="1600" b="1" dirty="0" smtClean="0">
                <a:latin typeface="Times New Roman" pitchFamily="18" charset="0"/>
                <a:cs typeface="Times New Roman" pitchFamily="18" charset="0"/>
              </a:rPr>
              <a:t>6. Model Evaluation : </a:t>
            </a:r>
            <a:r>
              <a:rPr lang="en-GB" sz="1600" dirty="0" smtClean="0">
                <a:latin typeface="Times New Roman" pitchFamily="18" charset="0"/>
                <a:cs typeface="Times New Roman" pitchFamily="18" charset="0"/>
              </a:rPr>
              <a:t>After training the model, evaluate its performance using the validation set (during training) and the test set (after training).</a:t>
            </a:r>
          </a:p>
          <a:p>
            <a:r>
              <a:rPr lang="en-GB" sz="1600" b="1" dirty="0" smtClean="0">
                <a:latin typeface="Times New Roman" pitchFamily="18" charset="0"/>
                <a:cs typeface="Times New Roman" pitchFamily="18" charset="0"/>
              </a:rPr>
              <a:t>7. Model Improvement (if necessary):</a:t>
            </a:r>
            <a:r>
              <a:rPr lang="en-GB" sz="1600" dirty="0" smtClean="0">
                <a:latin typeface="Times New Roman" pitchFamily="18" charset="0"/>
                <a:cs typeface="Times New Roman" pitchFamily="18" charset="0"/>
              </a:rPr>
              <a:t>If the model's performance is not satisfactory, consider the following strategies:</a:t>
            </a:r>
          </a:p>
          <a:p>
            <a:r>
              <a:rPr lang="en-GB" sz="1600" dirty="0" smtClean="0">
                <a:latin typeface="Times New Roman" pitchFamily="18" charset="0"/>
                <a:cs typeface="Times New Roman" pitchFamily="18" charset="0"/>
              </a:rPr>
              <a:t>Data Augmentation , Ensemble Methods, Advanced Architectures , Fine-tuning is used.</a:t>
            </a:r>
          </a:p>
          <a:p>
            <a:r>
              <a:rPr lang="en-GB" sz="1600" b="1" dirty="0" smtClean="0">
                <a:latin typeface="Times New Roman" pitchFamily="18" charset="0"/>
                <a:cs typeface="Times New Roman" pitchFamily="18" charset="0"/>
              </a:rPr>
              <a:t>8. Deployment : </a:t>
            </a:r>
            <a:r>
              <a:rPr lang="en-GB" sz="1600" dirty="0" smtClean="0">
                <a:latin typeface="Times New Roman" pitchFamily="18" charset="0"/>
                <a:cs typeface="Times New Roman" pitchFamily="18" charset="0"/>
              </a:rPr>
              <a:t>Once the model is trained and evaluated, the final step is to deploy it to a production environment where it can be used to classify new animal images.</a:t>
            </a:r>
          </a:p>
          <a:p>
            <a:endParaRPr lang="en-GB" sz="1600" dirty="0" smtClean="0">
              <a:latin typeface="Times New Roman" pitchFamily="18" charset="0"/>
              <a:cs typeface="Times New Roman" pitchFamily="18" charset="0"/>
            </a:endParaRPr>
          </a:p>
          <a:p>
            <a:endParaRPr lang="en-GB" sz="1600" dirty="0" smtClean="0">
              <a:latin typeface="Times New Roman" pitchFamily="18" charset="0"/>
              <a:cs typeface="Times New Roman" pitchFamily="18" charset="0"/>
            </a:endParaRPr>
          </a:p>
          <a:p>
            <a:endParaRPr lang="en-GB" sz="1600" dirty="0" smtClean="0">
              <a:latin typeface="Times New Roman" pitchFamily="18" charset="0"/>
              <a:cs typeface="Times New Roman" pitchFamily="18" charset="0"/>
            </a:endParaRPr>
          </a:p>
          <a:p>
            <a:endParaRPr lang="en-GB" sz="1600" dirty="0" smtClean="0">
              <a:latin typeface="Times New Roman" pitchFamily="18" charset="0"/>
              <a:cs typeface="Times New Roman" pitchFamily="18" charset="0"/>
            </a:endParaRPr>
          </a:p>
          <a:p>
            <a:endParaRPr lang="en-GB" sz="1600" dirty="0" smtClean="0">
              <a:latin typeface="Times New Roman" pitchFamily="18" charset="0"/>
              <a:cs typeface="Times New Roman" pitchFamily="18" charset="0"/>
            </a:endParaRPr>
          </a:p>
          <a:p>
            <a:r>
              <a:rPr lang="en-GB" sz="1600" dirty="0" smtClean="0">
                <a:latin typeface="Times New Roman" pitchFamily="18" charset="0"/>
                <a:cs typeface="Times New Roman" pitchFamily="18" charset="0"/>
              </a:rPr>
              <a:t> </a:t>
            </a:r>
          </a:p>
          <a:p>
            <a:endParaRPr lang="en-GB" sz="1600" dirty="0" smtClean="0">
              <a:latin typeface="Times New Roman" pitchFamily="18" charset="0"/>
              <a:cs typeface="Times New Roman" pitchFamily="18" charset="0"/>
            </a:endParaRPr>
          </a:p>
          <a:p>
            <a:endParaRPr lang="en-US" sz="1600" dirty="0" smtClean="0">
              <a:solidFill>
                <a:srgbClr val="213163"/>
              </a:solidFill>
              <a:latin typeface="Times New Roman" pitchFamily="18" charset="0"/>
              <a:cs typeface="Times New Roman" pitchFamily="18" charset="0"/>
            </a:endParaRPr>
          </a:p>
          <a:p>
            <a:endParaRPr lang="en-US" sz="2000" b="1" dirty="0" smtClean="0">
              <a:solidFill>
                <a:srgbClr val="213163"/>
              </a:solidFill>
            </a:endParaRPr>
          </a:p>
          <a:p>
            <a:endParaRPr lang="en-IN" sz="1600" dirty="0">
              <a:solidFill>
                <a:srgbClr val="213163"/>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3" y="1054412"/>
            <a:ext cx="11619033" cy="2677656"/>
          </a:xfrm>
          <a:prstGeom prst="rect">
            <a:avLst/>
          </a:prstGeom>
          <a:noFill/>
        </p:spPr>
        <p:txBody>
          <a:bodyPr wrap="square">
            <a:spAutoFit/>
          </a:bodyPr>
          <a:lstStyle/>
          <a:p>
            <a:r>
              <a:rPr lang="en-US" sz="2000" b="1" dirty="0">
                <a:solidFill>
                  <a:srgbClr val="213163"/>
                </a:solidFill>
              </a:rPr>
              <a:t>Problem Statement</a:t>
            </a:r>
            <a:r>
              <a:rPr lang="en-US" sz="2000" b="1" dirty="0" smtClean="0">
                <a:solidFill>
                  <a:srgbClr val="213163"/>
                </a:solidFill>
              </a:rPr>
              <a:t>:</a:t>
            </a:r>
          </a:p>
          <a:p>
            <a:endParaRPr lang="en-US" sz="2000" b="1" dirty="0" smtClean="0">
              <a:solidFill>
                <a:srgbClr val="213163"/>
              </a:solidFill>
            </a:endParaRPr>
          </a:p>
          <a:p>
            <a:r>
              <a:rPr lang="en-GB" sz="1600" dirty="0" smtClean="0">
                <a:latin typeface="Times New Roman" pitchFamily="18" charset="0"/>
                <a:cs typeface="Times New Roman" pitchFamily="18" charset="0"/>
              </a:rPr>
              <a:t>How can we develop a machine learning model that accurately classifies images of animals into multiple categories (such as mammals, birds, reptiles, and amphibians) based on visual features, while overcoming challenges like class imbalance, varying image quality, and distinguishing between similar species?</a:t>
            </a:r>
            <a:r>
              <a:rPr lang="en-US" sz="1600" b="1" dirty="0" smtClean="0">
                <a:solidFill>
                  <a:srgbClr val="213163"/>
                </a:solidFill>
                <a:latin typeface="Times New Roman" pitchFamily="18" charset="0"/>
                <a:cs typeface="Times New Roman" pitchFamily="18" charset="0"/>
              </a:rPr>
              <a:t>  </a:t>
            </a:r>
          </a:p>
          <a:p>
            <a:endParaRPr lang="en-GB" sz="1600" b="1" dirty="0" smtClean="0">
              <a:solidFill>
                <a:srgbClr val="213163"/>
              </a:solidFill>
              <a:latin typeface="Times New Roman" pitchFamily="18" charset="0"/>
              <a:cs typeface="Times New Roman" pitchFamily="18" charset="0"/>
            </a:endParaRPr>
          </a:p>
          <a:p>
            <a:r>
              <a:rPr lang="en-GB" sz="1600" b="1" dirty="0" smtClean="0">
                <a:solidFill>
                  <a:srgbClr val="213163"/>
                </a:solidFill>
                <a:latin typeface="Times New Roman" pitchFamily="18" charset="0"/>
                <a:cs typeface="Times New Roman" pitchFamily="18" charset="0"/>
              </a:rPr>
              <a:t> </a:t>
            </a:r>
            <a:r>
              <a:rPr lang="en-GB" sz="1600" dirty="0" smtClean="0">
                <a:latin typeface="Times New Roman" pitchFamily="18" charset="0"/>
                <a:cs typeface="Times New Roman" pitchFamily="18" charset="0"/>
              </a:rPr>
              <a:t>The task is to develop a </a:t>
            </a:r>
            <a:r>
              <a:rPr lang="en-GB" sz="1600" b="1" dirty="0" smtClean="0">
                <a:latin typeface="Times New Roman" pitchFamily="18" charset="0"/>
                <a:cs typeface="Times New Roman" pitchFamily="18" charset="0"/>
              </a:rPr>
              <a:t>machine learning-based system</a:t>
            </a:r>
            <a:r>
              <a:rPr lang="en-GB" sz="1600" dirty="0" smtClean="0">
                <a:latin typeface="Times New Roman" pitchFamily="18" charset="0"/>
                <a:cs typeface="Times New Roman" pitchFamily="18" charset="0"/>
              </a:rPr>
              <a:t> capable of </a:t>
            </a:r>
            <a:r>
              <a:rPr lang="en-GB" sz="1600" b="1" dirty="0" smtClean="0">
                <a:latin typeface="Times New Roman" pitchFamily="18" charset="0"/>
                <a:cs typeface="Times New Roman" pitchFamily="18" charset="0"/>
              </a:rPr>
              <a:t>automatically classifying images of animals</a:t>
            </a:r>
            <a:r>
              <a:rPr lang="en-GB" sz="1600" dirty="0" smtClean="0">
                <a:latin typeface="Times New Roman" pitchFamily="18" charset="0"/>
                <a:cs typeface="Times New Roman" pitchFamily="18" charset="0"/>
              </a:rPr>
              <a:t> into multiple distinct categories or species. The system should be trained to recognize and categorize animals from a diverse set of classes (such as mammals, birds, reptiles, and amphibians) based on their visual characteristics. The goal is to build a model that can be applied in various real-world scenarios, such as wildlife monitoring, educational tools, and pet identification applications.</a:t>
            </a:r>
            <a:endParaRPr lang="en-IN" sz="1600" b="1" dirty="0">
              <a:solidFill>
                <a:srgbClr val="213163"/>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3" y="1054411"/>
            <a:ext cx="11488405" cy="4031873"/>
          </a:xfrm>
          <a:prstGeom prst="rect">
            <a:avLst/>
          </a:prstGeom>
          <a:noFill/>
        </p:spPr>
        <p:txBody>
          <a:bodyPr wrap="square">
            <a:spAutoFit/>
          </a:bodyPr>
          <a:lstStyle/>
          <a:p>
            <a:r>
              <a:rPr lang="en-US" sz="2000" b="1" dirty="0">
                <a:solidFill>
                  <a:srgbClr val="213163"/>
                </a:solidFill>
              </a:rPr>
              <a:t>Solution</a:t>
            </a:r>
            <a:r>
              <a:rPr lang="en-US" sz="2000" b="1" dirty="0" smtClean="0">
                <a:solidFill>
                  <a:srgbClr val="213163"/>
                </a:solidFill>
              </a:rPr>
              <a:t>:</a:t>
            </a:r>
          </a:p>
          <a:p>
            <a:endParaRPr lang="en-US" sz="2000" b="1" dirty="0" smtClean="0">
              <a:solidFill>
                <a:srgbClr val="213163"/>
              </a:solidFill>
            </a:endParaRPr>
          </a:p>
          <a:p>
            <a:r>
              <a:rPr lang="en-GB" sz="1800" dirty="0" smtClean="0">
                <a:latin typeface="Times New Roman" pitchFamily="18" charset="0"/>
                <a:cs typeface="Times New Roman" pitchFamily="18" charset="0"/>
              </a:rPr>
              <a:t>To solve a </a:t>
            </a:r>
            <a:r>
              <a:rPr lang="en-GB" sz="1800" b="1" dirty="0" smtClean="0">
                <a:latin typeface="Times New Roman" pitchFamily="18" charset="0"/>
                <a:cs typeface="Times New Roman" pitchFamily="18" charset="0"/>
              </a:rPr>
              <a:t>multi-class animal classification</a:t>
            </a:r>
            <a:r>
              <a:rPr lang="en-GB" sz="1800" dirty="0" smtClean="0">
                <a:latin typeface="Times New Roman" pitchFamily="18" charset="0"/>
                <a:cs typeface="Times New Roman" pitchFamily="18" charset="0"/>
              </a:rPr>
              <a:t> project, you'll need to follow a structured approach that involves data collection, pre-processing, model selection, training, evaluation, and deployment</a:t>
            </a:r>
            <a:r>
              <a:rPr lang="en-GB" sz="1800" dirty="0" smtClean="0"/>
              <a:t>.</a:t>
            </a:r>
            <a:r>
              <a:rPr lang="en-US" sz="1800" b="1" dirty="0" smtClean="0">
                <a:solidFill>
                  <a:srgbClr val="213163"/>
                </a:solidFill>
              </a:rPr>
              <a:t> </a:t>
            </a:r>
          </a:p>
          <a:p>
            <a:endParaRPr lang="en-US" sz="1800" b="1" dirty="0" smtClean="0">
              <a:solidFill>
                <a:srgbClr val="213163"/>
              </a:solidFill>
            </a:endParaRPr>
          </a:p>
          <a:p>
            <a:pPr marL="457200" indent="-457200">
              <a:buFont typeface="+mj-lt"/>
              <a:buAutoNum type="arabicPeriod"/>
            </a:pPr>
            <a:r>
              <a:rPr lang="en-US" sz="1800" b="1" dirty="0" smtClean="0">
                <a:solidFill>
                  <a:schemeClr val="tx1"/>
                </a:solidFill>
                <a:latin typeface="Times New Roman" pitchFamily="18" charset="0"/>
                <a:cs typeface="Times New Roman" pitchFamily="18" charset="0"/>
              </a:rPr>
              <a:t>Problem  Understanding</a:t>
            </a:r>
          </a:p>
          <a:p>
            <a:pPr marL="457200" indent="-457200">
              <a:buFont typeface="+mj-lt"/>
              <a:buAutoNum type="arabicPeriod"/>
            </a:pPr>
            <a:r>
              <a:rPr lang="en-GB" sz="1800" b="1" dirty="0" smtClean="0">
                <a:solidFill>
                  <a:srgbClr val="213163"/>
                </a:solidFill>
                <a:latin typeface="Times New Roman" pitchFamily="18" charset="0"/>
                <a:cs typeface="Times New Roman" pitchFamily="18" charset="0"/>
              </a:rPr>
              <a:t> </a:t>
            </a:r>
            <a:r>
              <a:rPr lang="en-GB" sz="1800" b="1" dirty="0" smtClean="0">
                <a:solidFill>
                  <a:schemeClr val="tx1"/>
                </a:solidFill>
                <a:latin typeface="Times New Roman" pitchFamily="18" charset="0"/>
                <a:cs typeface="Times New Roman" pitchFamily="18" charset="0"/>
              </a:rPr>
              <a:t>Data Collection &amp; Dataset preparation</a:t>
            </a:r>
          </a:p>
          <a:p>
            <a:pPr marL="457200" indent="-457200">
              <a:buFont typeface="+mj-lt"/>
              <a:buAutoNum type="arabicPeriod"/>
            </a:pPr>
            <a:r>
              <a:rPr lang="en-GB" sz="1800" b="1" dirty="0" smtClean="0">
                <a:solidFill>
                  <a:schemeClr val="tx1"/>
                </a:solidFill>
                <a:latin typeface="Times New Roman" pitchFamily="18" charset="0"/>
                <a:cs typeface="Times New Roman" pitchFamily="18" charset="0"/>
              </a:rPr>
              <a:t>Data Processing</a:t>
            </a:r>
          </a:p>
          <a:p>
            <a:pPr marL="457200" indent="-457200">
              <a:buFont typeface="+mj-lt"/>
              <a:buAutoNum type="arabicPeriod"/>
            </a:pPr>
            <a:r>
              <a:rPr lang="en-GB" sz="1800" b="1" dirty="0" smtClean="0">
                <a:solidFill>
                  <a:schemeClr val="tx1"/>
                </a:solidFill>
                <a:latin typeface="Times New Roman" pitchFamily="18" charset="0"/>
                <a:cs typeface="Times New Roman" pitchFamily="18" charset="0"/>
              </a:rPr>
              <a:t>Model Selection</a:t>
            </a:r>
          </a:p>
          <a:p>
            <a:pPr marL="457200" indent="-457200">
              <a:buFont typeface="+mj-lt"/>
              <a:buAutoNum type="arabicPeriod"/>
            </a:pPr>
            <a:r>
              <a:rPr lang="en-GB" sz="1800" b="1" dirty="0" smtClean="0">
                <a:solidFill>
                  <a:schemeClr val="tx1"/>
                </a:solidFill>
                <a:latin typeface="Times New Roman" pitchFamily="18" charset="0"/>
                <a:cs typeface="Times New Roman" pitchFamily="18" charset="0"/>
              </a:rPr>
              <a:t>Model Training</a:t>
            </a:r>
          </a:p>
          <a:p>
            <a:pPr marL="457200" indent="-457200">
              <a:buFont typeface="+mj-lt"/>
              <a:buAutoNum type="arabicPeriod"/>
            </a:pPr>
            <a:r>
              <a:rPr lang="en-GB" sz="1800" b="1" dirty="0" smtClean="0">
                <a:solidFill>
                  <a:schemeClr val="tx1"/>
                </a:solidFill>
                <a:latin typeface="Times New Roman" pitchFamily="18" charset="0"/>
                <a:cs typeface="Times New Roman" pitchFamily="18" charset="0"/>
              </a:rPr>
              <a:t>Model Evaluation</a:t>
            </a:r>
          </a:p>
          <a:p>
            <a:pPr marL="457200" indent="-457200">
              <a:buFont typeface="+mj-lt"/>
              <a:buAutoNum type="arabicPeriod"/>
            </a:pPr>
            <a:r>
              <a:rPr lang="en-GB" sz="1800" b="1" dirty="0" smtClean="0">
                <a:solidFill>
                  <a:schemeClr val="tx1"/>
                </a:solidFill>
                <a:latin typeface="Times New Roman" pitchFamily="18" charset="0"/>
                <a:cs typeface="Times New Roman" pitchFamily="18" charset="0"/>
              </a:rPr>
              <a:t>Model Improvement </a:t>
            </a:r>
          </a:p>
          <a:p>
            <a:pPr marL="457200" indent="-457200">
              <a:buFont typeface="+mj-lt"/>
              <a:buAutoNum type="arabicPeriod"/>
            </a:pPr>
            <a:r>
              <a:rPr lang="en-GB" sz="1800" b="1" dirty="0" smtClean="0">
                <a:solidFill>
                  <a:schemeClr val="tx1"/>
                </a:solidFill>
                <a:latin typeface="Times New Roman" pitchFamily="18" charset="0"/>
                <a:cs typeface="Times New Roman" pitchFamily="18" charset="0"/>
              </a:rPr>
              <a:t>Deployment</a:t>
            </a:r>
          </a:p>
          <a:p>
            <a:pPr marL="457200" indent="-457200">
              <a:buFont typeface="+mj-lt"/>
              <a:buAutoNum type="arabicPeriod"/>
            </a:pPr>
            <a:r>
              <a:rPr lang="en-GB" sz="1800" b="1" dirty="0" smtClean="0">
                <a:solidFill>
                  <a:schemeClr val="tx1"/>
                </a:solidFill>
                <a:latin typeface="Times New Roman" pitchFamily="18" charset="0"/>
                <a:cs typeface="Times New Roman" pitchFamily="18" charset="0"/>
              </a:rPr>
              <a:t>Monitoring &amp; Maintenance</a:t>
            </a:r>
            <a:endParaRPr lang="en-IN" sz="1800" b="1" dirty="0">
              <a:solidFill>
                <a:srgbClr val="213163"/>
              </a:solidFill>
              <a:latin typeface="Times New Roman" pitchFamily="18" charset="0"/>
              <a:cs typeface="Times New Roman" pitchFamily="18" charset="0"/>
            </a:endParaRPr>
          </a:p>
        </p:txBody>
      </p:sp>
    </p:spTree>
    <p:extLst>
      <p:ext uri="{BB962C8B-B14F-4D97-AF65-F5344CB8AC3E}">
        <p14:creationId xmlns:p14="http://schemas.microsoft.com/office/powerpoint/2010/main" xmlns=""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3" y="1054412"/>
            <a:ext cx="11410027" cy="1323439"/>
          </a:xfrm>
          <a:prstGeom prst="rect">
            <a:avLst/>
          </a:prstGeom>
          <a:noFill/>
        </p:spPr>
        <p:txBody>
          <a:bodyPr wrap="square">
            <a:spAutoFit/>
          </a:bodyPr>
          <a:lstStyle/>
          <a:p>
            <a:r>
              <a:rPr lang="en-US" sz="2000" b="1" dirty="0">
                <a:solidFill>
                  <a:srgbClr val="213163"/>
                </a:solidFill>
              </a:rPr>
              <a:t>Screenshot of Output</a:t>
            </a:r>
            <a:r>
              <a:rPr lang="en-US" sz="2000" b="1" dirty="0" smtClean="0">
                <a:solidFill>
                  <a:srgbClr val="213163"/>
                </a:solidFill>
              </a:rPr>
              <a:t>:</a:t>
            </a:r>
          </a:p>
          <a:p>
            <a:endParaRPr lang="en-US" sz="2000" b="1" dirty="0" smtClean="0">
              <a:solidFill>
                <a:srgbClr val="213163"/>
              </a:solidFill>
            </a:endParaRPr>
          </a:p>
          <a:p>
            <a:endParaRPr lang="en-US" sz="2000" b="1" dirty="0" smtClean="0">
              <a:solidFill>
                <a:srgbClr val="213163"/>
              </a:solidFill>
            </a:endParaRPr>
          </a:p>
          <a:p>
            <a:r>
              <a:rPr lang="en-US" sz="2000" b="1" dirty="0" smtClean="0">
                <a:solidFill>
                  <a:srgbClr val="213163"/>
                </a:solidFill>
              </a:rPr>
              <a:t>  </a:t>
            </a:r>
            <a:endParaRPr lang="en-IN" sz="2000" b="1" dirty="0">
              <a:solidFill>
                <a:srgbClr val="213163"/>
              </a:solidFill>
            </a:endParaRPr>
          </a:p>
        </p:txBody>
      </p:sp>
      <p:pic>
        <p:nvPicPr>
          <p:cNvPr id="4" name="Picture 3" descr="WhatsApp Image 2025-04-18 at 12.34.14 PM.jpeg"/>
          <p:cNvPicPr>
            <a:picLocks noChangeAspect="1"/>
          </p:cNvPicPr>
          <p:nvPr/>
        </p:nvPicPr>
        <p:blipFill>
          <a:blip r:embed="rId2"/>
          <a:stretch>
            <a:fillRect/>
          </a:stretch>
        </p:blipFill>
        <p:spPr>
          <a:xfrm>
            <a:off x="237025" y="1619794"/>
            <a:ext cx="3120129" cy="2116183"/>
          </a:xfrm>
          <a:prstGeom prst="rect">
            <a:avLst/>
          </a:prstGeom>
        </p:spPr>
      </p:pic>
      <p:pic>
        <p:nvPicPr>
          <p:cNvPr id="5" name="Picture 4" descr="WhatsApp Image 2025-04-18 at 12.34.15 PM.jpeg"/>
          <p:cNvPicPr>
            <a:picLocks noChangeAspect="1"/>
          </p:cNvPicPr>
          <p:nvPr/>
        </p:nvPicPr>
        <p:blipFill>
          <a:blip r:embed="rId3"/>
          <a:stretch>
            <a:fillRect/>
          </a:stretch>
        </p:blipFill>
        <p:spPr>
          <a:xfrm>
            <a:off x="8229599" y="1319349"/>
            <a:ext cx="3300751" cy="2625634"/>
          </a:xfrm>
          <a:prstGeom prst="rect">
            <a:avLst/>
          </a:prstGeom>
        </p:spPr>
      </p:pic>
      <p:pic>
        <p:nvPicPr>
          <p:cNvPr id="6" name="Picture 5" descr="WhatsApp Image 2025-04-18 at 12.34.15 PM (1).jpeg"/>
          <p:cNvPicPr>
            <a:picLocks noChangeAspect="1"/>
          </p:cNvPicPr>
          <p:nvPr/>
        </p:nvPicPr>
        <p:blipFill>
          <a:blip r:embed="rId4"/>
          <a:stretch>
            <a:fillRect/>
          </a:stretch>
        </p:blipFill>
        <p:spPr>
          <a:xfrm>
            <a:off x="3461657" y="3879669"/>
            <a:ext cx="4598126" cy="2468880"/>
          </a:xfrm>
          <a:prstGeom prst="rect">
            <a:avLst/>
          </a:prstGeom>
        </p:spPr>
      </p:pic>
    </p:spTree>
    <p:extLst>
      <p:ext uri="{BB962C8B-B14F-4D97-AF65-F5344CB8AC3E}">
        <p14:creationId xmlns:p14="http://schemas.microsoft.com/office/powerpoint/2010/main" xmlns=""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9087" y="988151"/>
            <a:ext cx="11502982" cy="3200876"/>
          </a:xfrm>
          <a:prstGeom prst="rect">
            <a:avLst/>
          </a:prstGeom>
          <a:noFill/>
        </p:spPr>
        <p:txBody>
          <a:bodyPr wrap="square">
            <a:spAutoFit/>
          </a:bodyPr>
          <a:lstStyle/>
          <a:p>
            <a:r>
              <a:rPr lang="en-US" sz="2000" b="1" dirty="0">
                <a:solidFill>
                  <a:srgbClr val="213163"/>
                </a:solidFill>
              </a:rPr>
              <a:t>Conclusion</a:t>
            </a:r>
            <a:r>
              <a:rPr lang="en-US" sz="2000" b="1" dirty="0" smtClean="0">
                <a:solidFill>
                  <a:srgbClr val="213163"/>
                </a:solidFill>
              </a:rPr>
              <a:t>:</a:t>
            </a:r>
          </a:p>
          <a:p>
            <a:endParaRPr lang="en-US" sz="2000" b="1" dirty="0" smtClean="0">
              <a:solidFill>
                <a:srgbClr val="213163"/>
              </a:solidFill>
            </a:endParaRPr>
          </a:p>
          <a:p>
            <a:r>
              <a:rPr lang="en-GB" sz="1600" dirty="0" smtClean="0">
                <a:latin typeface="Times New Roman" pitchFamily="18" charset="0"/>
                <a:cs typeface="Times New Roman" pitchFamily="18" charset="0"/>
              </a:rPr>
              <a:t>In this project, we successfully developed and evaluated a multi-class animal classification model capable of identifying various animal species based on image inputs. Using machine learning techniques—specifically, convolutional neural networks (CNNs)—we trained our model on a diverse dataset, allowing it to learn distinct features for accurate classification. The final model achieved a promising accuracy, demonstrating strong generalization across different animal categories</a:t>
            </a:r>
            <a:r>
              <a:rPr lang="en-GB" sz="1600" dirty="0" smtClean="0">
                <a:latin typeface="Times New Roman" pitchFamily="18" charset="0"/>
                <a:cs typeface="Times New Roman" pitchFamily="18" charset="0"/>
              </a:rPr>
              <a:t>.</a:t>
            </a:r>
          </a:p>
          <a:p>
            <a:endParaRPr lang="en-GB" sz="1600" dirty="0" smtClean="0">
              <a:latin typeface="Times New Roman" pitchFamily="18" charset="0"/>
              <a:cs typeface="Times New Roman" pitchFamily="18" charset="0"/>
            </a:endParaRPr>
          </a:p>
          <a:p>
            <a:r>
              <a:rPr lang="en-GB" sz="1600" dirty="0" smtClean="0">
                <a:latin typeface="Times New Roman" pitchFamily="18" charset="0"/>
                <a:cs typeface="Times New Roman" pitchFamily="18" charset="0"/>
              </a:rPr>
              <a:t>        It </a:t>
            </a:r>
            <a:r>
              <a:rPr lang="en-GB" sz="1600" dirty="0" smtClean="0">
                <a:latin typeface="Times New Roman" pitchFamily="18" charset="0"/>
                <a:cs typeface="Times New Roman" pitchFamily="18" charset="0"/>
              </a:rPr>
              <a:t>also opens doors for further improvements. Future work may involve expanding the dataset, implementing data augmentation techniques, and experimenting with more advanced architectures like ResNet or EfficientNet to boost performance.</a:t>
            </a:r>
          </a:p>
          <a:p>
            <a:r>
              <a:rPr lang="en-GB" sz="1600" dirty="0" smtClean="0">
                <a:latin typeface="Times New Roman" pitchFamily="18" charset="0"/>
                <a:cs typeface="Times New Roman" pitchFamily="18" charset="0"/>
              </a:rPr>
              <a:t>Overall, the project provided valuable insights into the process of building a robust image classification pipeline and showcased the practical applications of AI in wildlife monitoring, conservation efforts, and educational tools.</a:t>
            </a:r>
          </a:p>
          <a:p>
            <a:r>
              <a:rPr lang="en-US" sz="1800" b="1" dirty="0" smtClean="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xmlns=""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xmlns=""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133</TotalTime>
  <Words>989</Words>
  <Application>Microsoft Office PowerPoint</Application>
  <PresentationFormat>Custom</PresentationFormat>
  <Paragraphs>80</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Session 01 Design Thinking &amp; Critical Thinking</vt:lpstr>
      <vt:lpstr>Slide 1</vt:lpstr>
      <vt:lpstr>Slide 2</vt:lpstr>
      <vt:lpstr>Slide 3</vt:lpstr>
      <vt:lpstr>Slide 4</vt:lpstr>
      <vt:lpstr>Slide 5</vt:lpstr>
      <vt:lpstr>Slide 6</vt:lpstr>
      <vt:lpstr>Slide 7</vt:lpstr>
      <vt:lpstr>Slide 8</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home</cp:lastModifiedBy>
  <cp:revision>19</cp:revision>
  <dcterms:created xsi:type="dcterms:W3CDTF">2024-12-31T09:40:01Z</dcterms:created>
  <dcterms:modified xsi:type="dcterms:W3CDTF">2025-04-18T07:18:19Z</dcterms:modified>
</cp:coreProperties>
</file>