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310" r:id="rId5"/>
    <p:sldId id="259" r:id="rId6"/>
    <p:sldId id="311" r:id="rId7"/>
    <p:sldId id="260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Black" panose="00000A00000000000000" pitchFamily="2" charset="0"/>
      <p:bold r:id="rId22"/>
      <p:boldItalic r:id="rId23"/>
    </p:embeddedFont>
    <p:embeddedFont>
      <p:font typeface="Montserrat ExtraBold" panose="00000900000000000000" pitchFamily="2" charset="0"/>
      <p:bold r:id="rId24"/>
      <p:boldItalic r:id="rId25"/>
    </p:embeddedFont>
    <p:embeddedFont>
      <p:font typeface="Montserrat ExtraLight" panose="00000300000000000000" pitchFamily="2" charset="0"/>
      <p:regular r:id="rId26"/>
      <p:bold r:id="rId27"/>
      <p:italic r:id="rId28"/>
      <p:boldItalic r:id="rId29"/>
    </p:embeddedFont>
    <p:embeddedFont>
      <p:font typeface="Montserrat Light" panose="00000400000000000000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1217E5-98E6-40AC-8E3F-B2537FC619F9}">
  <a:tblStyle styleId="{2D1217E5-98E6-40AC-8E3F-B2537FC619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>
        <p:scale>
          <a:sx n="100" d="100"/>
          <a:sy n="100" d="100"/>
        </p:scale>
        <p:origin x="272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viewProps" Target="viewProps.xml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font" Target="fonts/font2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font" Target="fonts/font27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de745794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de7457949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04033307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04033307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ea541527f_0_18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ea541527f_0_18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ea541527f_0_18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ea541527f_0_18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36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04033307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04033307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0" y="1856275"/>
            <a:ext cx="91440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 b="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967800" y="639438"/>
            <a:ext cx="1208400" cy="1208400"/>
          </a:xfrm>
          <a:prstGeom prst="mathMultiply">
            <a:avLst>
              <a:gd name="adj1" fmla="val 18967"/>
            </a:avLst>
          </a:prstGeom>
          <a:solidFill>
            <a:srgbClr val="FE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3813000" y="4124513"/>
            <a:ext cx="1518000" cy="0"/>
          </a:xfrm>
          <a:prstGeom prst="straightConnector1">
            <a:avLst/>
          </a:prstGeom>
          <a:noFill/>
          <a:ln w="228600" cap="flat" cmpd="sng">
            <a:solidFill>
              <a:srgbClr val="448A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>
            <a:off x="-1212000" y="1368300"/>
            <a:ext cx="2406900" cy="24069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800475" y="-497850"/>
            <a:ext cx="1588800" cy="1588800"/>
          </a:xfrm>
          <a:prstGeom prst="ellipse">
            <a:avLst/>
          </a:prstGeom>
          <a:noFill/>
          <a:ln w="228600" cap="flat" cmpd="sng">
            <a:solidFill>
              <a:srgbClr val="FF00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214700" y="3012900"/>
            <a:ext cx="67146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 1">
  <p:cSld name="SECTION_HEADER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4572000" y="3272"/>
            <a:ext cx="4596300" cy="5143500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1007400" y="1368300"/>
            <a:ext cx="2406900" cy="24069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157800" y="2053650"/>
            <a:ext cx="41061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970700" y="1523700"/>
            <a:ext cx="37989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479300" y="396000"/>
            <a:ext cx="4092600" cy="4351500"/>
          </a:xfrm>
          <a:prstGeom prst="rect">
            <a:avLst/>
          </a:prstGeom>
          <a:solidFill>
            <a:srgbClr val="FF00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375600" y="1777350"/>
            <a:ext cx="1588800" cy="1588800"/>
          </a:xfrm>
          <a:prstGeom prst="ellipse">
            <a:avLst/>
          </a:prstGeom>
          <a:noFill/>
          <a:ln w="228600" cap="flat" cmpd="sng">
            <a:solidFill>
              <a:srgbClr val="981F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3813000" y="4124513"/>
            <a:ext cx="1518000" cy="0"/>
          </a:xfrm>
          <a:prstGeom prst="straightConnector1">
            <a:avLst/>
          </a:prstGeom>
          <a:noFill/>
          <a:ln w="228600" cap="flat" cmpd="sng">
            <a:solidFill>
              <a:srgbClr val="981F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804525" y="1417250"/>
            <a:ext cx="2773200" cy="21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804525" y="3715925"/>
            <a:ext cx="27381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>
  <p:cSld name="CUSTOM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0"/>
            <a:ext cx="4671900" cy="5161200"/>
          </a:xfrm>
          <a:prstGeom prst="flowChartDelay">
            <a:avLst/>
          </a:prstGeom>
          <a:solidFill>
            <a:srgbClr val="FF57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ubTitle" idx="1"/>
          </p:nvPr>
        </p:nvSpPr>
        <p:spPr>
          <a:xfrm>
            <a:off x="6689935" y="1170975"/>
            <a:ext cx="20946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ubTitle" idx="2"/>
          </p:nvPr>
        </p:nvSpPr>
        <p:spPr>
          <a:xfrm>
            <a:off x="6983042" y="1492550"/>
            <a:ext cx="18015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ubTitle" idx="3"/>
          </p:nvPr>
        </p:nvSpPr>
        <p:spPr>
          <a:xfrm>
            <a:off x="4761525" y="1170975"/>
            <a:ext cx="21534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ubTitle" idx="4"/>
          </p:nvPr>
        </p:nvSpPr>
        <p:spPr>
          <a:xfrm>
            <a:off x="5062872" y="1492550"/>
            <a:ext cx="18522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ubTitle" idx="5"/>
          </p:nvPr>
        </p:nvSpPr>
        <p:spPr>
          <a:xfrm>
            <a:off x="6631050" y="3645775"/>
            <a:ext cx="21534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ubTitle" idx="6"/>
          </p:nvPr>
        </p:nvSpPr>
        <p:spPr>
          <a:xfrm>
            <a:off x="6983042" y="3967350"/>
            <a:ext cx="18015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7"/>
          </p:nvPr>
        </p:nvSpPr>
        <p:spPr>
          <a:xfrm>
            <a:off x="4761525" y="3645775"/>
            <a:ext cx="21534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ubTitle" idx="8"/>
          </p:nvPr>
        </p:nvSpPr>
        <p:spPr>
          <a:xfrm>
            <a:off x="5062872" y="3967350"/>
            <a:ext cx="18522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title" hasCustomPrompt="1"/>
          </p:nvPr>
        </p:nvSpPr>
        <p:spPr>
          <a:xfrm>
            <a:off x="4951125" y="409893"/>
            <a:ext cx="19638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6000"/>
              <a:buFont typeface="Montserrat"/>
              <a:buNone/>
              <a:defRPr sz="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2"/>
          <p:cNvSpPr txBox="1">
            <a:spLocks noGrp="1"/>
          </p:cNvSpPr>
          <p:nvPr>
            <p:ph type="title" idx="9" hasCustomPrompt="1"/>
          </p:nvPr>
        </p:nvSpPr>
        <p:spPr>
          <a:xfrm>
            <a:off x="6820648" y="409893"/>
            <a:ext cx="19638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6000"/>
              <a:buFont typeface="Montserrat"/>
              <a:buNone/>
              <a:defRPr sz="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2"/>
          <p:cNvSpPr txBox="1">
            <a:spLocks noGrp="1"/>
          </p:cNvSpPr>
          <p:nvPr>
            <p:ph type="title" idx="13" hasCustomPrompt="1"/>
          </p:nvPr>
        </p:nvSpPr>
        <p:spPr>
          <a:xfrm>
            <a:off x="4951125" y="2879561"/>
            <a:ext cx="19638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6000"/>
              <a:buFont typeface="Montserrat"/>
              <a:buNone/>
              <a:defRPr sz="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2"/>
          <p:cNvSpPr txBox="1">
            <a:spLocks noGrp="1"/>
          </p:cNvSpPr>
          <p:nvPr>
            <p:ph type="title" idx="14" hasCustomPrompt="1"/>
          </p:nvPr>
        </p:nvSpPr>
        <p:spPr>
          <a:xfrm>
            <a:off x="6820648" y="2879561"/>
            <a:ext cx="19638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6000"/>
              <a:buFont typeface="Montserrat"/>
              <a:buNone/>
              <a:defRPr sz="6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sz="12000" b="1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2"/>
          <p:cNvSpPr txBox="1">
            <a:spLocks noGrp="1"/>
          </p:cNvSpPr>
          <p:nvPr>
            <p:ph type="title" idx="15"/>
          </p:nvPr>
        </p:nvSpPr>
        <p:spPr>
          <a:xfrm>
            <a:off x="510275" y="1373100"/>
            <a:ext cx="3174900" cy="23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E99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 1">
  <p:cSld name="BIG_NUMBER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title" hasCustomPrompt="1"/>
          </p:nvPr>
        </p:nvSpPr>
        <p:spPr>
          <a:xfrm>
            <a:off x="707250" y="1959850"/>
            <a:ext cx="7729500" cy="9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sz="1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sz="1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sz="1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sz="1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sz="1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sz="1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sz="1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sz="1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-792825" y="1777350"/>
            <a:ext cx="1588800" cy="1588800"/>
          </a:xfrm>
          <a:prstGeom prst="ellipse">
            <a:avLst/>
          </a:prstGeom>
          <a:noFill/>
          <a:ln w="228600" cap="flat" cmpd="sng">
            <a:solidFill>
              <a:srgbClr val="FF57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" name="Google Shape;123;p14"/>
          <p:cNvCxnSpPr/>
          <p:nvPr/>
        </p:nvCxnSpPr>
        <p:spPr>
          <a:xfrm>
            <a:off x="4198500" y="1391988"/>
            <a:ext cx="747000" cy="0"/>
          </a:xfrm>
          <a:prstGeom prst="straightConnector1">
            <a:avLst/>
          </a:prstGeom>
          <a:noFill/>
          <a:ln w="228600" cap="flat" cmpd="sng">
            <a:solidFill>
              <a:srgbClr val="FE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4198500" y="3751513"/>
            <a:ext cx="747000" cy="0"/>
          </a:xfrm>
          <a:prstGeom prst="straightConnector1">
            <a:avLst/>
          </a:prstGeom>
          <a:noFill/>
          <a:ln w="228600" cap="flat" cmpd="sng">
            <a:solidFill>
              <a:srgbClr val="FE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1280875" y="2795650"/>
            <a:ext cx="6582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BLANK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 rot="-1949626">
            <a:off x="6835838" y="1205979"/>
            <a:ext cx="2861462" cy="2861462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-181850" y="2926900"/>
            <a:ext cx="2991900" cy="299190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978477" y="3770050"/>
            <a:ext cx="189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6768119" y="1791589"/>
            <a:ext cx="1892100" cy="17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>
  <p:cSld name="CUSTOM_8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 rot="10800000">
            <a:off x="4472100" y="0"/>
            <a:ext cx="4671900" cy="5161200"/>
          </a:xfrm>
          <a:prstGeom prst="flowChartDelay">
            <a:avLst/>
          </a:prstGeom>
          <a:solidFill>
            <a:srgbClr val="448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7531050" y="4130850"/>
            <a:ext cx="1291800" cy="1291800"/>
          </a:xfrm>
          <a:prstGeom prst="ellipse">
            <a:avLst/>
          </a:prstGeom>
          <a:solidFill>
            <a:srgbClr val="512D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 rot="-1949464">
            <a:off x="7836180" y="559315"/>
            <a:ext cx="1658140" cy="1658140"/>
          </a:xfrm>
          <a:prstGeom prst="rect">
            <a:avLst/>
          </a:prstGeom>
          <a:noFill/>
          <a:ln w="228600" cap="flat" cmpd="sng">
            <a:solidFill>
              <a:srgbClr val="FE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1"/>
          </p:nvPr>
        </p:nvSpPr>
        <p:spPr>
          <a:xfrm>
            <a:off x="5608400" y="1139225"/>
            <a:ext cx="2433000" cy="13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2"/>
          </p:nvPr>
        </p:nvSpPr>
        <p:spPr>
          <a:xfrm>
            <a:off x="5608399" y="2563425"/>
            <a:ext cx="2738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"/>
              <a:buNone/>
              <a:defRPr sz="3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70230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●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○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■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●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○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■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●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○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■"/>
              <a:def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0" r:id="rId5"/>
    <p:sldLayoutId id="2147483666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ctrTitle"/>
          </p:nvPr>
        </p:nvSpPr>
        <p:spPr>
          <a:xfrm>
            <a:off x="-422275" y="1350805"/>
            <a:ext cx="9988550" cy="211252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Guia Git/Github</a:t>
            </a:r>
            <a:endParaRPr sz="72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1"/>
          </p:nvPr>
        </p:nvSpPr>
        <p:spPr>
          <a:xfrm>
            <a:off x="1214700" y="3010251"/>
            <a:ext cx="67146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Como usar o GIT como GITHUB sem enrolação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F8BAB6-6D94-4CAD-B68D-7136F9AB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948"/>
            <a:ext cx="3947130" cy="16482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470C2CD-0C74-4880-98E4-AE5380C9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475" y="2813050"/>
            <a:ext cx="2279650" cy="22796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62F0C70-2372-4782-9229-FCAD367E1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70542" y="1431750"/>
            <a:ext cx="2741083" cy="23495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34D7A10-8333-4FA2-BCFE-2BAB58EE8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51" y="3485525"/>
            <a:ext cx="1273980" cy="15083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4294967295"/>
          </p:nvPr>
        </p:nvSpPr>
        <p:spPr>
          <a:xfrm>
            <a:off x="615875" y="348875"/>
            <a:ext cx="8121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600">
                <a:solidFill>
                  <a:srgbClr val="981FAC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9600" i="1">
              <a:solidFill>
                <a:schemeClr val="lt1"/>
              </a:solidFill>
              <a:highlight>
                <a:srgbClr val="FFFFFF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1284475" y="389800"/>
            <a:ext cx="77058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4800" b="1" i="0" dirty="0">
                <a:solidFill>
                  <a:srgbClr val="FFFFFF"/>
                </a:solidFill>
                <a:effectLst/>
                <a:latin typeface="Chelsea Market"/>
              </a:rPr>
              <a:t>Criando um novo repositório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D41D19-FCEE-444A-BD93-34D260D3A0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78250" y="1353112"/>
            <a:ext cx="6318250" cy="2123658"/>
          </a:xfrm>
          <a:prstGeom prst="rect">
            <a:avLst/>
          </a:prstGeom>
          <a:solidFill>
            <a:srgbClr val="000000">
              <a:alpha val="43922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crie uma nova pasta, abra-a e execute o comando</a:t>
            </a:r>
            <a:br>
              <a:rPr kumimoji="0" lang="pt-BR" altLang="pt-B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pt-BR" altLang="pt-BR" sz="66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kumimoji="0" lang="pt-BR" altLang="pt-BR" sz="6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pt-BR" altLang="pt-BR" sz="66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br>
              <a:rPr kumimoji="0" lang="pt-BR" altLang="pt-B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para criar um novo repositório.</a:t>
            </a:r>
            <a:r>
              <a:rPr kumimoji="0" lang="pt-BR" altLang="pt-B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22057B-11EB-427F-86CE-37EF2D81B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8559"/>
            <a:ext cx="2482850" cy="2482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5381625" y="0"/>
            <a:ext cx="3686176" cy="225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lt1"/>
                </a:solidFill>
                <a:highlight>
                  <a:srgbClr val="80008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Obtenha um repositório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75F03A0-2B1A-4482-B426-334D5CB1E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6199" y="494617"/>
            <a:ext cx="5429249" cy="4001095"/>
          </a:xfrm>
          <a:prstGeom prst="rect">
            <a:avLst/>
          </a:prstGeom>
          <a:solidFill>
            <a:srgbClr val="000000">
              <a:alpha val="43922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crie uma cópia de trabalho em um repositório local executando o comando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clone /caminho/para/o/repositório</a:t>
            </a:r>
            <a:endParaRPr kumimoji="0" lang="pt-BR" altLang="pt-BR" sz="66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highlight>
                <a:srgbClr val="000000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para criar um novo repositório.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quando usar um servidor remoto, seu comando será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clone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usuário@servidor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:/caminho/para/o/repositório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BA95E4-CCC1-484C-BF0E-2E3628CD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2069795"/>
            <a:ext cx="2781299" cy="29333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3512BB-D927-4266-B164-CA83E54EEF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940175" cy="961013"/>
          </a:xfrm>
        </p:spPr>
        <p:txBody>
          <a:bodyPr/>
          <a:lstStyle/>
          <a:p>
            <a:r>
              <a:rPr lang="pt-BR" sz="4800" dirty="0">
                <a:solidFill>
                  <a:schemeClr val="bg1"/>
                </a:solidFill>
                <a:highlight>
                  <a:srgbClr val="800080"/>
                </a:highlight>
              </a:rPr>
              <a:t>Adicionar &amp; confirmar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048CC0-5E22-4B63-8882-F0EFC335DC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14700" y="961013"/>
            <a:ext cx="5765800" cy="3754874"/>
          </a:xfrm>
          <a:prstGeom prst="rect">
            <a:avLst/>
          </a:prstGeom>
          <a:solidFill>
            <a:srgbClr val="000000">
              <a:alpha val="41961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Você pode propor mudanças (adicioná-las ao 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Index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) usando</a:t>
            </a:r>
            <a:br>
              <a:rPr kumimoji="0" lang="pt-BR" altLang="pt-BR" sz="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menlo"/>
              </a:rPr>
              <a:t>git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menl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menlo"/>
              </a:rPr>
              <a:t>add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menlo"/>
              </a:rPr>
              <a:t> &lt;arquivo&gt;</a:t>
            </a:r>
            <a:br>
              <a:rPr kumimoji="0" lang="pt-BR" altLang="pt-BR" sz="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</a:rPr>
            </a:b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menlo"/>
              </a:rPr>
              <a:t>git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menl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menlo"/>
              </a:rPr>
              <a:t>add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menlo"/>
              </a:rPr>
              <a:t> *</a:t>
            </a:r>
            <a:br>
              <a:rPr kumimoji="0" lang="pt-BR" altLang="pt-BR" sz="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Este é o primeiro passo no fluxo de trabalho básico do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git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. Para realmente confirmar estas mudanças (isto é, fazer um </a:t>
            </a:r>
            <a:r>
              <a:rPr kumimoji="0" lang="pt-BR" altLang="pt-BR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commit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), use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menlo"/>
              </a:rPr>
              <a:t>git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menl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menlo"/>
              </a:rPr>
              <a:t>commit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menlo"/>
              </a:rPr>
              <a:t> -m "comentários das alterações"</a:t>
            </a:r>
            <a:br>
              <a:rPr kumimoji="0" lang="pt-BR" altLang="pt-BR" sz="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Agora o arquivo é enviado para o 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HEAD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, mas ainda não para o repositório remoto.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4AF980-4AB5-4379-9D36-F6D44501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809751"/>
            <a:ext cx="3182071" cy="311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0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AB1914-E2E1-4E27-8D32-79CD26C15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5935"/>
            <a:ext cx="1915212" cy="2267565"/>
          </a:xfrm>
          <a:prstGeom prst="rect">
            <a:avLst/>
          </a:prstGeom>
        </p:spPr>
      </p:pic>
      <p:sp>
        <p:nvSpPr>
          <p:cNvPr id="32" name="Título 31">
            <a:extLst>
              <a:ext uri="{FF2B5EF4-FFF2-40B4-BE49-F238E27FC236}">
                <a16:creationId xmlns:a16="http://schemas.microsoft.com/office/drawing/2014/main" id="{5C9F401A-4096-4467-9E8E-899CD27C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bg1"/>
                </a:solidFill>
                <a:highlight>
                  <a:srgbClr val="800080"/>
                </a:highlight>
              </a:rPr>
              <a:t>ENVIANDO ALTERAÇÕES</a:t>
            </a: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26B8E65B-C859-4226-8016-986CD379E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63900" y="725089"/>
            <a:ext cx="4829300" cy="3693319"/>
          </a:xfrm>
          <a:prstGeom prst="rect">
            <a:avLst/>
          </a:prstGeom>
          <a:solidFill>
            <a:srgbClr val="000000">
              <a:alpha val="41961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crie um novo </a:t>
            </a:r>
            <a:r>
              <a:rPr lang="pt-BR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chamado "</a:t>
            </a:r>
            <a:r>
              <a:rPr lang="pt-BR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funcionalidade_x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 e selecione-o usando</a:t>
            </a:r>
            <a:br>
              <a:rPr lang="pt-BR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retorne para o master usando</a:t>
            </a:r>
            <a:br>
              <a:rPr lang="pt-BR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checkout master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 remova o </a:t>
            </a:r>
            <a:r>
              <a:rPr lang="pt-BR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 seguinte forma</a:t>
            </a:r>
            <a:br>
              <a:rPr lang="pt-BR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2200" b="0" dirty="0" err="1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pt-BR" sz="2200" b="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200" b="0" dirty="0" err="1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r>
              <a:rPr lang="pt-BR" sz="2200" b="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-d </a:t>
            </a:r>
            <a:r>
              <a:rPr lang="pt-BR" sz="2200" b="0" dirty="0" err="1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funcionalidade_x</a:t>
            </a:r>
            <a:endParaRPr lang="pt-BR" sz="2200" b="0" dirty="0">
              <a:solidFill>
                <a:schemeClr val="bg1"/>
              </a:solidFill>
              <a:highlight>
                <a:srgbClr val="000000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 </a:t>
            </a:r>
            <a:r>
              <a:rPr lang="pt-BR" sz="22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r>
              <a:rPr lang="pt-BR" sz="2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pt-BR" sz="2200" b="0" i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não está disponível a outros</a:t>
            </a:r>
            <a:r>
              <a:rPr lang="pt-BR" sz="2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a menos que você envie o </a:t>
            </a:r>
            <a:r>
              <a:rPr lang="pt-BR" sz="22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r>
              <a:rPr lang="pt-BR" sz="2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para seu repositório remoto</a:t>
            </a:r>
            <a:b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2200" dirty="0" err="1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pt-BR" sz="22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200" dirty="0" err="1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pt-BR" sz="22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200" dirty="0" err="1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pt-BR" sz="22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&lt;</a:t>
            </a:r>
            <a:r>
              <a:rPr lang="pt-BR" sz="2200" dirty="0" err="1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funcionalidade_x</a:t>
            </a:r>
            <a:r>
              <a:rPr lang="pt-BR" sz="22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BE881E-CA78-46CD-9181-A65780AF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1" y="777715"/>
            <a:ext cx="3837090" cy="3753177"/>
          </a:xfrm>
          <a:prstGeom prst="rect">
            <a:avLst/>
          </a:prstGeom>
        </p:spPr>
      </p:pic>
      <p:sp>
        <p:nvSpPr>
          <p:cNvPr id="32" name="Título 31">
            <a:extLst>
              <a:ext uri="{FF2B5EF4-FFF2-40B4-BE49-F238E27FC236}">
                <a16:creationId xmlns:a16="http://schemas.microsoft.com/office/drawing/2014/main" id="{5C9F401A-4096-4467-9E8E-899CD27CDC23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-114300" y="1394575"/>
            <a:ext cx="4572000" cy="2354350"/>
          </a:xfrm>
        </p:spPr>
        <p:txBody>
          <a:bodyPr/>
          <a:lstStyle/>
          <a:p>
            <a:r>
              <a:rPr lang="pt-BR" sz="4800" dirty="0">
                <a:solidFill>
                  <a:schemeClr val="bg1"/>
                </a:solidFill>
                <a:highlight>
                  <a:srgbClr val="800080"/>
                </a:highlight>
              </a:rPr>
              <a:t>Ramificando</a:t>
            </a: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26B8E65B-C859-4226-8016-986CD379E6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00431" y="392147"/>
            <a:ext cx="4749869" cy="4524315"/>
          </a:xfrm>
          <a:prstGeom prst="rect">
            <a:avLst/>
          </a:prstGeom>
          <a:solidFill>
            <a:srgbClr val="000000">
              <a:alpha val="41961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crie um novo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chamado "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funcionalidade_x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 e selecione-o usando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checkout -b </a:t>
            </a: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funcionalidade_x</a:t>
            </a:r>
            <a:b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Este é o primeiro passo no fluxo de trabalho básico do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Para realmente confirmar estas mudanças (isto é, fazer um 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), use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pt-BR" altLang="pt-BR" sz="3600" b="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&lt;servidor&gt;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Agora o arquivo é enviado para o 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HEAD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, mas ainda não para o repositório remoto.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4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B706CDB-721A-44C3-A3C2-F8565D396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891" y="-394335"/>
            <a:ext cx="6098699" cy="60986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D767521-6CC0-4AE6-93B5-A16D96D23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570" y="1219744"/>
            <a:ext cx="3688080" cy="31612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BBFB9FE-8F0E-4445-9682-683426A411E1}"/>
              </a:ext>
            </a:extLst>
          </p:cNvPr>
          <p:cNvSpPr txBox="1"/>
          <p:nvPr/>
        </p:nvSpPr>
        <p:spPr>
          <a:xfrm>
            <a:off x="0" y="2800350"/>
            <a:ext cx="29184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highlight>
                  <a:srgbClr val="80008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Atualizar &amp; mesclar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26396F8-ADC3-4828-9868-1EA23D0554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18460" y="107797"/>
            <a:ext cx="6027420" cy="4770537"/>
          </a:xfrm>
          <a:prstGeom prst="rect">
            <a:avLst/>
          </a:prstGeom>
          <a:solidFill>
            <a:srgbClr val="000000">
              <a:alpha val="41961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para atualizar seu repositório local com a mais nova versão, execute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git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pull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 sua pasta de trabalho para obter e fazer merge (mesclar) alterações remotas.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para fazer merge de um outro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ao seu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ativo (ex. master), use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git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merge &lt;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branch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&gt;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em ambos os casos 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tenta fazer o merge das alterações automaticamente. Infelizmente, isto nem sempre é possível e resulta em conflitos. Você é responsável por fazer o merge estes conflitos manualmente editando os arquivos exibidos pelo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Depois de alterar, você precisa marcá-los como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merged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git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add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&lt;arquivo&gt;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antes de fazer o merge das alterações, você pode também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pré-visualizá-as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usando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git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diff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&lt;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branch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origem&gt; &lt;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branch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destino&gt;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ol Style by Slidesgo">
  <a:themeElements>
    <a:clrScheme name="Simple Light">
      <a:dk1>
        <a:srgbClr val="434343"/>
      </a:dk1>
      <a:lt1>
        <a:srgbClr val="FFFFFF"/>
      </a:lt1>
      <a:dk2>
        <a:srgbClr val="981FAC"/>
      </a:dk2>
      <a:lt2>
        <a:srgbClr val="981FAC"/>
      </a:lt2>
      <a:accent1>
        <a:srgbClr val="981FAC"/>
      </a:accent1>
      <a:accent2>
        <a:srgbClr val="FE9900"/>
      </a:accent2>
      <a:accent3>
        <a:srgbClr val="FF5722"/>
      </a:accent3>
      <a:accent4>
        <a:srgbClr val="FF006A"/>
      </a:accent4>
      <a:accent5>
        <a:srgbClr val="448AFF"/>
      </a:accent5>
      <a:accent6>
        <a:srgbClr val="512DA8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455</Words>
  <Application>Microsoft Office PowerPoint</Application>
  <PresentationFormat>Apresentação na tela (16:9)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20" baseType="lpstr">
      <vt:lpstr>Muli</vt:lpstr>
      <vt:lpstr>Arvo</vt:lpstr>
      <vt:lpstr>Georgia</vt:lpstr>
      <vt:lpstr>Arial</vt:lpstr>
      <vt:lpstr>Roboto</vt:lpstr>
      <vt:lpstr>Montserrat Light</vt:lpstr>
      <vt:lpstr>menlo</vt:lpstr>
      <vt:lpstr>Chelsea Market</vt:lpstr>
      <vt:lpstr>Montserrat</vt:lpstr>
      <vt:lpstr>Montserrat ExtraBold</vt:lpstr>
      <vt:lpstr>Montserrat ExtraLight</vt:lpstr>
      <vt:lpstr>Montserrat Black</vt:lpstr>
      <vt:lpstr>Cool Style by Slidesgo</vt:lpstr>
      <vt:lpstr>Guia Git/Github</vt:lpstr>
      <vt:lpstr>Apresentação do PowerPoint</vt:lpstr>
      <vt:lpstr>Apresentação do PowerPoint</vt:lpstr>
      <vt:lpstr>Adicionar &amp; confirmar</vt:lpstr>
      <vt:lpstr>ENVIANDO ALTERAÇÕES</vt:lpstr>
      <vt:lpstr>Ramificando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Git/Github</dc:title>
  <dc:creator>E5 2620 12 CORES</dc:creator>
  <cp:lastModifiedBy>E5 2620 12 CORES</cp:lastModifiedBy>
  <cp:revision>5</cp:revision>
  <dcterms:modified xsi:type="dcterms:W3CDTF">2021-11-07T09:01:30Z</dcterms:modified>
</cp:coreProperties>
</file>