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484" autoAdjust="0"/>
  </p:normalViewPr>
  <p:slideViewPr>
    <p:cSldViewPr snapToGrid="0" showGuides="1">
      <p:cViewPr varScale="1">
        <p:scale>
          <a:sx n="75" d="100"/>
          <a:sy n="75" d="100"/>
        </p:scale>
        <p:origin x="54" y="90"/>
      </p:cViewPr>
      <p:guideLst>
        <p:guide orient="horz" pos="177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D649D-ADFC-45C3-92B2-C283080341A5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7D0A-1D7B-4001-9237-850CDDC19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  <a:p>
            <a:r>
              <a:rPr kumimoji="1" lang="ja-JP" altLang="en-US" dirty="0" smtClean="0"/>
              <a:t>国土数値情報　</a:t>
            </a:r>
            <a:r>
              <a:rPr kumimoji="1" lang="en-GB" altLang="ja-JP" dirty="0" smtClean="0"/>
              <a:t>http://nlftp.mlit.go.jp/ksj/index.html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7D0A-1D7B-4001-9237-850CDDC194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08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96952" y="2545464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14. </a:t>
            </a:r>
            <a:r>
              <a:rPr kumimoji="1" lang="ja-JP" altLang="en-US" sz="4000" dirty="0" smtClean="0"/>
              <a:t>点データの分析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u="none" dirty="0" smtClean="0">
                <a:solidFill>
                  <a:srgbClr val="0070C0"/>
                </a:solidFill>
              </a:rPr>
              <a:t>メッシュ内のポイント数で色分けする</a:t>
            </a:r>
            <a:endParaRPr kumimoji="1" lang="ja-JP" altLang="en-US" sz="3200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010276"/>
            <a:ext cx="5557377" cy="4238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8631"/>
            <a:ext cx="4343707" cy="292107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47017" y="5220602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ポリゴン内のポイント数に応じて色分けを行う。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012403" y="3390900"/>
            <a:ext cx="2559597" cy="152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569675"/>
            <a:ext cx="6531429" cy="50210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674685" y="231121"/>
            <a:ext cx="379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メッシュごとに病院の密度が可視化された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8725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461736"/>
            <a:ext cx="6531429" cy="5021036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6037943" y="2293258"/>
            <a:ext cx="4499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 flipV="1">
            <a:off x="5138057" y="2387374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3410858" y="3969431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3853542" y="3475945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4553855" y="2972254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487886" y="211908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松江市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9389" y="207895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出雲市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92217" y="2674041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大田市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91904" y="3183747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浜田市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9220" y="3755128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益田市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0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行政</a:t>
            </a:r>
            <a:r>
              <a:rPr lang="ja-JP" altLang="en-US" b="1" u="none" dirty="0">
                <a:solidFill>
                  <a:srgbClr val="0070C0"/>
                </a:solidFill>
              </a:rPr>
              <a:t>区画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ごとのポイント数を計算する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699" y="1101739"/>
            <a:ext cx="5361215" cy="41381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75" y="2247900"/>
            <a:ext cx="3199700" cy="29920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61534" y="5314318"/>
            <a:ext cx="54825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メッシュ</a:t>
            </a:r>
            <a:r>
              <a:rPr lang="ja-JP" altLang="en-US" b="1" dirty="0" smtClean="0"/>
              <a:t>内のポイント計算と同様に、行政区ごとのポイント数を計算する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3100" y="694542"/>
            <a:ext cx="586090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※</a:t>
            </a:r>
            <a:r>
              <a:rPr kumimoji="1" lang="ja-JP" altLang="en-US" b="1" dirty="0" smtClean="0"/>
              <a:t>その前に、デイゾルブして、行政区画を簡素化しておく（次スライドを参照）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692131" y="2247900"/>
            <a:ext cx="2052144" cy="230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1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10" y="703404"/>
            <a:ext cx="5586639" cy="43081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29527"/>
            <a:ext cx="5807528" cy="11476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00" y="3132651"/>
            <a:ext cx="3530826" cy="2534724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/>
          </a:bodyPr>
          <a:lstStyle/>
          <a:p>
            <a:pPr algn="ctr"/>
            <a:r>
              <a:rPr lang="ja-JP" altLang="en-US" sz="1800" b="1" u="none" dirty="0" smtClean="0"/>
              <a:t>行政区画のポリゴンをディゾルブする</a:t>
            </a:r>
            <a:endParaRPr kumimoji="1" lang="ja-JP" altLang="en-US" sz="1800" b="1" u="none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08829" y="4472987"/>
            <a:ext cx="2266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入力レイヤに行政区画のポリゴンを指定し、融合フィールドに市町村名のフィールドを選択する。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04226" y="1290758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ベクタ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＞空間演算ツール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＞融合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951574" y="2626591"/>
            <a:ext cx="439451" cy="506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333625" y="4657725"/>
            <a:ext cx="704850" cy="7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26" y="776816"/>
            <a:ext cx="3226807" cy="216997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300" y="1861805"/>
            <a:ext cx="3152775" cy="2120193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90550" y="100012"/>
            <a:ext cx="7886700" cy="5053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800" b="1" u="none" dirty="0" smtClean="0"/>
              <a:t>計算結果の表示の設定</a:t>
            </a:r>
            <a:endParaRPr kumimoji="1" lang="ja-JP" altLang="en-US" sz="1800" b="1" u="none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26" y="3363381"/>
            <a:ext cx="3226807" cy="216997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86300" y="4579910"/>
            <a:ext cx="4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プロパティから表示やラベル設定を調整する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27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689020"/>
            <a:ext cx="6066972" cy="466398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395537" y="265085"/>
            <a:ext cx="435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行政区画ごとのポイント数を円の大きさで表現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066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401337"/>
            <a:ext cx="5260068" cy="4036027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 fontScale="90000"/>
          </a:bodyPr>
          <a:lstStyle/>
          <a:p>
            <a:r>
              <a:rPr kumimoji="1" lang="ja-JP" altLang="en-US" b="1" u="none" dirty="0" smtClean="0">
                <a:solidFill>
                  <a:srgbClr val="0070C0"/>
                </a:solidFill>
              </a:rPr>
              <a:t>カーネル密度推計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195605"/>
            <a:ext cx="4219080" cy="28940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6647" y="769939"/>
            <a:ext cx="9392315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ヒートマッププラグインをインストールする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（ヒートマッププラグインについては、</a:t>
            </a:r>
            <a:r>
              <a:rPr lang="en-US" altLang="ja-JP" b="1" dirty="0"/>
              <a:t>http://docs.qgis.org/2.2/ja/docs/user_manual/plugins/plugins_heatmap.html</a:t>
            </a:r>
            <a:r>
              <a:rPr kumimoji="1" lang="ja-JP" altLang="en-US" b="1" dirty="0" smtClean="0"/>
              <a:t>を参照）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720660" y="1629569"/>
            <a:ext cx="2052144" cy="74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9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502681"/>
            <a:ext cx="6019800" cy="462335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68263"/>
            <a:ext cx="4533900" cy="505777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600143" y="5376446"/>
            <a:ext cx="579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入力ポイントレイヤと出力ラスタを設定し、半径を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ｋｍに設定する</a:t>
            </a:r>
            <a:endParaRPr kumimoji="1" lang="ja-JP" altLang="en-US" sz="1600" b="1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3698328" y="1065645"/>
            <a:ext cx="1673772" cy="363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5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78232"/>
            <a:ext cx="6057900" cy="465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76468" y="318088"/>
            <a:ext cx="396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出力</a:t>
            </a:r>
            <a:r>
              <a:rPr lang="ja-JP" altLang="en-US" sz="1600" b="1" dirty="0" smtClean="0"/>
              <a:t>されたラスタの配色</a:t>
            </a:r>
            <a:r>
              <a:rPr kumimoji="1" lang="ja-JP" altLang="en-US" sz="1600" b="1" dirty="0" smtClean="0"/>
              <a:t>を設定し、表示する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94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6957" y="106948"/>
            <a:ext cx="292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u="sng" dirty="0">
                <a:solidFill>
                  <a:srgbClr val="0070C0"/>
                </a:solidFill>
              </a:rPr>
              <a:t>点データの分析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238751" y="2741543"/>
            <a:ext cx="3905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[</a:t>
            </a:r>
            <a:r>
              <a:rPr lang="ja-JP" altLang="en-US" sz="1600" b="1" dirty="0" smtClean="0"/>
              <a:t>実習内容</a:t>
            </a:r>
            <a:r>
              <a:rPr lang="en-US" altLang="ja-JP" sz="1600" b="1" dirty="0" smtClean="0"/>
              <a:t>]</a:t>
            </a:r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１</a:t>
            </a:r>
            <a:r>
              <a:rPr lang="ja-JP" altLang="en-US" sz="1600" b="1" dirty="0"/>
              <a:t>．視覚的分析</a:t>
            </a:r>
            <a:endParaRPr lang="en-US" altLang="ja-JP" sz="1600" b="1" dirty="0"/>
          </a:p>
          <a:p>
            <a:r>
              <a:rPr lang="ja-JP" altLang="en-US" sz="1600" b="1" dirty="0"/>
              <a:t>　　点の分布密度</a:t>
            </a:r>
            <a:r>
              <a:rPr lang="ja-JP" altLang="en-US" sz="1600" b="1" dirty="0" smtClean="0"/>
              <a:t>を表示</a:t>
            </a:r>
            <a:endParaRPr lang="en-US" altLang="ja-JP" sz="1600" b="1" dirty="0" smtClean="0"/>
          </a:p>
          <a:p>
            <a:r>
              <a:rPr lang="ja-JP" altLang="en-US" sz="1600" b="1" dirty="0"/>
              <a:t>　　メッシュによる点密度の表示　　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　行政区内の点</a:t>
            </a:r>
            <a:r>
              <a:rPr lang="ja-JP" altLang="en-US" sz="1600" b="1" dirty="0"/>
              <a:t>密度の表示　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　点群を</a:t>
            </a:r>
            <a:r>
              <a:rPr lang="ja-JP" altLang="en-US" sz="1600" b="1" dirty="0"/>
              <a:t>カーネル</a:t>
            </a:r>
            <a:r>
              <a:rPr lang="ja-JP" altLang="en-US" sz="1600" b="1" dirty="0" smtClean="0"/>
              <a:t>密度で表現する</a:t>
            </a:r>
            <a:endParaRPr lang="en-US" altLang="ja-JP" sz="1600" b="1" dirty="0"/>
          </a:p>
          <a:p>
            <a:endParaRPr lang="en-US" altLang="ja-JP" sz="16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238751" y="837435"/>
            <a:ext cx="3905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[</a:t>
            </a:r>
            <a:r>
              <a:rPr lang="ja-JP" altLang="en-US" sz="1600" b="1" dirty="0" smtClean="0"/>
              <a:t>使用データ</a:t>
            </a:r>
            <a:r>
              <a:rPr lang="en-US" altLang="ja-JP" sz="1600" b="1" dirty="0" smtClean="0"/>
              <a:t>]</a:t>
            </a:r>
          </a:p>
          <a:p>
            <a:r>
              <a:rPr lang="ja-JP" altLang="en-US" sz="1600" b="1" dirty="0"/>
              <a:t>* 「国土交通省国土政策局「国土数値情報（島根県　行政区域、道路、消防署、</a:t>
            </a:r>
            <a:r>
              <a:rPr lang="ja-JP" altLang="en-US" sz="1600" b="1" dirty="0" smtClean="0"/>
              <a:t>医療機関データ</a:t>
            </a:r>
            <a:r>
              <a:rPr lang="ja-JP" altLang="en-US" sz="1600" b="1" dirty="0"/>
              <a:t>）」を加工し（座標変換</a:t>
            </a:r>
            <a:r>
              <a:rPr lang="en-US" altLang="ja-JP" sz="1600" b="1" dirty="0"/>
              <a:t>EPSG:2445 </a:t>
            </a:r>
            <a:r>
              <a:rPr lang="ja-JP" altLang="en-US" sz="1600" b="1" dirty="0"/>
              <a:t>）、利用</a:t>
            </a:r>
            <a:r>
              <a:rPr lang="ja-JP" altLang="en-US" sz="1600" b="1" dirty="0" smtClean="0"/>
              <a:t>」</a:t>
            </a:r>
            <a:endParaRPr lang="ja-JP" altLang="en-US" sz="1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57" y="1070699"/>
            <a:ext cx="4851903" cy="37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5" y="1411288"/>
            <a:ext cx="3667512" cy="2819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938" y="1411288"/>
            <a:ext cx="3667512" cy="2819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93218" y="4230688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５ｋｍ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66071" y="420055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1</a:t>
            </a:r>
            <a:r>
              <a:rPr lang="en-US" altLang="ja-JP" sz="1600" b="1" dirty="0"/>
              <a:t>0</a:t>
            </a:r>
            <a:r>
              <a:rPr kumimoji="1" lang="ja-JP" altLang="en-US" sz="1600" b="1" dirty="0" smtClean="0"/>
              <a:t>ｋｍ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1729" y="933593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半径</a:t>
            </a:r>
            <a:r>
              <a:rPr lang="ja-JP" altLang="en-US" sz="1600" b="1" dirty="0" smtClean="0"/>
              <a:t>の値を変えて、出力する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83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672291"/>
            <a:ext cx="7886700" cy="505354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>
                <a:solidFill>
                  <a:srgbClr val="0070C0"/>
                </a:solidFill>
              </a:rPr>
              <a:t>１．視覚的</a:t>
            </a:r>
            <a:r>
              <a:rPr lang="ja-JP" altLang="en-US" sz="4400" dirty="0" smtClean="0">
                <a:solidFill>
                  <a:srgbClr val="0070C0"/>
                </a:solidFill>
              </a:rPr>
              <a:t>分析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92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61950" y="180975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点の分布</a:t>
            </a:r>
            <a:r>
              <a:rPr lang="ja-JP" altLang="en-US" sz="2800" dirty="0" err="1">
                <a:solidFill>
                  <a:srgbClr val="0070C0"/>
                </a:solidFill>
              </a:rPr>
              <a:t>密度をを表示</a:t>
            </a:r>
            <a:endParaRPr lang="ja-JP" altLang="en-US" sz="2800" dirty="0">
              <a:solidFill>
                <a:srgbClr val="0070C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1230913"/>
            <a:ext cx="5157839" cy="396508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902621" y="4738122"/>
            <a:ext cx="402385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点が密集している箇所としていない箇所がみられる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195287" y="1371822"/>
            <a:ext cx="3438525" cy="3219450"/>
            <a:chOff x="4867275" y="1485900"/>
            <a:chExt cx="3438525" cy="321945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67275" y="1485900"/>
              <a:ext cx="3438525" cy="3219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円/楕円 4"/>
            <p:cNvSpPr/>
            <p:nvPr/>
          </p:nvSpPr>
          <p:spPr>
            <a:xfrm>
              <a:off x="7448550" y="2783371"/>
              <a:ext cx="276225" cy="2571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6896100" y="2878621"/>
              <a:ext cx="495300" cy="342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867400" y="40216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687470" y="32215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6163135" y="36787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42925" y="885825"/>
            <a:ext cx="393409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ＱＧＩＳで国土数値情報の病院のデータを表示する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14" y="5393262"/>
            <a:ext cx="920957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</a:t>
            </a:r>
            <a:r>
              <a:rPr lang="ja-JP" altLang="en-US" dirty="0" smtClean="0"/>
              <a:t>が密集していることはわかるが、地域ごとの密度の違いはよくわからない→　</a:t>
            </a:r>
            <a:r>
              <a:rPr lang="ja-JP" altLang="en-US" b="1" dirty="0" smtClean="0">
                <a:solidFill>
                  <a:srgbClr val="00B050"/>
                </a:solidFill>
              </a:rPr>
              <a:t>メッシュや行政区画ごとに密度を求める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メッシュによ</a:t>
            </a:r>
            <a:r>
              <a:rPr lang="ja-JP" altLang="en-US" b="1" u="none" dirty="0">
                <a:solidFill>
                  <a:srgbClr val="0070C0"/>
                </a:solidFill>
              </a:rPr>
              <a:t>る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点密度の表示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037283"/>
            <a:ext cx="5730670" cy="441962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77" y="2393902"/>
            <a:ext cx="4465445" cy="306300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15025" y="1064916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プラグイン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＞プラグインの管理とインストール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93143" y="4505325"/>
            <a:ext cx="26365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m</a:t>
            </a:r>
            <a:r>
              <a:rPr kumimoji="1" lang="en-US" altLang="ja-JP" sz="1600" b="1" dirty="0" err="1" smtClean="0"/>
              <a:t>mqgis</a:t>
            </a:r>
            <a:r>
              <a:rPr kumimoji="1" lang="ja-JP" altLang="en-US" sz="1600" b="1" dirty="0" smtClean="0"/>
              <a:t>プラグインを検索</a:t>
            </a:r>
            <a:r>
              <a:rPr lang="ja-JP" altLang="en-US" sz="1600" b="1" dirty="0" smtClean="0"/>
              <a:t>し、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インストール</a:t>
            </a:r>
            <a:r>
              <a:rPr kumimoji="1" lang="ja-JP" altLang="en-US" sz="1600" b="1" dirty="0" smtClean="0"/>
              <a:t>する。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593428" y="1291801"/>
            <a:ext cx="540297" cy="1213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2"/>
          <a:stretch/>
        </p:blipFill>
        <p:spPr>
          <a:xfrm>
            <a:off x="363213" y="838200"/>
            <a:ext cx="5930158" cy="454765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14325" y="105430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メッシュを作成する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00812" y="1040658"/>
            <a:ext cx="2335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ＭＭＱＧＩＳ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lang="en-US" altLang="ja-JP" sz="1600" b="1" dirty="0" smtClean="0">
                <a:solidFill>
                  <a:srgbClr val="0070C0"/>
                </a:solidFill>
              </a:rPr>
              <a:t>Create</a:t>
            </a: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Create Grid Lines Layer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" y="5441198"/>
            <a:ext cx="8039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※</a:t>
            </a:r>
            <a:r>
              <a:rPr lang="ja-JP" altLang="en-US" sz="1600" b="1" dirty="0" smtClean="0"/>
              <a:t>　表示範囲にメッシュが作成されるため、点データの領域にズームし全体を表示しておく。</a:t>
            </a:r>
            <a:endParaRPr kumimoji="1" lang="en-US" altLang="ja-JP" sz="1600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96" y="2603720"/>
            <a:ext cx="2561575" cy="24159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93371" y="2820988"/>
            <a:ext cx="260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出力先を指定し、</a:t>
            </a:r>
            <a:r>
              <a:rPr kumimoji="1" lang="en-US" altLang="ja-JP" sz="1600" b="1" dirty="0" smtClean="0"/>
              <a:t>H Spacing</a:t>
            </a:r>
            <a:r>
              <a:rPr kumimoji="1" lang="ja-JP" altLang="en-US" sz="1600" b="1" dirty="0" smtClean="0"/>
              <a:t>を</a:t>
            </a:r>
            <a:r>
              <a:rPr kumimoji="1" lang="en-US" altLang="ja-JP" sz="1600" b="1" dirty="0" smtClean="0"/>
              <a:t>10000</a:t>
            </a:r>
            <a:r>
              <a:rPr kumimoji="1" lang="ja-JP" altLang="en-US" sz="1600" b="1" dirty="0" smtClean="0"/>
              <a:t>（</a:t>
            </a:r>
            <a:r>
              <a:rPr kumimoji="1" lang="en-US" altLang="ja-JP" sz="1600" b="1" dirty="0" smtClean="0"/>
              <a:t>m</a:t>
            </a:r>
            <a:r>
              <a:rPr kumimoji="1" lang="ja-JP" altLang="en-US" sz="1600" b="1" dirty="0" smtClean="0"/>
              <a:t>）にする。</a:t>
            </a:r>
            <a:r>
              <a:rPr kumimoji="1" lang="en-US" altLang="ja-JP" sz="1600" b="1" dirty="0" smtClean="0"/>
              <a:t>V Spacing</a:t>
            </a:r>
            <a:r>
              <a:rPr lang="ja-JP" altLang="en-US" sz="1600" b="1" dirty="0"/>
              <a:t>を</a:t>
            </a:r>
            <a:r>
              <a:rPr lang="en-US" altLang="ja-JP" sz="1600" b="1" dirty="0"/>
              <a:t>10000</a:t>
            </a:r>
            <a:r>
              <a:rPr lang="ja-JP" altLang="en-US" sz="1600" b="1" dirty="0"/>
              <a:t>（</a:t>
            </a:r>
            <a:r>
              <a:rPr lang="en-US" altLang="ja-JP" sz="1600" b="1" dirty="0"/>
              <a:t>m</a:t>
            </a:r>
            <a:r>
              <a:rPr lang="ja-JP" altLang="en-US" sz="1600" b="1" dirty="0"/>
              <a:t>）にする</a:t>
            </a:r>
            <a:r>
              <a:rPr lang="ja-JP" altLang="en-US" sz="1600" b="1" dirty="0" smtClean="0"/>
              <a:t>。</a:t>
            </a:r>
            <a:r>
              <a:rPr lang="en-US" altLang="ja-JP" sz="1600" b="1" dirty="0" smtClean="0"/>
              <a:t>10km×10km</a:t>
            </a:r>
            <a:r>
              <a:rPr lang="ja-JP" altLang="en-US" sz="1600" b="1" dirty="0"/>
              <a:t>の</a:t>
            </a:r>
            <a:r>
              <a:rPr lang="ja-JP" altLang="en-US" sz="1600" b="1" dirty="0" smtClean="0"/>
              <a:t>メッシュを作成する。</a:t>
            </a:r>
            <a:endParaRPr lang="en-US" altLang="ja-JP" sz="1600" b="1" dirty="0" smtClean="0"/>
          </a:p>
          <a:p>
            <a:r>
              <a:rPr kumimoji="1" lang="en-US" altLang="ja-JP" sz="1600" b="1" dirty="0" err="1" smtClean="0"/>
              <a:t>Retangle</a:t>
            </a:r>
            <a:r>
              <a:rPr kumimoji="1" lang="en-US" altLang="ja-JP" sz="1600" b="1" dirty="0" smtClean="0"/>
              <a:t>(polygon)</a:t>
            </a:r>
            <a:r>
              <a:rPr kumimoji="1" lang="ja-JP" altLang="en-US" sz="1600" b="1" dirty="0" smtClean="0"/>
              <a:t>を選択し、</a:t>
            </a:r>
            <a:r>
              <a:rPr kumimoji="1" lang="en-US" altLang="ja-JP" sz="1600" b="1" dirty="0" smtClean="0"/>
              <a:t>OK</a:t>
            </a:r>
            <a:r>
              <a:rPr kumimoji="1" lang="ja-JP" altLang="en-US" sz="1600" b="1" dirty="0" smtClean="0"/>
              <a:t>をクリックする。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最後に、座標</a:t>
            </a:r>
            <a:r>
              <a:rPr lang="ja-JP" altLang="en-US" sz="1600" b="1" dirty="0"/>
              <a:t>系</a:t>
            </a:r>
            <a:r>
              <a:rPr lang="ja-JP" altLang="en-US" sz="1600" b="1" dirty="0" smtClean="0"/>
              <a:t>を選択する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（今回は、</a:t>
            </a:r>
            <a:r>
              <a:rPr kumimoji="1" lang="en-US" altLang="ja-JP" sz="1600" b="1" dirty="0" smtClean="0"/>
              <a:t>EPSG:2445</a:t>
            </a:r>
            <a:r>
              <a:rPr kumimoji="1" lang="ja-JP" altLang="en-US" sz="1600" b="1" dirty="0" smtClean="0"/>
              <a:t>）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29169" y="2880715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47068" y="3503280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47068" y="4149512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85629" y="443038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257800" y="1552575"/>
            <a:ext cx="127829" cy="1051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737781"/>
            <a:ext cx="5419725" cy="416641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03113" y="269875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10km×10km</a:t>
            </a:r>
            <a:r>
              <a:rPr kumimoji="1" lang="ja-JP" altLang="en-US" sz="1600" b="1" dirty="0" smtClean="0"/>
              <a:t>のメッシュが作成できた</a:t>
            </a:r>
            <a:endParaRPr kumimoji="1" lang="ja-JP" altLang="en-US" sz="1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924" y="3110988"/>
            <a:ext cx="2897052" cy="2261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51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u="none" dirty="0" smtClean="0">
                <a:solidFill>
                  <a:srgbClr val="0070C0"/>
                </a:solidFill>
              </a:rPr>
              <a:t>メッシュ内のポイント数を計算する</a:t>
            </a:r>
            <a:endParaRPr kumimoji="1" lang="ja-JP" altLang="en-US" sz="3200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884482"/>
            <a:ext cx="5633884" cy="434497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924175"/>
            <a:ext cx="2202980" cy="20599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26892" y="1031133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0070C0"/>
                </a:solidFill>
              </a:rPr>
              <a:t>ベクタ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＞解析</a:t>
            </a:r>
            <a:r>
              <a:rPr lang="ja-JP" altLang="en-US" sz="1600" b="1" dirty="0">
                <a:solidFill>
                  <a:srgbClr val="0070C0"/>
                </a:solidFill>
              </a:rPr>
              <a:t>ツール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lang="ja-JP" altLang="en-US" sz="1600" b="1" dirty="0" smtClean="0">
                <a:solidFill>
                  <a:srgbClr val="0070C0"/>
                </a:solidFill>
              </a:rPr>
              <a:t>ポリゴン内の点の数を数える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95571" y="3157585"/>
            <a:ext cx="2771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入力ポリゴンベクタレイヤにメッシュを指定し、</a:t>
            </a:r>
            <a:r>
              <a:rPr lang="ja-JP" altLang="en-US" sz="1600" b="1" dirty="0"/>
              <a:t>入力</a:t>
            </a:r>
            <a:r>
              <a:rPr lang="ja-JP" altLang="en-US" sz="1600" b="1" dirty="0" smtClean="0"/>
              <a:t>ポイントベクタレイヤに</a:t>
            </a:r>
            <a:r>
              <a:rPr lang="ja-JP" altLang="en-US" sz="1600" b="1" dirty="0"/>
              <a:t>病院</a:t>
            </a:r>
            <a:r>
              <a:rPr lang="ja-JP" altLang="en-US" sz="1600" b="1" dirty="0" smtClean="0"/>
              <a:t>のレイヤを指定する。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出力フィールド名を入力し、出力先と新規データー名を入力して、</a:t>
            </a:r>
            <a:r>
              <a:rPr kumimoji="1" lang="en-US" altLang="ja-JP" sz="1600" b="1" dirty="0" smtClean="0"/>
              <a:t>OK</a:t>
            </a:r>
            <a:r>
              <a:rPr kumimoji="1" lang="ja-JP" altLang="en-US" sz="1600" b="1" dirty="0" smtClean="0"/>
              <a:t>をクリックする。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2112" y="3056971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2112" y="3322416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8490" y="347544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35005" y="4323169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552825" y="2105025"/>
            <a:ext cx="609600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3" y="363720"/>
            <a:ext cx="5109029" cy="3927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1765720"/>
            <a:ext cx="3815668" cy="27197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8224" y="4741636"/>
            <a:ext cx="856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メッシュ内のポイント数を含んだ、新規ポリゴンが作成された。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属性テーブルを開き、</a:t>
            </a:r>
            <a:r>
              <a:rPr lang="ja-JP" altLang="en-US" sz="1600" b="1" dirty="0"/>
              <a:t>一番端</a:t>
            </a:r>
            <a:r>
              <a:rPr lang="ja-JP" altLang="en-US" sz="1600" b="1" dirty="0" smtClean="0"/>
              <a:t>の列のデータを並び替えて表示すると、計算結果が追加されている。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メッシュ</a:t>
            </a:r>
            <a:r>
              <a:rPr lang="ja-JP" altLang="en-US" sz="1600" b="1" dirty="0"/>
              <a:t>内</a:t>
            </a:r>
            <a:r>
              <a:rPr lang="ja-JP" altLang="en-US" sz="1600" b="1" dirty="0" smtClean="0"/>
              <a:t>のポイント数をもとに色分けを行う。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90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494</Words>
  <Application>Microsoft Office PowerPoint</Application>
  <PresentationFormat>画面に合わせる (16:10)</PresentationFormat>
  <Paragraphs>78</Paragraphs>
  <Slides>20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１．視覚的分析</vt:lpstr>
      <vt:lpstr>PowerPoint プレゼンテーション</vt:lpstr>
      <vt:lpstr>メッシュによる点密度の表示</vt:lpstr>
      <vt:lpstr>PowerPoint プレゼンテーション</vt:lpstr>
      <vt:lpstr>PowerPoint プレゼンテーション</vt:lpstr>
      <vt:lpstr>メッシュ内のポイント数を計算する</vt:lpstr>
      <vt:lpstr>PowerPoint プレゼンテーション</vt:lpstr>
      <vt:lpstr>メッシュ内のポイント数で色分けする</vt:lpstr>
      <vt:lpstr>PowerPoint プレゼンテーション</vt:lpstr>
      <vt:lpstr>PowerPoint プレゼンテーション</vt:lpstr>
      <vt:lpstr>行政区画ごとのポイント数を計算する</vt:lpstr>
      <vt:lpstr>行政区画のポリゴンをディゾルブする</vt:lpstr>
      <vt:lpstr>計算結果の表示の設定</vt:lpstr>
      <vt:lpstr>PowerPoint プレゼンテーション</vt:lpstr>
      <vt:lpstr>カーネル密度推計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49</cp:revision>
  <dcterms:created xsi:type="dcterms:W3CDTF">2015-06-26T03:04:37Z</dcterms:created>
  <dcterms:modified xsi:type="dcterms:W3CDTF">2016-06-24T05:18:54Z</dcterms:modified>
</cp:coreProperties>
</file>