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4" r:id="rId9"/>
    <p:sldId id="275" r:id="rId10"/>
    <p:sldId id="263" r:id="rId11"/>
    <p:sldId id="276" r:id="rId12"/>
    <p:sldId id="278" r:id="rId13"/>
    <p:sldId id="277" r:id="rId14"/>
    <p:sldId id="279" r:id="rId15"/>
    <p:sldId id="267" r:id="rId16"/>
  </p:sldIdLst>
  <p:sldSz cx="9144000" cy="5143500" type="screen16x9"/>
  <p:notesSz cx="6858000" cy="9144000"/>
  <p:defaultTextStyle>
    <a:defPPr>
      <a:defRPr lang="en-US"/>
    </a:defPPr>
    <a:lvl1pPr marL="0" algn="l" defTabSz="4571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0" algn="l" defTabSz="4571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1" algn="l" defTabSz="4571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80" algn="l" defTabSz="4571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40" algn="l" defTabSz="4571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00" algn="l" defTabSz="4571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61" algn="l" defTabSz="4571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20" algn="l" defTabSz="4571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80" algn="l" defTabSz="4571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56AE"/>
    <a:srgbClr val="4776C8"/>
    <a:srgbClr val="9CCD4C"/>
    <a:srgbClr val="538AED"/>
    <a:srgbClr val="AFE25B"/>
    <a:srgbClr val="4C7ED7"/>
    <a:srgbClr val="D0F548"/>
    <a:srgbClr val="6754B0"/>
    <a:srgbClr val="4573CB"/>
    <a:srgbClr val="9BD0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32" autoAdjust="0"/>
    <p:restoredTop sz="94541"/>
  </p:normalViewPr>
  <p:slideViewPr>
    <p:cSldViewPr snapToGrid="0" snapToObjects="1">
      <p:cViewPr varScale="1">
        <p:scale>
          <a:sx n="103" d="100"/>
          <a:sy n="103" d="100"/>
        </p:scale>
        <p:origin x="1301" y="86"/>
      </p:cViewPr>
      <p:guideLst>
        <p:guide orient="horz" pos="1620"/>
        <p:guide pos="2880"/>
      </p:guideLst>
    </p:cSldViewPr>
  </p:slideViewPr>
  <p:notesTextViewPr>
    <p:cViewPr>
      <p:scale>
        <a:sx n="155" d="100"/>
        <a:sy n="15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56391-CFA0-1544-8425-9183CAE42ACA}" type="datetimeFigureOut"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B0434-EDFD-7D47-BF20-7F125556A48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858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/>
              </a:defRPr>
            </a:lvl1pPr>
          </a:lstStyle>
          <a:p>
            <a:fld id="{DB01AB9E-8BFB-DA44-9869-DDFC164FA55D}" type="datetimeFigureOut">
              <a:rPr lang="en-US"/>
              <a:pPr/>
              <a:t>9/4/2023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/>
              </a:defRPr>
            </a:lvl1pPr>
          </a:lstStyle>
          <a:p>
            <a:fld id="{E73A2C5F-412D-0D44-9204-D985CF72B0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382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6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1pPr>
    <a:lvl2pPr marL="457160" algn="l" defTabSz="45716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2pPr>
    <a:lvl3pPr marL="914321" algn="l" defTabSz="45716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3pPr>
    <a:lvl4pPr marL="1371480" algn="l" defTabSz="45716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4pPr>
    <a:lvl5pPr marL="1828640" algn="l" defTabSz="45716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5pPr>
    <a:lvl6pPr marL="2285800" algn="l" defTabSz="4571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61" algn="l" defTabSz="4571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20" algn="l" defTabSz="4571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80" algn="l" defTabSz="4571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A2C5F-412D-0D44-9204-D985CF72B03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48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A2C5F-412D-0D44-9204-D985CF72B03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63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A2C5F-412D-0D44-9204-D985CF72B03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67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A2C5F-412D-0D44-9204-D985CF72B03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43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A2C5F-412D-0D44-9204-D985CF72B03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13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A2C5F-412D-0D44-9204-D985CF72B03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12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A2C5F-412D-0D44-9204-D985CF72B03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13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A2C5F-412D-0D44-9204-D985CF72B03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0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A2C5F-412D-0D44-9204-D985CF72B03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18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399" y="610692"/>
            <a:ext cx="3963600" cy="1368000"/>
          </a:xfrm>
        </p:spPr>
        <p:txBody>
          <a:bodyPr/>
          <a:lstStyle>
            <a:lvl1pPr>
              <a:lnSpc>
                <a:spcPct val="85000"/>
              </a:lnSpc>
              <a:defRPr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398" y="1978692"/>
            <a:ext cx="3963602" cy="1314450"/>
          </a:xfrm>
        </p:spPr>
        <p:txBody>
          <a:bodyPr>
            <a:normAutofit/>
          </a:bodyPr>
          <a:lstStyle>
            <a:lvl1pPr marL="0" indent="0" algn="l">
              <a:lnSpc>
                <a:spcPct val="125000"/>
              </a:lnSpc>
              <a:buNone/>
              <a:defRPr sz="1700">
                <a:solidFill>
                  <a:schemeClr val="bg1"/>
                </a:solidFill>
              </a:defRPr>
            </a:lvl1pPr>
            <a:lvl2pPr marL="457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2" name="Rounded Rectangle 21"/>
          <p:cNvSpPr>
            <a:spLocks/>
          </p:cNvSpPr>
          <p:nvPr userDrawn="1"/>
        </p:nvSpPr>
        <p:spPr>
          <a:xfrm>
            <a:off x="7311873" y="610692"/>
            <a:ext cx="1223728" cy="432000"/>
          </a:xfrm>
          <a:prstGeom prst="roundRect">
            <a:avLst>
              <a:gd name="adj" fmla="val 12691"/>
            </a:avLst>
          </a:prstGeom>
          <a:noFill/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1873" y="692909"/>
            <a:ext cx="1223729" cy="273844"/>
          </a:xfrm>
        </p:spPr>
        <p:txBody>
          <a:bodyPr/>
          <a:lstStyle>
            <a:lvl1pPr algn="ctr">
              <a:defRPr sz="1100" b="0" i="0">
                <a:latin typeface="Montserrat Medium" charset="0"/>
                <a:ea typeface="Montserrat Medium" charset="0"/>
                <a:cs typeface="Montserrat Medium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06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rgbClr val="9BD0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1332000" y="3796341"/>
            <a:ext cx="6480000" cy="43199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200" b="0" i="0">
                <a:solidFill>
                  <a:schemeClr val="tx1">
                    <a:alpha val="30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quotes.ai"/>
          <p:cNvPicPr>
            <a:picLocks noChangeAspect="1"/>
          </p:cNvPicPr>
          <p:nvPr userDrawn="1"/>
        </p:nvPicPr>
        <p:blipFill>
          <a:blip r:embed="rId2"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1" y="725705"/>
            <a:ext cx="812800" cy="81280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EE3C506F-7942-634B-8A4F-AC2EDC9F85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32000" y="1676391"/>
            <a:ext cx="6480000" cy="1871999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200">
                <a:solidFill>
                  <a:schemeClr val="bg1"/>
                </a:solidFill>
              </a:defRPr>
            </a:lvl1pPr>
            <a:lvl2pPr marL="457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68842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rgbClr val="4573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2000" y="3005668"/>
            <a:ext cx="6480000" cy="434720"/>
          </a:xfrm>
        </p:spPr>
        <p:txBody>
          <a:bodyPr bIns="46800" anchor="b" anchorCtr="0">
            <a:noAutofit/>
          </a:bodyPr>
          <a:lstStyle>
            <a:lvl1pPr marL="0" indent="0" algn="ctr">
              <a:lnSpc>
                <a:spcPct val="125000"/>
              </a:lnSpc>
              <a:buNone/>
              <a:defRPr sz="2600" b="1" i="0">
                <a:solidFill>
                  <a:schemeClr val="bg1"/>
                </a:solidFill>
                <a:latin typeface="Museo 700" panose="02000000000000000000" pitchFamily="2" charset="77"/>
                <a:cs typeface="Museo 700" panose="02000000000000000000" pitchFamily="2" charset="77"/>
              </a:defRPr>
            </a:lvl1pPr>
            <a:lvl2pPr marL="457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1332000" y="3440389"/>
            <a:ext cx="6480000" cy="28799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300" b="0" i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000" y="1566323"/>
            <a:ext cx="1296000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6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Text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2526" y="610693"/>
            <a:ext cx="6640286" cy="496022"/>
          </a:xfrm>
        </p:spPr>
        <p:txBody>
          <a:bodyPr anchor="b" anchorCtr="0">
            <a:noAutofit/>
          </a:bodyPr>
          <a:lstStyle>
            <a:lvl1pPr>
              <a:lnSpc>
                <a:spcPct val="85000"/>
              </a:lnSpc>
              <a:defRPr sz="3200" baseline="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2524" y="1655100"/>
            <a:ext cx="7445874" cy="2880000"/>
          </a:xfrm>
        </p:spPr>
        <p:txBody>
          <a:bodyPr>
            <a:normAutofit/>
          </a:bodyPr>
          <a:lstStyle>
            <a:lvl1pPr marL="0" indent="0" algn="l">
              <a:lnSpc>
                <a:spcPct val="125000"/>
              </a:lnSpc>
              <a:buNone/>
              <a:defRPr sz="1900" b="0" i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457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6" name="Rounded Rectangle 15"/>
          <p:cNvSpPr>
            <a:spLocks/>
          </p:cNvSpPr>
          <p:nvPr userDrawn="1"/>
        </p:nvSpPr>
        <p:spPr>
          <a:xfrm>
            <a:off x="612000" y="-166051"/>
            <a:ext cx="179999" cy="1185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ED1F"/>
              </a:gs>
              <a:gs pos="100000">
                <a:srgbClr val="8EFFCB"/>
              </a:gs>
            </a:gsLst>
            <a:lin ang="16200000" scaled="0"/>
            <a:tileRect/>
          </a:gra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8168401" y="666477"/>
            <a:ext cx="287999" cy="273844"/>
          </a:xfrm>
        </p:spPr>
        <p:txBody>
          <a:bodyPr/>
          <a:lstStyle>
            <a:lvl1pPr>
              <a:defRPr sz="1100" b="0" i="0">
                <a:latin typeface="Montserrat Medium" charset="0"/>
                <a:ea typeface="Montserrat Medium" charset="0"/>
                <a:cs typeface="Montserrat Medium" charset="0"/>
              </a:defRPr>
            </a:lvl1pPr>
          </a:lstStyle>
          <a:p>
            <a:fld id="{5AA702B1-EDA3-FF46-994A-18FFB6DE5B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Oval 23"/>
          <p:cNvSpPr>
            <a:spLocks/>
          </p:cNvSpPr>
          <p:nvPr userDrawn="1"/>
        </p:nvSpPr>
        <p:spPr>
          <a:xfrm>
            <a:off x="8096398" y="587399"/>
            <a:ext cx="432000" cy="432000"/>
          </a:xfrm>
          <a:prstGeom prst="ellipse">
            <a:avLst/>
          </a:prstGeom>
          <a:noFill/>
          <a:ln w="127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107495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900003" y="1512056"/>
            <a:ext cx="1727998" cy="1727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pPr lvl="0"/>
            <a:r>
              <a:rPr lang="en-US"/>
              <a:t>Add content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708002" y="1512056"/>
            <a:ext cx="1727998" cy="1727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pPr lvl="0"/>
            <a:r>
              <a:rPr lang="en-US"/>
              <a:t>Add content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6516216" y="1512056"/>
            <a:ext cx="1727998" cy="1727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pPr lvl="0"/>
            <a:r>
              <a:rPr lang="en-US"/>
              <a:t>Add content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28005" y="3708055"/>
            <a:ext cx="1871997" cy="287999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828005" y="3443963"/>
            <a:ext cx="1871997" cy="251997"/>
          </a:xfrm>
        </p:spPr>
        <p:txBody>
          <a:bodyPr>
            <a:normAutofit/>
          </a:bodyPr>
          <a:lstStyle>
            <a:lvl1pPr marL="0" indent="0" algn="ctr">
              <a:buNone/>
              <a:defRPr sz="1300" b="0" i="0" cap="none">
                <a:latin typeface="Montserrat Medium" charset="0"/>
                <a:ea typeface="Montserrat Medium" charset="0"/>
                <a:cs typeface="Montserrat Medium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651224" y="3712084"/>
            <a:ext cx="1871997" cy="287999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3651224" y="3447992"/>
            <a:ext cx="1871997" cy="251997"/>
          </a:xfrm>
        </p:spPr>
        <p:txBody>
          <a:bodyPr>
            <a:normAutofit/>
          </a:bodyPr>
          <a:lstStyle>
            <a:lvl1pPr marL="0" indent="0" algn="ctr">
              <a:buNone/>
              <a:defRPr sz="1300" b="0" i="0" cap="none">
                <a:latin typeface="Montserrat Medium" charset="0"/>
                <a:ea typeface="Montserrat Medium" charset="0"/>
                <a:cs typeface="Montserrat Medium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6444209" y="3742844"/>
            <a:ext cx="1871997" cy="287999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444209" y="3478753"/>
            <a:ext cx="1871997" cy="251997"/>
          </a:xfrm>
        </p:spPr>
        <p:txBody>
          <a:bodyPr>
            <a:normAutofit/>
          </a:bodyPr>
          <a:lstStyle>
            <a:lvl1pPr marL="0" indent="0" algn="ctr">
              <a:buNone/>
              <a:defRPr sz="1300" b="0" i="0" cap="none">
                <a:latin typeface="Montserrat Medium" charset="0"/>
                <a:ea typeface="Montserrat Medium" charset="0"/>
                <a:cs typeface="Montserrat Medium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7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900004" y="2616895"/>
            <a:ext cx="1727999" cy="287999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02" y="2162674"/>
            <a:ext cx="1728000" cy="45070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0" i="0" cap="all">
                <a:latin typeface="Museo 500"/>
                <a:cs typeface="Museo 500"/>
              </a:defRPr>
            </a:lvl1pPr>
          </a:lstStyle>
          <a:p>
            <a:pPr lvl="0"/>
            <a:r>
              <a:rPr lang="en-US" dirty="0"/>
              <a:t>number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707905" y="2616895"/>
            <a:ext cx="1728000" cy="287999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6516217" y="2616895"/>
            <a:ext cx="1728000" cy="287999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Oval 1"/>
          <p:cNvSpPr>
            <a:spLocks noChangeAspect="1"/>
          </p:cNvSpPr>
          <p:nvPr userDrawn="1"/>
        </p:nvSpPr>
        <p:spPr>
          <a:xfrm>
            <a:off x="900001" y="1707750"/>
            <a:ext cx="1728000" cy="17280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3708001" y="1707750"/>
            <a:ext cx="1728000" cy="17280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6516216" y="1707750"/>
            <a:ext cx="1728000" cy="17280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707904" y="2162674"/>
            <a:ext cx="1728000" cy="45070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0" i="0" cap="all">
                <a:latin typeface="Museo 500"/>
                <a:cs typeface="Museo 500"/>
              </a:defRPr>
            </a:lvl1pPr>
          </a:lstStyle>
          <a:p>
            <a:pPr lvl="0"/>
            <a:r>
              <a:rPr lang="en-US"/>
              <a:t>number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6516216" y="2162674"/>
            <a:ext cx="1728000" cy="45070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0" i="0" cap="all">
                <a:latin typeface="Museo 500"/>
                <a:cs typeface="Museo 500"/>
              </a:defRPr>
            </a:lvl1pPr>
          </a:lstStyle>
          <a:p>
            <a:pPr lvl="0"/>
            <a:r>
              <a:rPr lang="en-US"/>
              <a:t>number</a:t>
            </a:r>
          </a:p>
        </p:txBody>
      </p:sp>
    </p:spTree>
    <p:extLst>
      <p:ext uri="{BB962C8B-B14F-4D97-AF65-F5344CB8AC3E}">
        <p14:creationId xmlns:p14="http://schemas.microsoft.com/office/powerpoint/2010/main" val="129738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2526" y="610693"/>
            <a:ext cx="6640286" cy="496022"/>
          </a:xfrm>
        </p:spPr>
        <p:txBody>
          <a:bodyPr anchor="b" anchorCtr="0">
            <a:noAutofit/>
          </a:bodyPr>
          <a:lstStyle>
            <a:lvl1pPr>
              <a:lnSpc>
                <a:spcPct val="85000"/>
              </a:lnSpc>
              <a:defRPr sz="3200" baseline="0"/>
            </a:lvl1pPr>
          </a:lstStyle>
          <a:p>
            <a:endParaRPr lang="en-US"/>
          </a:p>
        </p:txBody>
      </p:sp>
      <p:sp>
        <p:nvSpPr>
          <p:cNvPr id="16" name="Rounded Rectangle 15"/>
          <p:cNvSpPr>
            <a:spLocks/>
          </p:cNvSpPr>
          <p:nvPr userDrawn="1"/>
        </p:nvSpPr>
        <p:spPr>
          <a:xfrm>
            <a:off x="612000" y="-166051"/>
            <a:ext cx="179999" cy="1185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ED1F"/>
              </a:gs>
              <a:gs pos="100000">
                <a:srgbClr val="8EFFCB"/>
              </a:gs>
            </a:gsLst>
            <a:lin ang="16200000" scaled="0"/>
            <a:tileRect/>
          </a:gra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2930885"/>
            <a:ext cx="9144000" cy="0"/>
          </a:xfrm>
          <a:prstGeom prst="line">
            <a:avLst/>
          </a:prstGeom>
          <a:ln w="12700" cmpd="sng">
            <a:solidFill>
              <a:srgbClr val="000000">
                <a:alpha val="20000"/>
              </a:srgb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1011232" y="1850892"/>
            <a:ext cx="0" cy="1079995"/>
          </a:xfrm>
          <a:prstGeom prst="line">
            <a:avLst/>
          </a:prstGeom>
          <a:ln w="12700" cmpd="sng">
            <a:solidFill>
              <a:schemeClr val="tx1">
                <a:alpha val="4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8144074" y="2933368"/>
            <a:ext cx="0" cy="1079993"/>
          </a:xfrm>
          <a:prstGeom prst="line">
            <a:avLst/>
          </a:prstGeom>
          <a:ln w="12700" cmpd="sng">
            <a:solidFill>
              <a:schemeClr val="tx1">
                <a:alpha val="4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509872" y="1850892"/>
            <a:ext cx="0" cy="1079995"/>
          </a:xfrm>
          <a:prstGeom prst="line">
            <a:avLst/>
          </a:prstGeom>
          <a:ln w="12700" cmpd="sng">
            <a:solidFill>
              <a:schemeClr val="tx1">
                <a:alpha val="4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 userDrawn="1"/>
        </p:nvSpPr>
        <p:spPr>
          <a:xfrm>
            <a:off x="3455872" y="2876885"/>
            <a:ext cx="108000" cy="108000"/>
          </a:xfrm>
          <a:prstGeom prst="ellipse">
            <a:avLst/>
          </a:prstGeom>
          <a:solidFill>
            <a:schemeClr val="bg1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>
              <a:latin typeface="Open Sans Light"/>
              <a:cs typeface="Open Sans Ligh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866577" y="2933368"/>
            <a:ext cx="0" cy="1079995"/>
          </a:xfrm>
          <a:prstGeom prst="line">
            <a:avLst/>
          </a:prstGeom>
          <a:ln w="12700" cmpd="sng">
            <a:solidFill>
              <a:schemeClr val="tx1">
                <a:alpha val="4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1812577" y="2879366"/>
            <a:ext cx="108000" cy="108000"/>
          </a:xfrm>
          <a:prstGeom prst="ellipse">
            <a:avLst/>
          </a:prstGeom>
          <a:solidFill>
            <a:schemeClr val="bg1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>
              <a:latin typeface="Open Sans Light"/>
              <a:cs typeface="Open Sans Light"/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391960" y="2933368"/>
            <a:ext cx="0" cy="1079995"/>
          </a:xfrm>
          <a:prstGeom prst="line">
            <a:avLst/>
          </a:prstGeom>
          <a:ln w="12700" cmpd="sng">
            <a:solidFill>
              <a:schemeClr val="tx1">
                <a:alpha val="4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 userDrawn="1"/>
        </p:nvSpPr>
        <p:spPr>
          <a:xfrm>
            <a:off x="4337960" y="2879364"/>
            <a:ext cx="108000" cy="108000"/>
          </a:xfrm>
          <a:prstGeom prst="ellipse">
            <a:avLst/>
          </a:prstGeom>
          <a:solidFill>
            <a:schemeClr val="bg1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>
              <a:latin typeface="Open Sans Light"/>
              <a:cs typeface="Open Sans Light"/>
            </a:endParaRP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6012160" y="1850892"/>
            <a:ext cx="0" cy="1079995"/>
          </a:xfrm>
          <a:prstGeom prst="line">
            <a:avLst/>
          </a:prstGeom>
          <a:ln w="12700" cmpd="sng">
            <a:solidFill>
              <a:schemeClr val="tx1">
                <a:alpha val="4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 userDrawn="1"/>
        </p:nvSpPr>
        <p:spPr>
          <a:xfrm>
            <a:off x="5958160" y="2876885"/>
            <a:ext cx="108000" cy="108000"/>
          </a:xfrm>
          <a:prstGeom prst="ellipse">
            <a:avLst/>
          </a:prstGeom>
          <a:solidFill>
            <a:schemeClr val="bg1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>
              <a:latin typeface="Open Sans Light"/>
              <a:cs typeface="Open Sans Light"/>
            </a:endParaRPr>
          </a:p>
        </p:txBody>
      </p:sp>
      <p:sp>
        <p:nvSpPr>
          <p:cNvPr id="20" name="Text Placehold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363235" y="1850890"/>
            <a:ext cx="503999" cy="288000"/>
          </a:xfrm>
          <a:prstGeom prst="rect">
            <a:avLst/>
          </a:prstGeom>
        </p:spPr>
        <p:txBody>
          <a:bodyPr lIns="0" tIns="0" bIns="0" anchor="t" anchorCtr="0">
            <a:noAutofit/>
          </a:bodyPr>
          <a:lstStyle>
            <a:lvl1pPr marL="0" indent="0" algn="r">
              <a:buFont typeface="Arial"/>
              <a:buNone/>
              <a:defRPr sz="1600" b="0" i="0">
                <a:solidFill>
                  <a:srgbClr val="D0F548"/>
                </a:solidFill>
                <a:latin typeface="Museo 500"/>
                <a:cs typeface="Museo 500"/>
              </a:defRPr>
            </a:lvl1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22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2861872" y="1853420"/>
            <a:ext cx="504000" cy="288000"/>
          </a:xfrm>
          <a:prstGeom prst="rect">
            <a:avLst/>
          </a:prstGeom>
        </p:spPr>
        <p:txBody>
          <a:bodyPr lIns="0" tIns="0" bIns="93600" anchor="t" anchorCtr="0">
            <a:noAutofit/>
          </a:bodyPr>
          <a:lstStyle>
            <a:lvl1pPr marL="0" indent="0" algn="r">
              <a:buFont typeface="Arial"/>
              <a:buNone/>
              <a:defRPr sz="1600" b="0" i="0">
                <a:solidFill>
                  <a:schemeClr val="bg1"/>
                </a:solidFill>
                <a:latin typeface="Museo 500"/>
                <a:cs typeface="Museo 500"/>
              </a:defRPr>
            </a:lvl1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23" name="Text Placeholder 23"/>
          <p:cNvSpPr>
            <a:spLocks noGrp="1"/>
          </p:cNvSpPr>
          <p:nvPr>
            <p:ph type="body" sz="quarter" idx="22" hasCustomPrompt="1"/>
          </p:nvPr>
        </p:nvSpPr>
        <p:spPr>
          <a:xfrm>
            <a:off x="5364163" y="1853488"/>
            <a:ext cx="503999" cy="288000"/>
          </a:xfrm>
          <a:prstGeom prst="rect">
            <a:avLst/>
          </a:prstGeom>
        </p:spPr>
        <p:txBody>
          <a:bodyPr lIns="0" tIns="0" bIns="0" anchor="t" anchorCtr="0">
            <a:noAutofit/>
          </a:bodyPr>
          <a:lstStyle>
            <a:lvl1pPr marL="0" indent="0" algn="r">
              <a:buFont typeface="Arial"/>
              <a:buNone/>
              <a:defRPr sz="1600" b="0" i="0">
                <a:solidFill>
                  <a:schemeClr val="bg1"/>
                </a:solidFill>
                <a:latin typeface="Museo 500"/>
                <a:cs typeface="Museo 500"/>
              </a:defRPr>
            </a:lvl1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25" hasCustomPrompt="1"/>
          </p:nvPr>
        </p:nvSpPr>
        <p:spPr>
          <a:xfrm>
            <a:off x="1218579" y="3719684"/>
            <a:ext cx="503999" cy="288000"/>
          </a:xfrm>
          <a:prstGeom prst="rect">
            <a:avLst/>
          </a:prstGeom>
        </p:spPr>
        <p:txBody>
          <a:bodyPr lIns="0" tIns="0" bIns="0" anchor="b" anchorCtr="0">
            <a:noAutofit/>
          </a:bodyPr>
          <a:lstStyle>
            <a:lvl1pPr marL="0" indent="0" algn="r">
              <a:buFont typeface="Arial"/>
              <a:buNone/>
              <a:defRPr sz="1600" b="0" i="0">
                <a:solidFill>
                  <a:schemeClr val="bg1"/>
                </a:solidFill>
                <a:latin typeface="Museo 500"/>
                <a:cs typeface="Museo 500"/>
              </a:defRPr>
            </a:lvl1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28" hasCustomPrompt="1"/>
          </p:nvPr>
        </p:nvSpPr>
        <p:spPr>
          <a:xfrm>
            <a:off x="3743962" y="3725359"/>
            <a:ext cx="503999" cy="288000"/>
          </a:xfrm>
          <a:prstGeom prst="rect">
            <a:avLst/>
          </a:prstGeom>
        </p:spPr>
        <p:txBody>
          <a:bodyPr lIns="0" tIns="0" bIns="0" anchor="b" anchorCtr="0">
            <a:noAutofit/>
          </a:bodyPr>
          <a:lstStyle>
            <a:lvl1pPr marL="0" indent="0" algn="r">
              <a:buNone/>
              <a:defRPr sz="1600" b="0" i="0">
                <a:solidFill>
                  <a:schemeClr val="bg1"/>
                </a:solidFill>
                <a:latin typeface="Museo 500"/>
                <a:cs typeface="Museo 500"/>
              </a:defRPr>
            </a:lvl1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31" hasCustomPrompt="1"/>
          </p:nvPr>
        </p:nvSpPr>
        <p:spPr>
          <a:xfrm>
            <a:off x="8288076" y="3719684"/>
            <a:ext cx="503999" cy="288000"/>
          </a:xfrm>
          <a:prstGeom prst="rect">
            <a:avLst/>
          </a:prstGeom>
        </p:spPr>
        <p:txBody>
          <a:bodyPr lIns="0" tIns="0" bIns="0" anchor="b" anchorCtr="0">
            <a:noAutofit/>
          </a:bodyPr>
          <a:lstStyle>
            <a:lvl1pPr marL="0" indent="0" algn="l">
              <a:buFont typeface="Arial"/>
              <a:buNone/>
              <a:defRPr sz="1600" b="0" i="0">
                <a:solidFill>
                  <a:srgbClr val="D0F548"/>
                </a:solidFill>
                <a:latin typeface="Museo 500"/>
                <a:cs typeface="Museo 500"/>
              </a:defRPr>
            </a:lvl1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9"/>
          </p:nvPr>
        </p:nvSpPr>
        <p:spPr>
          <a:xfrm>
            <a:off x="1151583" y="1851029"/>
            <a:ext cx="1440000" cy="178181"/>
          </a:xfrm>
        </p:spPr>
        <p:txBody>
          <a:bodyPr l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/>
              <a:buNone/>
              <a:defRPr sz="1100" b="0" i="0" cap="none">
                <a:solidFill>
                  <a:schemeClr val="bg1"/>
                </a:solidFill>
                <a:latin typeface="Montserrat Medium" charset="0"/>
                <a:ea typeface="Montserrat Medium" charset="0"/>
                <a:cs typeface="Montserrat Medium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40"/>
          </p:nvPr>
        </p:nvSpPr>
        <p:spPr>
          <a:xfrm>
            <a:off x="1151583" y="2032135"/>
            <a:ext cx="1440000" cy="504000"/>
          </a:xfrm>
        </p:spPr>
        <p:txBody>
          <a:bodyPr lIns="0" rIns="0">
            <a:normAutofit/>
          </a:bodyPr>
          <a:lstStyle>
            <a:lvl1pPr marL="0" indent="0">
              <a:lnSpc>
                <a:spcPct val="125000"/>
              </a:lnSpc>
              <a:buNone/>
              <a:defRPr sz="8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41"/>
          </p:nvPr>
        </p:nvSpPr>
        <p:spPr>
          <a:xfrm>
            <a:off x="3653872" y="1853491"/>
            <a:ext cx="1440000" cy="178181"/>
          </a:xfrm>
        </p:spPr>
        <p:txBody>
          <a:bodyPr wrap="square" l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/>
              <a:buNone/>
              <a:defRPr sz="1100" b="0" i="0" cap="none">
                <a:solidFill>
                  <a:schemeClr val="bg1"/>
                </a:solidFill>
                <a:latin typeface="Montserrat Medium" charset="0"/>
                <a:ea typeface="Montserrat Medium" charset="0"/>
                <a:cs typeface="Montserrat Medium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42"/>
          </p:nvPr>
        </p:nvSpPr>
        <p:spPr>
          <a:xfrm>
            <a:off x="3653872" y="2034597"/>
            <a:ext cx="1440000" cy="504000"/>
          </a:xfrm>
        </p:spPr>
        <p:txBody>
          <a:bodyPr lIns="0" rIns="0">
            <a:normAutofit/>
          </a:bodyPr>
          <a:lstStyle>
            <a:lvl1pPr marL="0" indent="0">
              <a:lnSpc>
                <a:spcPct val="125000"/>
              </a:lnSpc>
              <a:buNone/>
              <a:defRPr sz="8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49"/>
          </p:nvPr>
        </p:nvSpPr>
        <p:spPr>
          <a:xfrm>
            <a:off x="6156160" y="1853491"/>
            <a:ext cx="1440000" cy="178181"/>
          </a:xfrm>
        </p:spPr>
        <p:txBody>
          <a:bodyPr l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/>
              <a:buNone/>
              <a:defRPr sz="1100" b="0" i="0" cap="none">
                <a:solidFill>
                  <a:schemeClr val="bg1"/>
                </a:solidFill>
                <a:latin typeface="Montserrat Medium" charset="0"/>
                <a:ea typeface="Montserrat Medium" charset="0"/>
                <a:cs typeface="Montserrat Medium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50"/>
          </p:nvPr>
        </p:nvSpPr>
        <p:spPr>
          <a:xfrm>
            <a:off x="6156160" y="2034597"/>
            <a:ext cx="1440000" cy="504000"/>
          </a:xfrm>
        </p:spPr>
        <p:txBody>
          <a:bodyPr lIns="0" rIns="0">
            <a:normAutofit/>
          </a:bodyPr>
          <a:lstStyle>
            <a:lvl1pPr marL="0" indent="0">
              <a:lnSpc>
                <a:spcPct val="125000"/>
              </a:lnSpc>
              <a:buNone/>
              <a:defRPr sz="8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4" name="Oval 33"/>
          <p:cNvSpPr>
            <a:spLocks noChangeAspect="1"/>
          </p:cNvSpPr>
          <p:nvPr userDrawn="1"/>
        </p:nvSpPr>
        <p:spPr>
          <a:xfrm>
            <a:off x="938525" y="2858885"/>
            <a:ext cx="144000" cy="144000"/>
          </a:xfrm>
          <a:prstGeom prst="ellipse">
            <a:avLst/>
          </a:prstGeom>
          <a:solidFill>
            <a:srgbClr val="D0F548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>
              <a:latin typeface="Open Sans Light"/>
              <a:cs typeface="Open Sans Light"/>
            </a:endParaRPr>
          </a:p>
        </p:txBody>
      </p:sp>
      <p:sp>
        <p:nvSpPr>
          <p:cNvPr id="36" name="Oval 35"/>
          <p:cNvSpPr>
            <a:spLocks noChangeAspect="1"/>
          </p:cNvSpPr>
          <p:nvPr userDrawn="1"/>
        </p:nvSpPr>
        <p:spPr>
          <a:xfrm>
            <a:off x="8072074" y="2858885"/>
            <a:ext cx="144000" cy="144000"/>
          </a:xfrm>
          <a:prstGeom prst="ellipse">
            <a:avLst/>
          </a:prstGeom>
          <a:solidFill>
            <a:srgbClr val="D0F548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>
              <a:latin typeface="Open Sans Light"/>
              <a:cs typeface="Open Sans Light"/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71"/>
          </p:nvPr>
        </p:nvSpPr>
        <p:spPr>
          <a:xfrm>
            <a:off x="2015872" y="3333181"/>
            <a:ext cx="1440000" cy="178181"/>
          </a:xfrm>
        </p:spPr>
        <p:txBody>
          <a:bodyPr l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/>
              <a:buNone/>
              <a:defRPr sz="1100" b="0" i="0" cap="none">
                <a:solidFill>
                  <a:schemeClr val="bg1"/>
                </a:solidFill>
                <a:latin typeface="Montserrat Medium" charset="0"/>
                <a:ea typeface="Montserrat Medium" charset="0"/>
                <a:cs typeface="Montserrat Medium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72"/>
          </p:nvPr>
        </p:nvSpPr>
        <p:spPr>
          <a:xfrm>
            <a:off x="2015872" y="3514287"/>
            <a:ext cx="1440000" cy="504000"/>
          </a:xfrm>
        </p:spPr>
        <p:txBody>
          <a:bodyPr lIns="0" rIns="0">
            <a:normAutofit/>
          </a:bodyPr>
          <a:lstStyle>
            <a:lvl1pPr marL="0" indent="0">
              <a:lnSpc>
                <a:spcPct val="125000"/>
              </a:lnSpc>
              <a:buNone/>
              <a:defRPr sz="8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73"/>
          </p:nvPr>
        </p:nvSpPr>
        <p:spPr>
          <a:xfrm>
            <a:off x="4547347" y="3333181"/>
            <a:ext cx="1440000" cy="178181"/>
          </a:xfrm>
        </p:spPr>
        <p:txBody>
          <a:bodyPr l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/>
              <a:buNone/>
              <a:defRPr sz="1100" b="0" i="0" cap="none">
                <a:solidFill>
                  <a:schemeClr val="bg1"/>
                </a:solidFill>
                <a:latin typeface="Montserrat Medium" charset="0"/>
                <a:ea typeface="Montserrat Medium" charset="0"/>
                <a:cs typeface="Montserrat Medium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74"/>
          </p:nvPr>
        </p:nvSpPr>
        <p:spPr>
          <a:xfrm>
            <a:off x="4547347" y="3514287"/>
            <a:ext cx="1440000" cy="504000"/>
          </a:xfrm>
        </p:spPr>
        <p:txBody>
          <a:bodyPr lIns="0" rIns="0">
            <a:normAutofit/>
          </a:bodyPr>
          <a:lstStyle>
            <a:lvl1pPr marL="0" indent="0">
              <a:lnSpc>
                <a:spcPct val="125000"/>
              </a:lnSpc>
              <a:buNone/>
              <a:defRPr sz="8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75"/>
          </p:nvPr>
        </p:nvSpPr>
        <p:spPr>
          <a:xfrm>
            <a:off x="6560074" y="3328255"/>
            <a:ext cx="1440000" cy="178181"/>
          </a:xfrm>
        </p:spPr>
        <p:txBody>
          <a:bodyPr l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Font typeface="Arial"/>
              <a:buNone/>
              <a:defRPr sz="1100" b="0" i="0" cap="none">
                <a:solidFill>
                  <a:schemeClr val="bg1"/>
                </a:solidFill>
                <a:latin typeface="Montserrat Medium" charset="0"/>
                <a:ea typeface="Montserrat Medium" charset="0"/>
                <a:cs typeface="Montserrat Medium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76"/>
          </p:nvPr>
        </p:nvSpPr>
        <p:spPr>
          <a:xfrm>
            <a:off x="6560074" y="3509361"/>
            <a:ext cx="1440000" cy="504000"/>
          </a:xfrm>
        </p:spPr>
        <p:txBody>
          <a:bodyPr lIns="0" rIns="0">
            <a:normAutofit/>
          </a:bodyPr>
          <a:lstStyle>
            <a:lvl1pPr marL="0" indent="0" algn="r">
              <a:lnSpc>
                <a:spcPct val="125000"/>
              </a:lnSpc>
              <a:buNone/>
              <a:defRPr sz="8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5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8168401" y="666477"/>
            <a:ext cx="287999" cy="273844"/>
          </a:xfrm>
        </p:spPr>
        <p:txBody>
          <a:bodyPr/>
          <a:lstStyle>
            <a:lvl1pPr>
              <a:defRPr sz="1100" b="0" i="0">
                <a:latin typeface="Montserrat Medium" charset="0"/>
                <a:ea typeface="Montserrat Medium" charset="0"/>
                <a:cs typeface="Montserrat Medium" charset="0"/>
              </a:defRPr>
            </a:lvl1pPr>
          </a:lstStyle>
          <a:p>
            <a:fld id="{5AA702B1-EDA3-FF46-994A-18FFB6DE5B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6" name="Oval 45"/>
          <p:cNvSpPr>
            <a:spLocks/>
          </p:cNvSpPr>
          <p:nvPr userDrawn="1"/>
        </p:nvSpPr>
        <p:spPr>
          <a:xfrm>
            <a:off x="8096398" y="587399"/>
            <a:ext cx="432000" cy="432000"/>
          </a:xfrm>
          <a:prstGeom prst="ellipse">
            <a:avLst/>
          </a:prstGeom>
          <a:noFill/>
          <a:ln w="127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420689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 noChangeAspect="1"/>
          </p:cNvSpPr>
          <p:nvPr>
            <p:ph sz="quarter" idx="10" hasCustomPrompt="1"/>
          </p:nvPr>
        </p:nvSpPr>
        <p:spPr>
          <a:xfrm>
            <a:off x="1166403" y="2230354"/>
            <a:ext cx="863999" cy="86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/>
              <a:t>Add content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62404" y="3341168"/>
            <a:ext cx="1871997" cy="251997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100" b="0" i="0" cap="none">
                <a:latin typeface="Montserrat Medium" pitchFamily="2" charset="77"/>
                <a:ea typeface="Montserrat Medium" pitchFamily="2" charset="77"/>
                <a:cs typeface="Montserrat Medium" pitchFamily="2" charset="77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Rounded Rectangle 10"/>
          <p:cNvSpPr>
            <a:spLocks/>
          </p:cNvSpPr>
          <p:nvPr userDrawn="1"/>
        </p:nvSpPr>
        <p:spPr>
          <a:xfrm>
            <a:off x="612000" y="-166051"/>
            <a:ext cx="179999" cy="1185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ED1F"/>
              </a:gs>
              <a:gs pos="100000">
                <a:srgbClr val="8EFFCB"/>
              </a:gs>
            </a:gsLst>
            <a:lin ang="16200000" scaled="0"/>
            <a:tileRect/>
          </a:gra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9" name="Content Placeholder 4"/>
          <p:cNvSpPr>
            <a:spLocks noGrp="1" noChangeAspect="1"/>
          </p:cNvSpPr>
          <p:nvPr>
            <p:ph sz="quarter" idx="16" hasCustomPrompt="1"/>
          </p:nvPr>
        </p:nvSpPr>
        <p:spPr>
          <a:xfrm>
            <a:off x="3146403" y="2230354"/>
            <a:ext cx="863999" cy="86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/>
              <a:t>Add content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2642404" y="3341168"/>
            <a:ext cx="1871997" cy="251997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100" b="0" i="0" cap="none">
                <a:latin typeface="Montserrat Medium" pitchFamily="2" charset="77"/>
                <a:ea typeface="Montserrat Medium" pitchFamily="2" charset="77"/>
                <a:cs typeface="Montserrat Medium" pitchFamily="2" charset="77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Content Placeholder 4"/>
          <p:cNvSpPr>
            <a:spLocks noGrp="1" noChangeAspect="1"/>
          </p:cNvSpPr>
          <p:nvPr>
            <p:ph sz="quarter" idx="18" hasCustomPrompt="1"/>
          </p:nvPr>
        </p:nvSpPr>
        <p:spPr>
          <a:xfrm>
            <a:off x="5133604" y="2230354"/>
            <a:ext cx="863999" cy="86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/>
              <a:t>Add content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4629605" y="3341168"/>
            <a:ext cx="1871997" cy="251997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100" b="0" i="0" cap="none">
                <a:latin typeface="Montserrat Medium" pitchFamily="2" charset="77"/>
                <a:ea typeface="Montserrat Medium" pitchFamily="2" charset="77"/>
                <a:cs typeface="Montserrat Medium" pitchFamily="2" charset="77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Content Placeholder 4"/>
          <p:cNvSpPr>
            <a:spLocks noGrp="1" noChangeAspect="1"/>
          </p:cNvSpPr>
          <p:nvPr>
            <p:ph sz="quarter" idx="20" hasCustomPrompt="1"/>
          </p:nvPr>
        </p:nvSpPr>
        <p:spPr>
          <a:xfrm>
            <a:off x="7113604" y="2230354"/>
            <a:ext cx="863999" cy="86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/>
              <a:t>Add content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6609605" y="3341168"/>
            <a:ext cx="1871997" cy="251997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100" b="0" i="0" cap="none">
                <a:latin typeface="Montserrat Medium" pitchFamily="2" charset="77"/>
                <a:ea typeface="Montserrat Medium" pitchFamily="2" charset="77"/>
                <a:cs typeface="Montserrat Medium" pitchFamily="2" charset="77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1082526" y="610693"/>
            <a:ext cx="6640286" cy="496022"/>
          </a:xfrm>
        </p:spPr>
        <p:txBody>
          <a:bodyPr anchor="b" anchorCtr="0">
            <a:noAutofit/>
          </a:bodyPr>
          <a:lstStyle>
            <a:lvl1pPr>
              <a:lnSpc>
                <a:spcPct val="85000"/>
              </a:lnSpc>
              <a:defRPr sz="3200" baseline="0"/>
            </a:lvl1pPr>
          </a:lstStyle>
          <a:p>
            <a:endParaRPr lang="en-US" dirty="0"/>
          </a:p>
        </p:txBody>
      </p:sp>
      <p:sp>
        <p:nvSpPr>
          <p:cNvPr id="16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8168401" y="666477"/>
            <a:ext cx="287999" cy="273844"/>
          </a:xfrm>
        </p:spPr>
        <p:txBody>
          <a:bodyPr/>
          <a:lstStyle>
            <a:lvl1pPr>
              <a:defRPr sz="1100" b="0" i="0">
                <a:latin typeface="Montserrat Medium" charset="0"/>
                <a:ea typeface="Montserrat Medium" charset="0"/>
                <a:cs typeface="Montserrat Medium" charset="0"/>
              </a:defRPr>
            </a:lvl1pPr>
          </a:lstStyle>
          <a:p>
            <a:fld id="{5AA702B1-EDA3-FF46-994A-18FFB6DE5B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Oval 16"/>
          <p:cNvSpPr>
            <a:spLocks/>
          </p:cNvSpPr>
          <p:nvPr userDrawn="1"/>
        </p:nvSpPr>
        <p:spPr>
          <a:xfrm>
            <a:off x="8096398" y="587399"/>
            <a:ext cx="432000" cy="432000"/>
          </a:xfrm>
          <a:prstGeom prst="ellipse">
            <a:avLst/>
          </a:prstGeom>
          <a:noFill/>
          <a:ln w="127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68981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world-map-black.ai"/>
          <p:cNvPicPr>
            <a:picLocks noChangeAspect="1"/>
          </p:cNvPicPr>
          <p:nvPr userDrawn="1"/>
        </p:nvPicPr>
        <p:blipFill>
          <a:blip r:embed="rId2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5570" y="-364752"/>
            <a:ext cx="10609943" cy="6631214"/>
          </a:xfrm>
          <a:prstGeom prst="rect">
            <a:avLst/>
          </a:prstGeom>
        </p:spPr>
      </p:pic>
      <p:sp>
        <p:nvSpPr>
          <p:cNvPr id="11" name="Rounded Rectangle 10"/>
          <p:cNvSpPr>
            <a:spLocks/>
          </p:cNvSpPr>
          <p:nvPr userDrawn="1"/>
        </p:nvSpPr>
        <p:spPr>
          <a:xfrm>
            <a:off x="612000" y="-166051"/>
            <a:ext cx="179999" cy="1185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ED1F"/>
              </a:gs>
              <a:gs pos="100000">
                <a:srgbClr val="8EFFCB"/>
              </a:gs>
            </a:gsLst>
            <a:lin ang="16200000" scaled="0"/>
            <a:tileRect/>
          </a:gra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1082526" y="610693"/>
            <a:ext cx="6640286" cy="496022"/>
          </a:xfrm>
        </p:spPr>
        <p:txBody>
          <a:bodyPr anchor="b" anchorCtr="0">
            <a:noAutofit/>
          </a:bodyPr>
          <a:lstStyle>
            <a:lvl1pPr>
              <a:lnSpc>
                <a:spcPct val="85000"/>
              </a:lnSpc>
              <a:defRPr sz="3200" baseline="0"/>
            </a:lvl1pPr>
          </a:lstStyle>
          <a:p>
            <a:endParaRPr lang="en-US" dirty="0"/>
          </a:p>
        </p:txBody>
      </p:sp>
      <p:sp>
        <p:nvSpPr>
          <p:cNvPr id="15" name="Content Placeholder 4"/>
          <p:cNvSpPr>
            <a:spLocks noGrp="1" noChangeAspect="1"/>
          </p:cNvSpPr>
          <p:nvPr>
            <p:ph sz="quarter" idx="10" hasCustomPrompt="1"/>
          </p:nvPr>
        </p:nvSpPr>
        <p:spPr>
          <a:xfrm>
            <a:off x="1274403" y="2369449"/>
            <a:ext cx="647999" cy="647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62404" y="3220217"/>
            <a:ext cx="1871997" cy="503995"/>
          </a:xfrm>
        </p:spPr>
        <p:txBody>
          <a:bodyPr>
            <a:normAutofit/>
          </a:bodyPr>
          <a:lstStyle>
            <a:lvl1pPr marL="0" indent="0" algn="ctr">
              <a:buNone/>
              <a:defRPr sz="1100" b="0" i="0" cap="none"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Content Placeholder 4"/>
          <p:cNvSpPr>
            <a:spLocks noGrp="1" noChangeAspect="1"/>
          </p:cNvSpPr>
          <p:nvPr>
            <p:ph sz="quarter" idx="16" hasCustomPrompt="1"/>
          </p:nvPr>
        </p:nvSpPr>
        <p:spPr>
          <a:xfrm>
            <a:off x="3254403" y="2369449"/>
            <a:ext cx="647999" cy="647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/>
              <a:t>Add content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2642404" y="3220217"/>
            <a:ext cx="1871997" cy="503995"/>
          </a:xfrm>
        </p:spPr>
        <p:txBody>
          <a:bodyPr>
            <a:normAutofit/>
          </a:bodyPr>
          <a:lstStyle>
            <a:lvl1pPr marL="0" indent="0" algn="ctr">
              <a:buNone/>
              <a:defRPr sz="1100" b="0" i="0" cap="none"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Content Placeholder 4"/>
          <p:cNvSpPr>
            <a:spLocks noGrp="1" noChangeAspect="1"/>
          </p:cNvSpPr>
          <p:nvPr>
            <p:ph sz="quarter" idx="18" hasCustomPrompt="1"/>
          </p:nvPr>
        </p:nvSpPr>
        <p:spPr>
          <a:xfrm>
            <a:off x="5241604" y="2369449"/>
            <a:ext cx="647999" cy="647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/>
              <a:t>Add content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4629605" y="3220217"/>
            <a:ext cx="1871997" cy="503995"/>
          </a:xfrm>
        </p:spPr>
        <p:txBody>
          <a:bodyPr>
            <a:normAutofit/>
          </a:bodyPr>
          <a:lstStyle>
            <a:lvl1pPr marL="0" indent="0" algn="ctr">
              <a:buNone/>
              <a:defRPr sz="1100" b="0" i="0" cap="none"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Content Placeholder 4"/>
          <p:cNvSpPr>
            <a:spLocks noGrp="1" noChangeAspect="1"/>
          </p:cNvSpPr>
          <p:nvPr>
            <p:ph sz="quarter" idx="20" hasCustomPrompt="1"/>
          </p:nvPr>
        </p:nvSpPr>
        <p:spPr>
          <a:xfrm>
            <a:off x="7221604" y="2369449"/>
            <a:ext cx="647999" cy="647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/>
              <a:t>Add content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6609605" y="3220217"/>
            <a:ext cx="1871997" cy="503995"/>
          </a:xfrm>
        </p:spPr>
        <p:txBody>
          <a:bodyPr>
            <a:normAutofit/>
          </a:bodyPr>
          <a:lstStyle>
            <a:lvl1pPr marL="0" indent="0" algn="ctr">
              <a:buNone/>
              <a:defRPr sz="1100" b="0" i="0" cap="none"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8168401" y="666477"/>
            <a:ext cx="287999" cy="273844"/>
          </a:xfrm>
        </p:spPr>
        <p:txBody>
          <a:bodyPr/>
          <a:lstStyle>
            <a:lvl1pPr>
              <a:defRPr sz="1100" b="0" i="0">
                <a:latin typeface="Montserrat Medium" charset="0"/>
                <a:ea typeface="Montserrat Medium" charset="0"/>
                <a:cs typeface="Montserrat Medium" charset="0"/>
              </a:defRPr>
            </a:lvl1pPr>
          </a:lstStyle>
          <a:p>
            <a:fld id="{5AA702B1-EDA3-FF46-994A-18FFB6DE5B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Oval 27"/>
          <p:cNvSpPr>
            <a:spLocks/>
          </p:cNvSpPr>
          <p:nvPr userDrawn="1"/>
        </p:nvSpPr>
        <p:spPr>
          <a:xfrm>
            <a:off x="8096398" y="587399"/>
            <a:ext cx="432000" cy="432000"/>
          </a:xfrm>
          <a:prstGeom prst="ellipse">
            <a:avLst/>
          </a:prstGeom>
          <a:noFill/>
          <a:ln w="127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367624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hoto Background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2526" y="610693"/>
            <a:ext cx="6640286" cy="496022"/>
          </a:xfrm>
        </p:spPr>
        <p:txBody>
          <a:bodyPr anchor="b" anchorCtr="0">
            <a:noAutofit/>
          </a:bodyPr>
          <a:lstStyle>
            <a:lvl1pPr>
              <a:lnSpc>
                <a:spcPct val="85000"/>
              </a:lnSpc>
              <a:defRPr sz="3200" baseline="0"/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8810" y="2011909"/>
            <a:ext cx="4869588" cy="2088000"/>
          </a:xfrm>
        </p:spPr>
        <p:txBody>
          <a:bodyPr>
            <a:normAutofit/>
          </a:bodyPr>
          <a:lstStyle>
            <a:lvl1pPr marL="0" indent="0" algn="r">
              <a:lnSpc>
                <a:spcPct val="125000"/>
              </a:lnSpc>
              <a:buNone/>
              <a:defRPr sz="2200" b="0" i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457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6" name="Rounded Rectangle 15"/>
          <p:cNvSpPr>
            <a:spLocks/>
          </p:cNvSpPr>
          <p:nvPr userDrawn="1"/>
        </p:nvSpPr>
        <p:spPr>
          <a:xfrm>
            <a:off x="612000" y="-166051"/>
            <a:ext cx="179999" cy="1185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ED1F"/>
              </a:gs>
              <a:gs pos="100000">
                <a:srgbClr val="8EFFCB"/>
              </a:gs>
            </a:gsLst>
            <a:lin ang="16200000" scaled="0"/>
            <a:tileRect/>
          </a:gra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9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8168401" y="666477"/>
            <a:ext cx="287999" cy="273844"/>
          </a:xfrm>
        </p:spPr>
        <p:txBody>
          <a:bodyPr/>
          <a:lstStyle>
            <a:lvl1pPr>
              <a:defRPr sz="1100" b="0" i="0">
                <a:latin typeface="Montserrat Medium" charset="0"/>
                <a:ea typeface="Montserrat Medium" charset="0"/>
                <a:cs typeface="Montserrat Medium" charset="0"/>
              </a:defRPr>
            </a:lvl1pPr>
          </a:lstStyle>
          <a:p>
            <a:fld id="{5AA702B1-EDA3-FF46-994A-18FFB6DE5B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Oval 9"/>
          <p:cNvSpPr>
            <a:spLocks/>
          </p:cNvSpPr>
          <p:nvPr userDrawn="1"/>
        </p:nvSpPr>
        <p:spPr>
          <a:xfrm>
            <a:off x="8096398" y="587399"/>
            <a:ext cx="432000" cy="432000"/>
          </a:xfrm>
          <a:prstGeom prst="ellipse">
            <a:avLst/>
          </a:prstGeom>
          <a:noFill/>
          <a:ln w="127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191714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Background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08399" y="3455100"/>
            <a:ext cx="7920001" cy="1080000"/>
          </a:xfrm>
        </p:spPr>
        <p:txBody>
          <a:bodyPr>
            <a:normAutofit/>
          </a:bodyPr>
          <a:lstStyle>
            <a:lvl1pPr marL="0" indent="0" algn="l">
              <a:lnSpc>
                <a:spcPct val="125000"/>
              </a:lnSpc>
              <a:buNone/>
              <a:defRPr sz="1700">
                <a:solidFill>
                  <a:schemeClr val="bg1"/>
                </a:solidFill>
              </a:defRPr>
            </a:lvl1pPr>
            <a:lvl2pPr marL="457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608399" y="3023103"/>
            <a:ext cx="7927203" cy="43199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200" b="0" i="0">
                <a:latin typeface="Montserrat Medium" charset="0"/>
                <a:ea typeface="Montserrat Medium" charset="0"/>
                <a:cs typeface="Montserrat Medium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66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54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2581" y="4767264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 b="0" i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 b="0" i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 b="0" i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fld id="{5AA702B1-EDA3-FF46-994A-18FFB6DE5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1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61" r:id="rId4"/>
    <p:sldLayoutId id="2147483660" r:id="rId5"/>
    <p:sldLayoutId id="2147483655" r:id="rId6"/>
    <p:sldLayoutId id="2147483659" r:id="rId7"/>
    <p:sldLayoutId id="2147483653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l" defTabSz="457160" rtl="0" eaLnBrk="1" latinLnBrk="0" hangingPunct="1">
        <a:spcBef>
          <a:spcPct val="0"/>
        </a:spcBef>
        <a:buNone/>
        <a:defRPr sz="4400" b="0" i="0" kern="1200">
          <a:solidFill>
            <a:schemeClr val="bg1"/>
          </a:solidFill>
          <a:latin typeface="Museo 700"/>
          <a:ea typeface="+mj-ea"/>
          <a:cs typeface="Museo 700"/>
        </a:defRPr>
      </a:lvl1pPr>
    </p:titleStyle>
    <p:bodyStyle>
      <a:lvl1pPr marL="342871" indent="-342871" algn="l" defTabSz="457160" rtl="0" eaLnBrk="1" latinLnBrk="0" hangingPunct="1">
        <a:spcBef>
          <a:spcPts val="0"/>
        </a:spcBef>
        <a:spcAft>
          <a:spcPts val="1200"/>
        </a:spcAft>
        <a:buFont typeface="Arial"/>
        <a:buChar char="•"/>
        <a:defRPr sz="2200" b="0" i="0" kern="1200">
          <a:solidFill>
            <a:schemeClr val="bg1"/>
          </a:solidFill>
          <a:latin typeface="Montserrat" charset="0"/>
          <a:ea typeface="Montserrat" charset="0"/>
          <a:cs typeface="Montserrat" charset="0"/>
        </a:defRPr>
      </a:lvl1pPr>
      <a:lvl2pPr marL="742886" indent="-285725" algn="l" defTabSz="457160" rtl="0" eaLnBrk="1" latinLnBrk="0" hangingPunct="1">
        <a:spcBef>
          <a:spcPts val="0"/>
        </a:spcBef>
        <a:spcAft>
          <a:spcPts val="1200"/>
        </a:spcAft>
        <a:buFont typeface="Arial"/>
        <a:buChar char="–"/>
        <a:defRPr sz="1900" b="0" i="0" kern="1200">
          <a:solidFill>
            <a:schemeClr val="bg1"/>
          </a:solidFill>
          <a:latin typeface="Montserrat" charset="0"/>
          <a:ea typeface="Montserrat" charset="0"/>
          <a:cs typeface="Montserrat" charset="0"/>
        </a:defRPr>
      </a:lvl2pPr>
      <a:lvl3pPr marL="1142900" indent="-228581" algn="l" defTabSz="457160" rtl="0" eaLnBrk="1" latinLnBrk="0" hangingPunct="1">
        <a:spcBef>
          <a:spcPts val="0"/>
        </a:spcBef>
        <a:spcAft>
          <a:spcPts val="1200"/>
        </a:spcAft>
        <a:buFont typeface="Arial"/>
        <a:buChar char="•"/>
        <a:defRPr sz="1700" b="0" i="0" kern="1200">
          <a:solidFill>
            <a:schemeClr val="bg1"/>
          </a:solidFill>
          <a:latin typeface="Montserrat" charset="0"/>
          <a:ea typeface="Montserrat" charset="0"/>
          <a:cs typeface="Montserrat" charset="0"/>
        </a:defRPr>
      </a:lvl3pPr>
      <a:lvl4pPr marL="1600060" indent="-228581" algn="l" defTabSz="457160" rtl="0" eaLnBrk="1" latinLnBrk="0" hangingPunct="1">
        <a:spcBef>
          <a:spcPts val="0"/>
        </a:spcBef>
        <a:spcAft>
          <a:spcPts val="1200"/>
        </a:spcAft>
        <a:buFont typeface="Arial"/>
        <a:buChar char="–"/>
        <a:defRPr sz="1300" b="0" i="0" kern="1200">
          <a:solidFill>
            <a:schemeClr val="bg1"/>
          </a:solidFill>
          <a:latin typeface="Montserrat" charset="0"/>
          <a:ea typeface="Montserrat" charset="0"/>
          <a:cs typeface="Montserrat" charset="0"/>
        </a:defRPr>
      </a:lvl4pPr>
      <a:lvl5pPr marL="2057219" indent="-228581" algn="l" defTabSz="457160" rtl="0" eaLnBrk="1" latinLnBrk="0" hangingPunct="1">
        <a:spcBef>
          <a:spcPts val="0"/>
        </a:spcBef>
        <a:spcAft>
          <a:spcPts val="1200"/>
        </a:spcAft>
        <a:buFont typeface="Arial"/>
        <a:buChar char="»"/>
        <a:defRPr sz="1100" b="0" i="0" kern="1200">
          <a:solidFill>
            <a:schemeClr val="bg1"/>
          </a:solidFill>
          <a:latin typeface="Montserrat" charset="0"/>
          <a:ea typeface="Montserrat" charset="0"/>
          <a:cs typeface="Montserrat" charset="0"/>
        </a:defRPr>
      </a:lvl5pPr>
      <a:lvl6pPr marL="2514380" indent="-228581" algn="l" defTabSz="45716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40" indent="-228581" algn="l" defTabSz="45716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00" indent="-228581" algn="l" defTabSz="45716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60" indent="-228581" algn="l" defTabSz="45716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0" algn="l" defTabSz="4571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1" algn="l" defTabSz="4571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0" algn="l" defTabSz="4571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0" algn="l" defTabSz="4571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0" algn="l" defTabSz="4571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1" algn="l" defTabSz="4571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20" algn="l" defTabSz="4571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80" algn="l" defTabSz="4571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ide.divvybikes.com/data-license-agreemen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3974" y="845784"/>
            <a:ext cx="3963600" cy="1368000"/>
          </a:xfrm>
        </p:spPr>
        <p:txBody>
          <a:bodyPr>
            <a:noAutofit/>
          </a:bodyPr>
          <a:lstStyle/>
          <a:p>
            <a:r>
              <a:rPr lang="en-US" b="1" dirty="0"/>
              <a:t>Case Study 1: How Does a Bike-Share Navigate Speedy Success?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2875" y="3718282"/>
            <a:ext cx="3963602" cy="1314450"/>
          </a:xfrm>
        </p:spPr>
        <p:txBody>
          <a:bodyPr/>
          <a:lstStyle/>
          <a:p>
            <a:r>
              <a:rPr lang="en-US" b="1" dirty="0"/>
              <a:t>By: </a:t>
            </a:r>
            <a:r>
              <a:rPr lang="en-US" b="1"/>
              <a:t>Kamau Miller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17BCD9-96D0-3FA0-75BE-F4FD54A9138A}"/>
              </a:ext>
            </a:extLst>
          </p:cNvPr>
          <p:cNvSpPr txBox="1"/>
          <p:nvPr/>
        </p:nvSpPr>
        <p:spPr>
          <a:xfrm>
            <a:off x="7382107" y="676507"/>
            <a:ext cx="1100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    #Data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A3CEDB-EDED-9520-9A2A-A66E9CB7F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415" y="1375317"/>
            <a:ext cx="3404839" cy="270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4772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2DCF0-DA8D-136A-355E-A6613F30FEA8}"/>
              </a:ext>
            </a:extLst>
          </p:cNvPr>
          <p:cNvSpPr txBox="1">
            <a:spLocks/>
          </p:cNvSpPr>
          <p:nvPr/>
        </p:nvSpPr>
        <p:spPr>
          <a:xfrm>
            <a:off x="1082526" y="246420"/>
            <a:ext cx="6640286" cy="496022"/>
          </a:xfrm>
          <a:prstGeom prst="rect">
            <a:avLst/>
          </a:prstGeom>
        </p:spPr>
        <p:txBody>
          <a:bodyPr/>
          <a:lstStyle>
            <a:lvl1pPr algn="l" defTabSz="45716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Museo 700"/>
                <a:ea typeface="+mj-ea"/>
                <a:cs typeface="Museo 700"/>
              </a:defRPr>
            </a:lvl1pPr>
          </a:lstStyle>
          <a:p>
            <a:pPr algn="ctr"/>
            <a:r>
              <a:rPr lang="en-US" b="1" dirty="0"/>
              <a:t>STEP 4: ANALYZE CONT’D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90CC12-56F1-8736-C69A-716B7B4CC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596"/>
            <a:ext cx="9144000" cy="396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9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2DCF0-DA8D-136A-355E-A6613F30FEA8}"/>
              </a:ext>
            </a:extLst>
          </p:cNvPr>
          <p:cNvSpPr txBox="1">
            <a:spLocks/>
          </p:cNvSpPr>
          <p:nvPr/>
        </p:nvSpPr>
        <p:spPr>
          <a:xfrm>
            <a:off x="1082526" y="246420"/>
            <a:ext cx="6640286" cy="496022"/>
          </a:xfrm>
          <a:prstGeom prst="rect">
            <a:avLst/>
          </a:prstGeom>
        </p:spPr>
        <p:txBody>
          <a:bodyPr/>
          <a:lstStyle>
            <a:lvl1pPr algn="l" defTabSz="45716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Museo 700"/>
                <a:ea typeface="+mj-ea"/>
                <a:cs typeface="Museo 700"/>
              </a:defRPr>
            </a:lvl1pPr>
          </a:lstStyle>
          <a:p>
            <a:pPr algn="ctr"/>
            <a:r>
              <a:rPr lang="en-US" b="1" dirty="0"/>
              <a:t>STEP 4: ANALYZE CONT’D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EAC37-F507-34C8-AC2E-2BC62BA16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187" y="1165883"/>
            <a:ext cx="53816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4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F9E2-1B8A-21C8-15A1-C5D1DBBF2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526" y="246420"/>
            <a:ext cx="6640286" cy="496022"/>
          </a:xfrm>
        </p:spPr>
        <p:txBody>
          <a:bodyPr/>
          <a:lstStyle/>
          <a:p>
            <a:pPr algn="ctr"/>
            <a:r>
              <a:rPr lang="en-US" b="1" dirty="0"/>
              <a:t>STEP 5: SHARE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A38AB-77F7-D232-5BD9-53FA005D8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07" y="1048215"/>
            <a:ext cx="9077093" cy="4095286"/>
          </a:xfrm>
        </p:spPr>
        <p:txBody>
          <a:bodyPr>
            <a:normAutofit/>
          </a:bodyPr>
          <a:lstStyle/>
          <a:p>
            <a:r>
              <a:rPr lang="en-US" sz="2000" b="1" dirty="0"/>
              <a:t>• Tableau was my tool of choice to visualize the data that was prepared and processed in previous steps.</a:t>
            </a:r>
          </a:p>
          <a:p>
            <a:r>
              <a:rPr lang="en-US" sz="2000" b="1" dirty="0"/>
              <a:t>•The visualization shows clearly how casual and annual customers use </a:t>
            </a:r>
            <a:r>
              <a:rPr lang="en-US" sz="2000" b="1" dirty="0" err="1"/>
              <a:t>Cyclistic</a:t>
            </a:r>
            <a:r>
              <a:rPr lang="en-US" sz="2000" b="1" dirty="0"/>
              <a:t> bikes differently.</a:t>
            </a:r>
          </a:p>
          <a:p>
            <a:r>
              <a:rPr lang="en-US" sz="2000" b="1" dirty="0"/>
              <a:t>•Casual customers take fewer bike trips, but they ride for longer durations. </a:t>
            </a:r>
          </a:p>
          <a:p>
            <a:r>
              <a:rPr lang="en-US" sz="2000" b="1" dirty="0"/>
              <a:t>• Casual customer peak ridership activity is between Saturday and Monday.</a:t>
            </a:r>
          </a:p>
          <a:p>
            <a:endParaRPr lang="en-US" sz="2000" b="1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126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2DCF0-DA8D-136A-355E-A6613F30FEA8}"/>
              </a:ext>
            </a:extLst>
          </p:cNvPr>
          <p:cNvSpPr txBox="1">
            <a:spLocks/>
          </p:cNvSpPr>
          <p:nvPr/>
        </p:nvSpPr>
        <p:spPr>
          <a:xfrm>
            <a:off x="1082526" y="-81775"/>
            <a:ext cx="6640286" cy="496022"/>
          </a:xfrm>
          <a:prstGeom prst="rect">
            <a:avLst/>
          </a:prstGeom>
        </p:spPr>
        <p:txBody>
          <a:bodyPr/>
          <a:lstStyle>
            <a:lvl1pPr algn="l" defTabSz="45716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Museo 700"/>
                <a:ea typeface="+mj-ea"/>
                <a:cs typeface="Museo 700"/>
              </a:defRPr>
            </a:lvl1pPr>
          </a:lstStyle>
          <a:p>
            <a:pPr algn="ctr"/>
            <a:r>
              <a:rPr lang="en-US" b="1" dirty="0"/>
              <a:t>STEP 5: SHARE CONT’D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FFE3C1-1D9B-5283-28A7-E712F0B21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788021"/>
            <a:ext cx="9144000" cy="435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2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F9E2-1B8A-21C8-15A1-C5D1DBBF2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526" y="246420"/>
            <a:ext cx="6640286" cy="496022"/>
          </a:xfrm>
        </p:spPr>
        <p:txBody>
          <a:bodyPr/>
          <a:lstStyle/>
          <a:p>
            <a:pPr algn="ctr"/>
            <a:r>
              <a:rPr lang="en-US" b="1" dirty="0"/>
              <a:t>STEP 6: ACT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A38AB-77F7-D232-5BD9-53FA005D8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07" y="1048215"/>
            <a:ext cx="9077093" cy="4095286"/>
          </a:xfrm>
        </p:spPr>
        <p:txBody>
          <a:bodyPr>
            <a:normAutofit/>
          </a:bodyPr>
          <a:lstStyle/>
          <a:p>
            <a:r>
              <a:rPr lang="en-US" sz="2000" b="1" dirty="0"/>
              <a:t>• Create a rewards program that offers incentives for </a:t>
            </a:r>
            <a:r>
              <a:rPr lang="en-US" sz="2000" b="1" dirty="0" err="1"/>
              <a:t>Cyclistic</a:t>
            </a:r>
            <a:r>
              <a:rPr lang="en-US" sz="2000" b="1" dirty="0"/>
              <a:t> Riders based on how many miles they ride in per quarter. </a:t>
            </a:r>
          </a:p>
          <a:p>
            <a:r>
              <a:rPr lang="en-US" sz="2000" b="1" dirty="0"/>
              <a:t>•Make signing up for the annual subscription a requirement to participate in the rewards program. </a:t>
            </a:r>
          </a:p>
          <a:p>
            <a:r>
              <a:rPr lang="en-US" sz="2000" b="1" dirty="0"/>
              <a:t>•Create a referral program for current annual riders. Annual riders that refer new casual riders will receive a 20% discount on their annual membership for the next year.</a:t>
            </a:r>
          </a:p>
          <a:p>
            <a:r>
              <a:rPr lang="en-US" sz="2000" b="1" dirty="0"/>
              <a:t>•Create an advertisement campaign directed at casual customers. Be sure to advertise to them between Saturday and Monday.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98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Like + Subscribe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latin typeface="Museo 500" panose="02000000000000000000" pitchFamily="2" charset="77"/>
              </a:rPr>
              <a:t>Please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Me on LinkedIn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My video to help others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Follow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SHARE</a:t>
            </a:r>
          </a:p>
        </p:txBody>
      </p:sp>
    </p:spTree>
    <p:extLst>
      <p:ext uri="{BB962C8B-B14F-4D97-AF65-F5344CB8AC3E}">
        <p14:creationId xmlns:p14="http://schemas.microsoft.com/office/powerpoint/2010/main" val="225506923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2838" y="400826"/>
            <a:ext cx="2612245" cy="496022"/>
          </a:xfrm>
        </p:spPr>
        <p:txBody>
          <a:bodyPr/>
          <a:lstStyle/>
          <a:p>
            <a:r>
              <a:rPr lang="en-US" b="1" dirty="0"/>
              <a:t>Background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210" y="1144859"/>
            <a:ext cx="8943278" cy="3895491"/>
          </a:xfrm>
        </p:spPr>
        <p:txBody>
          <a:bodyPr>
            <a:normAutofit fontScale="62500" lnSpcReduction="20000"/>
          </a:bodyPr>
          <a:lstStyle/>
          <a:p>
            <a:r>
              <a:rPr lang="en-US" sz="2900" b="1" dirty="0"/>
              <a:t>•</a:t>
            </a:r>
            <a:r>
              <a:rPr lang="en-US" sz="2900" b="1" i="0" dirty="0">
                <a:effectLst/>
                <a:latin typeface="Montserrat" panose="00000500000000000000" pitchFamily="2" charset="0"/>
              </a:rPr>
              <a:t>Cyclistic is a fictional bike-sharing company in Chicago</a:t>
            </a:r>
            <a:r>
              <a:rPr lang="en-US" sz="2900" b="1" dirty="0"/>
              <a:t>.</a:t>
            </a:r>
          </a:p>
          <a:p>
            <a:r>
              <a:rPr lang="en-US" sz="2900" b="1" dirty="0"/>
              <a:t>•Cyclistic offers flexible pricing plans, including single-ride passes, full-day passes, and annual memberships.</a:t>
            </a:r>
          </a:p>
          <a:p>
            <a:r>
              <a:rPr lang="en-US" sz="2900" b="1" dirty="0"/>
              <a:t>•Financial analysis indicates that annual members are more profitable than casual riders.</a:t>
            </a:r>
          </a:p>
          <a:p>
            <a:r>
              <a:rPr kumimoji="0" lang="en-US" sz="2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charset="0"/>
              </a:rPr>
              <a:t>•Executive Leadership believes that maximizing the number of annual members will be key to future growth.</a:t>
            </a:r>
            <a:endParaRPr lang="en-US" sz="2900" b="1" dirty="0"/>
          </a:p>
          <a:p>
            <a:r>
              <a:rPr kumimoji="0" lang="en-US" sz="2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charset="0"/>
              </a:rPr>
              <a:t>•</a:t>
            </a:r>
            <a:r>
              <a:rPr lang="en-US" sz="2900" b="1" dirty="0"/>
              <a:t>I was tasked with digging into the company’s historical bike trips to identify trends to help the company design marketing strategies aimed at converting casual riders into annual members.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97682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8896" y="515199"/>
            <a:ext cx="4203152" cy="496022"/>
          </a:xfrm>
        </p:spPr>
        <p:txBody>
          <a:bodyPr/>
          <a:lstStyle/>
          <a:p>
            <a:pPr algn="ctr"/>
            <a:r>
              <a:rPr lang="en-US" b="1" dirty="0"/>
              <a:t>STEP 1: ASK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73" y="1248936"/>
            <a:ext cx="9084527" cy="3894563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1. </a:t>
            </a:r>
            <a:r>
              <a:rPr lang="en-US" sz="1800" b="1" dirty="0"/>
              <a:t>How do annual members and casual riders use Cyclistic bikes differently?</a:t>
            </a:r>
          </a:p>
          <a:p>
            <a:pPr algn="l"/>
            <a:r>
              <a:rPr lang="en-US" sz="1800" dirty="0"/>
              <a:t>2. Why would casual riders buy Cyclistic annual memberships?</a:t>
            </a:r>
          </a:p>
          <a:p>
            <a:pPr algn="l"/>
            <a:r>
              <a:rPr lang="en-US" sz="1800" dirty="0"/>
              <a:t>3. How can Cyclistic use digital media to influence casual riders to become members?</a:t>
            </a:r>
          </a:p>
          <a:p>
            <a:pPr algn="l"/>
            <a:r>
              <a:rPr lang="en-US" sz="1800" dirty="0"/>
              <a:t>-My analysis will be on comparing the annual members and casual riders.</a:t>
            </a:r>
          </a:p>
          <a:p>
            <a:pPr algn="l"/>
            <a:r>
              <a:rPr lang="en-US" sz="1800" b="1" dirty="0"/>
              <a:t>• Key Stakeholders:</a:t>
            </a:r>
          </a:p>
          <a:p>
            <a:pPr algn="l"/>
            <a:r>
              <a:rPr lang="en-US" sz="1800" b="1" dirty="0"/>
              <a:t>• </a:t>
            </a:r>
            <a:r>
              <a:rPr lang="en-US" sz="1800" dirty="0"/>
              <a:t>Lily Moreno — Director of the marketing team and my manager.</a:t>
            </a:r>
          </a:p>
          <a:p>
            <a:pPr algn="l"/>
            <a:r>
              <a:rPr lang="en-US" sz="1800" b="1" dirty="0"/>
              <a:t>• </a:t>
            </a:r>
            <a:r>
              <a:rPr lang="en-US" sz="1800" dirty="0"/>
              <a:t>Cyclistic executive team</a:t>
            </a:r>
          </a:p>
          <a:p>
            <a:pPr algn="l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6245844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F9E2-1B8A-21C8-15A1-C5D1DBBF2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526" y="246420"/>
            <a:ext cx="6640286" cy="496022"/>
          </a:xfrm>
        </p:spPr>
        <p:txBody>
          <a:bodyPr/>
          <a:lstStyle/>
          <a:p>
            <a:pPr algn="ctr"/>
            <a:r>
              <a:rPr lang="en-US" b="1" dirty="0"/>
              <a:t>STEP 2: PREPARE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A38AB-77F7-D232-5BD9-53FA005D8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07" y="1070517"/>
            <a:ext cx="8995317" cy="4072983"/>
          </a:xfrm>
        </p:spPr>
        <p:txBody>
          <a:bodyPr/>
          <a:lstStyle/>
          <a:p>
            <a:r>
              <a:rPr lang="en-US" sz="2000" b="1" dirty="0"/>
              <a:t>• Zip files consisting of Cyclistic customer data from August 2022-July 2023 was downloaded and saved as CSV files.</a:t>
            </a:r>
          </a:p>
          <a:p>
            <a:r>
              <a:rPr lang="en-US" sz="2000" b="1" dirty="0"/>
              <a:t>• Files had consistent formatting with the following column names: ride_id	, rideable_type, started_at, ended_at, start_station_name, start_station_id, end_station_name, end_station_id,	start_lat, start_lng,	end_lat, end_lng,	 member_casual.</a:t>
            </a:r>
          </a:p>
          <a:p>
            <a:r>
              <a:rPr lang="en-US" sz="2000" b="1" dirty="0"/>
              <a:t>•There are 5,723,613 rows across all files.</a:t>
            </a:r>
          </a:p>
          <a:p>
            <a:r>
              <a:rPr lang="en-US" sz="2000" b="1" dirty="0"/>
              <a:t>•Data files were made available under the following </a:t>
            </a:r>
            <a:r>
              <a:rPr lang="en-US" sz="2000" b="1" dirty="0">
                <a:hlinkClick r:id="rId2"/>
              </a:rPr>
              <a:t>license-agreement</a:t>
            </a:r>
            <a:r>
              <a:rPr lang="en-US" sz="2000" b="1" dirty="0"/>
              <a:t>.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081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0212" y="88280"/>
            <a:ext cx="4441045" cy="496022"/>
          </a:xfrm>
        </p:spPr>
        <p:txBody>
          <a:bodyPr/>
          <a:lstStyle/>
          <a:p>
            <a:pPr algn="ctr"/>
            <a:r>
              <a:rPr lang="en-US" b="1" dirty="0"/>
              <a:t>STEP 2: PREPARE CONT’D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73" y="1248936"/>
            <a:ext cx="9084527" cy="3894563"/>
          </a:xfrm>
        </p:spPr>
        <p:txBody>
          <a:bodyPr>
            <a:normAutofit/>
          </a:bodyPr>
          <a:lstStyle/>
          <a:p>
            <a:pPr algn="l"/>
            <a:endParaRPr lang="en-US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1690F9-73A8-538A-39CC-5F30E32F8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1571"/>
            <a:ext cx="9144000" cy="419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1399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F9E2-1B8A-21C8-15A1-C5D1DBBF2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526" y="246420"/>
            <a:ext cx="6640286" cy="496022"/>
          </a:xfrm>
        </p:spPr>
        <p:txBody>
          <a:bodyPr/>
          <a:lstStyle/>
          <a:p>
            <a:pPr algn="ctr"/>
            <a:r>
              <a:rPr lang="en-US" b="1" dirty="0"/>
              <a:t>STEP 3: PROCESS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A38AB-77F7-D232-5BD9-53FA005D8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07" y="1070517"/>
            <a:ext cx="9077093" cy="4072983"/>
          </a:xfrm>
        </p:spPr>
        <p:txBody>
          <a:bodyPr/>
          <a:lstStyle/>
          <a:p>
            <a:r>
              <a:rPr lang="en-US" sz="2000" b="1" dirty="0"/>
              <a:t>• SQL and Excel were my chosen tools of choice since CSV files can be imported into SQL. </a:t>
            </a:r>
          </a:p>
          <a:p>
            <a:r>
              <a:rPr lang="en-US" sz="2000" b="1" dirty="0"/>
              <a:t>•Upon being uploaded into SQL data can be filtered and cleaned to gain valuable insights.</a:t>
            </a:r>
          </a:p>
          <a:p>
            <a:r>
              <a:rPr lang="en-US" sz="2000" b="1" dirty="0"/>
              <a:t>•Data was verified to be clean by analyzing the cleaned version to ensure that all information is uniform and consistent across all files.</a:t>
            </a:r>
          </a:p>
          <a:p>
            <a:r>
              <a:rPr lang="en-US" sz="2000" b="1" dirty="0"/>
              <a:t>•The cleaning process is documented within this presentation and files are saved in the Project Portfolio folder.  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7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8896" y="143492"/>
            <a:ext cx="4381572" cy="496022"/>
          </a:xfrm>
        </p:spPr>
        <p:txBody>
          <a:bodyPr/>
          <a:lstStyle/>
          <a:p>
            <a:pPr algn="ctr"/>
            <a:r>
              <a:rPr lang="en-US" b="1" dirty="0"/>
              <a:t>STEP 3: </a:t>
            </a:r>
            <a:r>
              <a:rPr lang="en-US" b="1"/>
              <a:t>PROCESS CONT’D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73" y="1248936"/>
            <a:ext cx="9084527" cy="3894563"/>
          </a:xfrm>
        </p:spPr>
        <p:txBody>
          <a:bodyPr>
            <a:normAutofit/>
          </a:bodyPr>
          <a:lstStyle/>
          <a:p>
            <a:pPr algn="l"/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52B2F8-81C8-26E8-9666-97B3214D2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0517"/>
            <a:ext cx="9143999" cy="407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0042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8895" y="143492"/>
            <a:ext cx="4515387" cy="496022"/>
          </a:xfrm>
        </p:spPr>
        <p:txBody>
          <a:bodyPr/>
          <a:lstStyle/>
          <a:p>
            <a:pPr algn="ctr"/>
            <a:r>
              <a:rPr lang="en-US" b="1" dirty="0"/>
              <a:t>STEP 3: PROCESS CONT’D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73" y="1248936"/>
            <a:ext cx="9084527" cy="3894563"/>
          </a:xfrm>
        </p:spPr>
        <p:txBody>
          <a:bodyPr>
            <a:normAutofit/>
          </a:bodyPr>
          <a:lstStyle/>
          <a:p>
            <a:pPr algn="l"/>
            <a:endParaRPr lang="en-US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E9968F-3C66-9D71-2B87-BEE815DBB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2237"/>
            <a:ext cx="9143999" cy="416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3150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F9E2-1B8A-21C8-15A1-C5D1DBBF2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526" y="246420"/>
            <a:ext cx="6640286" cy="496022"/>
          </a:xfrm>
        </p:spPr>
        <p:txBody>
          <a:bodyPr/>
          <a:lstStyle/>
          <a:p>
            <a:pPr algn="ctr"/>
            <a:r>
              <a:rPr lang="en-US" b="1" dirty="0"/>
              <a:t>STEP 4: Analyze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A38AB-77F7-D232-5BD9-53FA005D8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07" y="1048215"/>
            <a:ext cx="9077093" cy="4095286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• SQL and Excel were my chosen tools for this phase.</a:t>
            </a:r>
          </a:p>
          <a:p>
            <a:r>
              <a:rPr lang="en-US" sz="2000" b="1" dirty="0"/>
              <a:t>•SQL was used to merge the 12 CSV files into one file.</a:t>
            </a:r>
          </a:p>
          <a:p>
            <a:r>
              <a:rPr lang="en-US" sz="2000" b="1" dirty="0"/>
              <a:t>•Excel was used to further clean the data and gain the average ride time and number of trips for each day of the week over the past year.</a:t>
            </a:r>
          </a:p>
          <a:p>
            <a:r>
              <a:rPr lang="en-US" sz="2000" b="1" dirty="0"/>
              <a:t>•Similarities between casual and annual customers are that they ride the most from Saturday through Monday.</a:t>
            </a:r>
          </a:p>
          <a:p>
            <a:r>
              <a:rPr lang="en-US" sz="2000" b="1" dirty="0"/>
              <a:t>•Differences I noticed is that casual riders have longer ride times while annual members take more trips.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06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3064</TotalTime>
  <Words>707</Words>
  <Application>Microsoft Office PowerPoint</Application>
  <PresentationFormat>On-screen Show (16:9)</PresentationFormat>
  <Paragraphs>72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Montserrat</vt:lpstr>
      <vt:lpstr>Montserrat Medium</vt:lpstr>
      <vt:lpstr>Museo 500</vt:lpstr>
      <vt:lpstr>Museo 700</vt:lpstr>
      <vt:lpstr>Open Sans</vt:lpstr>
      <vt:lpstr>Open Sans Light</vt:lpstr>
      <vt:lpstr>Office Theme</vt:lpstr>
      <vt:lpstr>Case Study 1: How Does a Bike-Share Navigate Speedy Success?</vt:lpstr>
      <vt:lpstr>Background</vt:lpstr>
      <vt:lpstr>STEP 1: ASK</vt:lpstr>
      <vt:lpstr>STEP 2: PREPARE</vt:lpstr>
      <vt:lpstr>STEP 2: PREPARE CONT’D</vt:lpstr>
      <vt:lpstr>STEP 3: PROCESS</vt:lpstr>
      <vt:lpstr>STEP 3: PROCESS CONT’D</vt:lpstr>
      <vt:lpstr>STEP 3: PROCESS CONT’D</vt:lpstr>
      <vt:lpstr>STEP 4: Analyze</vt:lpstr>
      <vt:lpstr>PowerPoint Presentation</vt:lpstr>
      <vt:lpstr>PowerPoint Presentation</vt:lpstr>
      <vt:lpstr>STEP 5: SHARE</vt:lpstr>
      <vt:lpstr>PowerPoint Presentation</vt:lpstr>
      <vt:lpstr>STEP 6: ACT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Presentation Template</dc:title>
  <dc:creator>Kamau Miller</dc:creator>
  <cp:lastModifiedBy>Kamau Miller</cp:lastModifiedBy>
  <cp:revision>180</cp:revision>
  <dcterms:created xsi:type="dcterms:W3CDTF">2014-05-17T16:23:35Z</dcterms:created>
  <dcterms:modified xsi:type="dcterms:W3CDTF">2023-09-04T09:32:08Z</dcterms:modified>
</cp:coreProperties>
</file>