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Kamau" userId="6970bd630196a8b0" providerId="LiveId" clId="{236D4035-6AFB-46AE-B7C3-596914502AD2}"/>
    <pc:docChg chg="undo redo custSel addSld delSld modSld">
      <pc:chgData name="Nancy Kamau" userId="6970bd630196a8b0" providerId="LiveId" clId="{236D4035-6AFB-46AE-B7C3-596914502AD2}" dt="2025-09-19T10:44:12.194" v="774" actId="20577"/>
      <pc:docMkLst>
        <pc:docMk/>
      </pc:docMkLst>
      <pc:sldChg chg="addSp modSp modTransition modAnim">
        <pc:chgData name="Nancy Kamau" userId="6970bd630196a8b0" providerId="LiveId" clId="{236D4035-6AFB-46AE-B7C3-596914502AD2}" dt="2025-09-19T10:41:27.474" v="761"/>
        <pc:sldMkLst>
          <pc:docMk/>
          <pc:sldMk cId="4043737824" sldId="257"/>
        </pc:sldMkLst>
        <pc:picChg chg="add mod">
          <ac:chgData name="Nancy Kamau" userId="6970bd630196a8b0" providerId="LiveId" clId="{236D4035-6AFB-46AE-B7C3-596914502AD2}" dt="2025-09-19T10:41:00.165" v="743"/>
          <ac:picMkLst>
            <pc:docMk/>
            <pc:sldMk cId="4043737824" sldId="257"/>
            <ac:picMk id="11" creationId="{092CA925-FE31-1F7E-7F4D-E364845E5716}"/>
          </ac:picMkLst>
        </pc:picChg>
      </pc:sldChg>
      <pc:sldChg chg="addSp modSp modTransition modAnim">
        <pc:chgData name="Nancy Kamau" userId="6970bd630196a8b0" providerId="LiveId" clId="{236D4035-6AFB-46AE-B7C3-596914502AD2}" dt="2025-09-19T10:41:33.427" v="762"/>
        <pc:sldMkLst>
          <pc:docMk/>
          <pc:sldMk cId="2760100221" sldId="259"/>
        </pc:sldMkLst>
        <pc:picChg chg="add mod">
          <ac:chgData name="Nancy Kamau" userId="6970bd630196a8b0" providerId="LiveId" clId="{236D4035-6AFB-46AE-B7C3-596914502AD2}" dt="2025-09-19T10:41:00.165" v="743"/>
          <ac:picMkLst>
            <pc:docMk/>
            <pc:sldMk cId="2760100221" sldId="259"/>
            <ac:picMk id="6" creationId="{A5E51188-43CF-0693-5D2D-77C62741E2AB}"/>
          </ac:picMkLst>
        </pc:picChg>
      </pc:sldChg>
      <pc:sldChg chg="addSp modSp modTransition modAnim">
        <pc:chgData name="Nancy Kamau" userId="6970bd630196a8b0" providerId="LiveId" clId="{236D4035-6AFB-46AE-B7C3-596914502AD2}" dt="2025-09-19T10:41:38.085" v="763"/>
        <pc:sldMkLst>
          <pc:docMk/>
          <pc:sldMk cId="2252874637" sldId="260"/>
        </pc:sldMkLst>
        <pc:picChg chg="add mod">
          <ac:chgData name="Nancy Kamau" userId="6970bd630196a8b0" providerId="LiveId" clId="{236D4035-6AFB-46AE-B7C3-596914502AD2}" dt="2025-09-19T10:41:00.165" v="743"/>
          <ac:picMkLst>
            <pc:docMk/>
            <pc:sldMk cId="2252874637" sldId="260"/>
            <ac:picMk id="5" creationId="{6CC77F9E-25C8-C454-CCEF-09F226781F9C}"/>
          </ac:picMkLst>
        </pc:picChg>
      </pc:sldChg>
      <pc:sldChg chg="addSp modSp modTransition modAnim">
        <pc:chgData name="Nancy Kamau" userId="6970bd630196a8b0" providerId="LiveId" clId="{236D4035-6AFB-46AE-B7C3-596914502AD2}" dt="2025-09-19T10:41:43.216" v="764"/>
        <pc:sldMkLst>
          <pc:docMk/>
          <pc:sldMk cId="1938031542" sldId="261"/>
        </pc:sldMkLst>
        <pc:picChg chg="add mod">
          <ac:chgData name="Nancy Kamau" userId="6970bd630196a8b0" providerId="LiveId" clId="{236D4035-6AFB-46AE-B7C3-596914502AD2}" dt="2025-09-19T10:41:00.165" v="743"/>
          <ac:picMkLst>
            <pc:docMk/>
            <pc:sldMk cId="1938031542" sldId="261"/>
            <ac:picMk id="6" creationId="{B432143F-0C93-9F98-FF48-BE7F2B91ED38}"/>
          </ac:picMkLst>
        </pc:picChg>
      </pc:sldChg>
      <pc:sldChg chg="addSp modSp modTransition modAnim">
        <pc:chgData name="Nancy Kamau" userId="6970bd630196a8b0" providerId="LiveId" clId="{236D4035-6AFB-46AE-B7C3-596914502AD2}" dt="2025-09-19T10:41:53.365" v="765"/>
        <pc:sldMkLst>
          <pc:docMk/>
          <pc:sldMk cId="3847678249" sldId="262"/>
        </pc:sldMkLst>
        <pc:picChg chg="add mod">
          <ac:chgData name="Nancy Kamau" userId="6970bd630196a8b0" providerId="LiveId" clId="{236D4035-6AFB-46AE-B7C3-596914502AD2}" dt="2025-09-19T10:41:00.165" v="743"/>
          <ac:picMkLst>
            <pc:docMk/>
            <pc:sldMk cId="3847678249" sldId="262"/>
            <ac:picMk id="9" creationId="{4186BA28-EC65-CDD8-1029-63A9438E90CE}"/>
          </ac:picMkLst>
        </pc:picChg>
      </pc:sldChg>
      <pc:sldChg chg="addSp modSp modTransition modAnim">
        <pc:chgData name="Nancy Kamau" userId="6970bd630196a8b0" providerId="LiveId" clId="{236D4035-6AFB-46AE-B7C3-596914502AD2}" dt="2025-09-19T10:42:00.236" v="766"/>
        <pc:sldMkLst>
          <pc:docMk/>
          <pc:sldMk cId="1684422360" sldId="263"/>
        </pc:sldMkLst>
        <pc:picChg chg="add mod">
          <ac:chgData name="Nancy Kamau" userId="6970bd630196a8b0" providerId="LiveId" clId="{236D4035-6AFB-46AE-B7C3-596914502AD2}" dt="2025-09-19T10:41:00.165" v="743"/>
          <ac:picMkLst>
            <pc:docMk/>
            <pc:sldMk cId="1684422360" sldId="263"/>
            <ac:picMk id="5" creationId="{C40CDA05-11D7-41F0-AA18-1FD0D9BFE30A}"/>
          </ac:picMkLst>
        </pc:picChg>
      </pc:sldChg>
      <pc:sldChg chg="addSp delSp modSp mod modTransition modAnim">
        <pc:chgData name="Nancy Kamau" userId="6970bd630196a8b0" providerId="LiveId" clId="{236D4035-6AFB-46AE-B7C3-596914502AD2}" dt="2025-09-19T10:44:12.194" v="774" actId="20577"/>
        <pc:sldMkLst>
          <pc:docMk/>
          <pc:sldMk cId="1058144105" sldId="264"/>
        </pc:sldMkLst>
        <pc:spChg chg="add del">
          <ac:chgData name="Nancy Kamau" userId="6970bd630196a8b0" providerId="LiveId" clId="{236D4035-6AFB-46AE-B7C3-596914502AD2}" dt="2025-09-19T09:29:54.161" v="2" actId="3680"/>
          <ac:spMkLst>
            <pc:docMk/>
            <pc:sldMk cId="1058144105" sldId="264"/>
            <ac:spMk id="3" creationId="{169059D7-69B2-08C3-E6FC-0C89BB655777}"/>
          </ac:spMkLst>
        </pc:spChg>
        <pc:spChg chg="mod">
          <ac:chgData name="Nancy Kamau" userId="6970bd630196a8b0" providerId="LiveId" clId="{236D4035-6AFB-46AE-B7C3-596914502AD2}" dt="2025-09-19T09:36:38.557" v="208" actId="255"/>
          <ac:spMkLst>
            <pc:docMk/>
            <pc:sldMk cId="1058144105" sldId="264"/>
            <ac:spMk id="4" creationId="{0080F201-7748-F4AF-2C2F-C129A50DCBBA}"/>
          </ac:spMkLst>
        </pc:spChg>
        <pc:graphicFrameChg chg="add del mod ord modGraphic">
          <ac:chgData name="Nancy Kamau" userId="6970bd630196a8b0" providerId="LiveId" clId="{236D4035-6AFB-46AE-B7C3-596914502AD2}" dt="2025-09-19T09:29:36.292" v="1" actId="3680"/>
          <ac:graphicFrameMkLst>
            <pc:docMk/>
            <pc:sldMk cId="1058144105" sldId="264"/>
            <ac:graphicFrameMk id="5" creationId="{387FDD05-06D8-04EF-84CF-805CDDE86756}"/>
          </ac:graphicFrameMkLst>
        </pc:graphicFrameChg>
        <pc:graphicFrameChg chg="add mod ord modGraphic">
          <ac:chgData name="Nancy Kamau" userId="6970bd630196a8b0" providerId="LiveId" clId="{236D4035-6AFB-46AE-B7C3-596914502AD2}" dt="2025-09-19T10:44:12.194" v="774" actId="20577"/>
          <ac:graphicFrameMkLst>
            <pc:docMk/>
            <pc:sldMk cId="1058144105" sldId="264"/>
            <ac:graphicFrameMk id="6" creationId="{C982D43E-0732-E4CB-8AC8-6814ECD48D8F}"/>
          </ac:graphicFrameMkLst>
        </pc:graphicFrameChg>
        <pc:picChg chg="add mod">
          <ac:chgData name="Nancy Kamau" userId="6970bd630196a8b0" providerId="LiveId" clId="{236D4035-6AFB-46AE-B7C3-596914502AD2}" dt="2025-09-19T10:41:00.165" v="743"/>
          <ac:picMkLst>
            <pc:docMk/>
            <pc:sldMk cId="1058144105" sldId="264"/>
            <ac:picMk id="7" creationId="{5A26A4D5-26C4-EFFB-36CD-953FAA68ADA6}"/>
          </ac:picMkLst>
        </pc:picChg>
      </pc:sldChg>
      <pc:sldChg chg="addSp modSp new mod modTransition modAnim">
        <pc:chgData name="Nancy Kamau" userId="6970bd630196a8b0" providerId="LiveId" clId="{236D4035-6AFB-46AE-B7C3-596914502AD2}" dt="2025-09-19T10:42:11.084" v="768"/>
        <pc:sldMkLst>
          <pc:docMk/>
          <pc:sldMk cId="3907907816" sldId="265"/>
        </pc:sldMkLst>
        <pc:spChg chg="mod">
          <ac:chgData name="Nancy Kamau" userId="6970bd630196a8b0" providerId="LiveId" clId="{236D4035-6AFB-46AE-B7C3-596914502AD2}" dt="2025-09-19T09:40:11.805" v="244" actId="115"/>
          <ac:spMkLst>
            <pc:docMk/>
            <pc:sldMk cId="3907907816" sldId="265"/>
            <ac:spMk id="2" creationId="{175427B1-402A-6020-2274-4F774A4F8B85}"/>
          </ac:spMkLst>
        </pc:spChg>
        <pc:spChg chg="mod">
          <ac:chgData name="Nancy Kamau" userId="6970bd630196a8b0" providerId="LiveId" clId="{236D4035-6AFB-46AE-B7C3-596914502AD2}" dt="2025-09-19T09:40:59.066" v="287" actId="113"/>
          <ac:spMkLst>
            <pc:docMk/>
            <pc:sldMk cId="3907907816" sldId="265"/>
            <ac:spMk id="3" creationId="{701DB7D1-E257-D960-6AED-D0F508063303}"/>
          </ac:spMkLst>
        </pc:spChg>
        <pc:spChg chg="mod">
          <ac:chgData name="Nancy Kamau" userId="6970bd630196a8b0" providerId="LiveId" clId="{236D4035-6AFB-46AE-B7C3-596914502AD2}" dt="2025-09-19T09:45:28.278" v="349" actId="14100"/>
          <ac:spMkLst>
            <pc:docMk/>
            <pc:sldMk cId="3907907816" sldId="265"/>
            <ac:spMk id="4" creationId="{3C84BED5-C22A-AD65-C6DA-B89AF9AF65DE}"/>
          </ac:spMkLst>
        </pc:spChg>
        <pc:spChg chg="mod">
          <ac:chgData name="Nancy Kamau" userId="6970bd630196a8b0" providerId="LiveId" clId="{236D4035-6AFB-46AE-B7C3-596914502AD2}" dt="2025-09-19T09:42:52.169" v="327" actId="20577"/>
          <ac:spMkLst>
            <pc:docMk/>
            <pc:sldMk cId="3907907816" sldId="265"/>
            <ac:spMk id="5" creationId="{39468467-517A-9924-0781-6E1654E5A982}"/>
          </ac:spMkLst>
        </pc:spChg>
        <pc:spChg chg="mod">
          <ac:chgData name="Nancy Kamau" userId="6970bd630196a8b0" providerId="LiveId" clId="{236D4035-6AFB-46AE-B7C3-596914502AD2}" dt="2025-09-19T09:44:24.938" v="343" actId="27636"/>
          <ac:spMkLst>
            <pc:docMk/>
            <pc:sldMk cId="3907907816" sldId="265"/>
            <ac:spMk id="6" creationId="{3060761A-6E2D-90DE-51FC-1AA2683302D9}"/>
          </ac:spMkLst>
        </pc:spChg>
        <pc:spChg chg="add mod">
          <ac:chgData name="Nancy Kamau" userId="6970bd630196a8b0" providerId="LiveId" clId="{236D4035-6AFB-46AE-B7C3-596914502AD2}" dt="2025-09-19T09:46:50.269" v="353" actId="692"/>
          <ac:spMkLst>
            <pc:docMk/>
            <pc:sldMk cId="3907907816" sldId="265"/>
            <ac:spMk id="7" creationId="{B73B92DF-35CD-1588-C9E7-7EB472BADDEA}"/>
          </ac:spMkLst>
        </pc:spChg>
        <pc:picChg chg="add mod">
          <ac:chgData name="Nancy Kamau" userId="6970bd630196a8b0" providerId="LiveId" clId="{236D4035-6AFB-46AE-B7C3-596914502AD2}" dt="2025-09-19T10:41:00.165" v="743"/>
          <ac:picMkLst>
            <pc:docMk/>
            <pc:sldMk cId="3907907816" sldId="265"/>
            <ac:picMk id="8" creationId="{E3A78684-95DD-3B4E-EC97-629C296FC684}"/>
          </ac:picMkLst>
        </pc:picChg>
      </pc:sldChg>
      <pc:sldChg chg="addSp modSp new mod modTransition modAnim">
        <pc:chgData name="Nancy Kamau" userId="6970bd630196a8b0" providerId="LiveId" clId="{236D4035-6AFB-46AE-B7C3-596914502AD2}" dt="2025-09-19T10:42:17.113" v="769"/>
        <pc:sldMkLst>
          <pc:docMk/>
          <pc:sldMk cId="1338195041" sldId="266"/>
        </pc:sldMkLst>
        <pc:spChg chg="mod">
          <ac:chgData name="Nancy Kamau" userId="6970bd630196a8b0" providerId="LiveId" clId="{236D4035-6AFB-46AE-B7C3-596914502AD2}" dt="2025-09-19T09:50:36.356" v="355"/>
          <ac:spMkLst>
            <pc:docMk/>
            <pc:sldMk cId="1338195041" sldId="266"/>
            <ac:spMk id="2" creationId="{8470ABE3-2DAE-3D4E-0616-50B933ACDDD2}"/>
          </ac:spMkLst>
        </pc:spChg>
        <pc:spChg chg="mod">
          <ac:chgData name="Nancy Kamau" userId="6970bd630196a8b0" providerId="LiveId" clId="{236D4035-6AFB-46AE-B7C3-596914502AD2}" dt="2025-09-19T09:57:08.257" v="497" actId="12"/>
          <ac:spMkLst>
            <pc:docMk/>
            <pc:sldMk cId="1338195041" sldId="266"/>
            <ac:spMk id="3" creationId="{721373BB-9F41-DA36-BAFE-E178F8E5D646}"/>
          </ac:spMkLst>
        </pc:spChg>
        <pc:spChg chg="mod">
          <ac:chgData name="Nancy Kamau" userId="6970bd630196a8b0" providerId="LiveId" clId="{236D4035-6AFB-46AE-B7C3-596914502AD2}" dt="2025-09-19T09:58:27.264" v="505" actId="255"/>
          <ac:spMkLst>
            <pc:docMk/>
            <pc:sldMk cId="1338195041" sldId="266"/>
            <ac:spMk id="4" creationId="{AD93F678-F7F1-200E-3911-C837FC1CA1E0}"/>
          </ac:spMkLst>
        </pc:spChg>
        <pc:picChg chg="add mod">
          <ac:chgData name="Nancy Kamau" userId="6970bd630196a8b0" providerId="LiveId" clId="{236D4035-6AFB-46AE-B7C3-596914502AD2}" dt="2025-09-19T10:41:00.165" v="743"/>
          <ac:picMkLst>
            <pc:docMk/>
            <pc:sldMk cId="1338195041" sldId="266"/>
            <ac:picMk id="5" creationId="{60AE8E46-59C8-170B-8473-15AA11EDCEF6}"/>
          </ac:picMkLst>
        </pc:picChg>
      </pc:sldChg>
      <pc:sldChg chg="addSp modSp new mod modTransition modAnim">
        <pc:chgData name="Nancy Kamau" userId="6970bd630196a8b0" providerId="LiveId" clId="{236D4035-6AFB-46AE-B7C3-596914502AD2}" dt="2025-09-19T10:42:22.979" v="770"/>
        <pc:sldMkLst>
          <pc:docMk/>
          <pc:sldMk cId="691907061" sldId="267"/>
        </pc:sldMkLst>
        <pc:spChg chg="mod">
          <ac:chgData name="Nancy Kamau" userId="6970bd630196a8b0" providerId="LiveId" clId="{236D4035-6AFB-46AE-B7C3-596914502AD2}" dt="2025-09-19T10:01:37.683" v="529"/>
          <ac:spMkLst>
            <pc:docMk/>
            <pc:sldMk cId="691907061" sldId="267"/>
            <ac:spMk id="2" creationId="{18A79068-F013-9AD1-4B9A-9A6353D6C651}"/>
          </ac:spMkLst>
        </pc:spChg>
        <pc:spChg chg="mod">
          <ac:chgData name="Nancy Kamau" userId="6970bd630196a8b0" providerId="LiveId" clId="{236D4035-6AFB-46AE-B7C3-596914502AD2}" dt="2025-09-19T10:03:49.075" v="552" actId="255"/>
          <ac:spMkLst>
            <pc:docMk/>
            <pc:sldMk cId="691907061" sldId="267"/>
            <ac:spMk id="3" creationId="{E6AE81F6-E6FF-B5AC-13B2-44AC08062936}"/>
          </ac:spMkLst>
        </pc:spChg>
        <pc:spChg chg="mod">
          <ac:chgData name="Nancy Kamau" userId="6970bd630196a8b0" providerId="LiveId" clId="{236D4035-6AFB-46AE-B7C3-596914502AD2}" dt="2025-09-19T10:04:51.386" v="553" actId="255"/>
          <ac:spMkLst>
            <pc:docMk/>
            <pc:sldMk cId="691907061" sldId="267"/>
            <ac:spMk id="4" creationId="{F21F8EFA-F124-40E2-BAD9-9C02865B3C53}"/>
          </ac:spMkLst>
        </pc:spChg>
        <pc:picChg chg="add mod">
          <ac:chgData name="Nancy Kamau" userId="6970bd630196a8b0" providerId="LiveId" clId="{236D4035-6AFB-46AE-B7C3-596914502AD2}" dt="2025-09-19T10:41:00.165" v="743"/>
          <ac:picMkLst>
            <pc:docMk/>
            <pc:sldMk cId="691907061" sldId="267"/>
            <ac:picMk id="5" creationId="{0A66FCB2-A573-6DBE-F5F9-05A637580774}"/>
          </ac:picMkLst>
        </pc:picChg>
      </pc:sldChg>
      <pc:sldChg chg="modSp new del mod">
        <pc:chgData name="Nancy Kamau" userId="6970bd630196a8b0" providerId="LiveId" clId="{236D4035-6AFB-46AE-B7C3-596914502AD2}" dt="2025-09-19T10:01:05.549" v="516" actId="680"/>
        <pc:sldMkLst>
          <pc:docMk/>
          <pc:sldMk cId="1995324846" sldId="267"/>
        </pc:sldMkLst>
        <pc:spChg chg="mod">
          <ac:chgData name="Nancy Kamau" userId="6970bd630196a8b0" providerId="LiveId" clId="{236D4035-6AFB-46AE-B7C3-596914502AD2}" dt="2025-09-19T10:01:03.538" v="515"/>
          <ac:spMkLst>
            <pc:docMk/>
            <pc:sldMk cId="1995324846" sldId="267"/>
            <ac:spMk id="2" creationId="{39DA41FA-EEC2-8893-E671-AB6D6FFAC485}"/>
          </ac:spMkLst>
        </pc:spChg>
        <pc:spChg chg="mod">
          <ac:chgData name="Nancy Kamau" userId="6970bd630196a8b0" providerId="LiveId" clId="{236D4035-6AFB-46AE-B7C3-596914502AD2}" dt="2025-09-19T10:00:58.513" v="513"/>
          <ac:spMkLst>
            <pc:docMk/>
            <pc:sldMk cId="1995324846" sldId="267"/>
            <ac:spMk id="3" creationId="{CE9D744C-29EC-47CB-5C0B-A8D3ED755219}"/>
          </ac:spMkLst>
        </pc:spChg>
      </pc:sldChg>
      <pc:sldChg chg="addSp modSp new mod modTransition modAnim">
        <pc:chgData name="Nancy Kamau" userId="6970bd630196a8b0" providerId="LiveId" clId="{236D4035-6AFB-46AE-B7C3-596914502AD2}" dt="2025-09-19T10:42:30.218" v="771"/>
        <pc:sldMkLst>
          <pc:docMk/>
          <pc:sldMk cId="3864664976" sldId="268"/>
        </pc:sldMkLst>
        <pc:spChg chg="mod">
          <ac:chgData name="Nancy Kamau" userId="6970bd630196a8b0" providerId="LiveId" clId="{236D4035-6AFB-46AE-B7C3-596914502AD2}" dt="2025-09-19T10:21:54.052" v="563" actId="27636"/>
          <ac:spMkLst>
            <pc:docMk/>
            <pc:sldMk cId="3864664976" sldId="268"/>
            <ac:spMk id="2" creationId="{59BE3748-2DD5-D4A9-6218-2CF0DA1FB523}"/>
          </ac:spMkLst>
        </pc:spChg>
        <pc:spChg chg="mod">
          <ac:chgData name="Nancy Kamau" userId="6970bd630196a8b0" providerId="LiveId" clId="{236D4035-6AFB-46AE-B7C3-596914502AD2}" dt="2025-09-19T10:30:56.194" v="648" actId="255"/>
          <ac:spMkLst>
            <pc:docMk/>
            <pc:sldMk cId="3864664976" sldId="268"/>
            <ac:spMk id="3" creationId="{2C12B59B-E3C2-26FD-50DC-66BB6049C44E}"/>
          </ac:spMkLst>
        </pc:spChg>
        <pc:spChg chg="mod">
          <ac:chgData name="Nancy Kamau" userId="6970bd630196a8b0" providerId="LiveId" clId="{236D4035-6AFB-46AE-B7C3-596914502AD2}" dt="2025-09-19T10:31:50.410" v="658" actId="20577"/>
          <ac:spMkLst>
            <pc:docMk/>
            <pc:sldMk cId="3864664976" sldId="268"/>
            <ac:spMk id="4" creationId="{2109BAA9-74A6-0F38-453C-A1DEF95C0905}"/>
          </ac:spMkLst>
        </pc:spChg>
        <pc:picChg chg="add mod">
          <ac:chgData name="Nancy Kamau" userId="6970bd630196a8b0" providerId="LiveId" clId="{236D4035-6AFB-46AE-B7C3-596914502AD2}" dt="2025-09-19T10:41:00.165" v="743"/>
          <ac:picMkLst>
            <pc:docMk/>
            <pc:sldMk cId="3864664976" sldId="268"/>
            <ac:picMk id="5" creationId="{27A7FF81-A1E9-2569-0470-45B5EF587D11}"/>
          </ac:picMkLst>
        </pc:picChg>
      </pc:sldChg>
      <pc:sldChg chg="new del">
        <pc:chgData name="Nancy Kamau" userId="6970bd630196a8b0" providerId="LiveId" clId="{236D4035-6AFB-46AE-B7C3-596914502AD2}" dt="2025-09-19T10:19:39.639" v="558" actId="680"/>
        <pc:sldMkLst>
          <pc:docMk/>
          <pc:sldMk cId="808645256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015" y="182882"/>
            <a:ext cx="7230793" cy="2176194"/>
          </a:xfrm>
        </p:spPr>
        <p:txBody>
          <a:bodyPr>
            <a:normAutofit/>
          </a:bodyPr>
          <a:lstStyle/>
          <a:p>
            <a:r>
              <a:rPr lang="en-US" sz="4400" b="1" dirty="0"/>
              <a:t>🩺 Predicting Diabetes Risk Using Clinical and Lifestyle Indicators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8984" y="4656965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Presented by:</a:t>
            </a:r>
            <a:r>
              <a:rPr lang="en-US" dirty="0"/>
              <a:t> Nancy kamau</a:t>
            </a:r>
          </a:p>
          <a:p>
            <a:r>
              <a:rPr lang="en-US" b="1" dirty="0"/>
              <a:t>Date:</a:t>
            </a:r>
            <a:r>
              <a:rPr lang="en-US" dirty="0"/>
              <a:t> September 2025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393C3E-804D-A8A1-BFB1-9D887486D92B}"/>
              </a:ext>
            </a:extLst>
          </p:cNvPr>
          <p:cNvCxnSpPr/>
          <p:nvPr/>
        </p:nvCxnSpPr>
        <p:spPr>
          <a:xfrm>
            <a:off x="4951828" y="2644726"/>
            <a:ext cx="65965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16215CA-0A39-93C0-EA7D-0E82E474A1CA}"/>
              </a:ext>
            </a:extLst>
          </p:cNvPr>
          <p:cNvSpPr txBox="1"/>
          <p:nvPr/>
        </p:nvSpPr>
        <p:spPr>
          <a:xfrm>
            <a:off x="5427754" y="2813538"/>
            <a:ext cx="5981144" cy="1399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89C32-4058-BAC1-E56C-9C5415F4E460}"/>
              </a:ext>
            </a:extLst>
          </p:cNvPr>
          <p:cNvSpPr/>
          <p:nvPr/>
        </p:nvSpPr>
        <p:spPr>
          <a:xfrm>
            <a:off x="5082716" y="2655499"/>
            <a:ext cx="6087031" cy="1557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Leveraging AI to Transform Healthcare Screening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detection • Improved outcomes • Cost-effective screening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9068-F013-9AD1-4B9A-9A6353D6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&amp; Future Directions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81F6-E6FF-B5AC-13B2-44AC08062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7452" y="2120900"/>
            <a:ext cx="5019564" cy="4153291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🔍 Current Limitations</a:t>
            </a:r>
          </a:p>
          <a:p>
            <a:r>
              <a:rPr lang="en-US" dirty="0"/>
              <a:t> </a:t>
            </a:r>
            <a:r>
              <a:rPr lang="en-US" b="1" dirty="0"/>
              <a:t>Cross-sectional data:</a:t>
            </a:r>
            <a:r>
              <a:rPr lang="en-US" dirty="0"/>
              <a:t> No temporal progression</a:t>
            </a:r>
          </a:p>
          <a:p>
            <a:r>
              <a:rPr lang="en-US" dirty="0"/>
              <a:t> </a:t>
            </a:r>
            <a:r>
              <a:rPr lang="en-US" b="1" dirty="0"/>
              <a:t>Missing genetics:</a:t>
            </a:r>
            <a:r>
              <a:rPr lang="en-US" dirty="0"/>
              <a:t> Family history not included</a:t>
            </a:r>
          </a:p>
          <a:p>
            <a:r>
              <a:rPr lang="en-US" dirty="0"/>
              <a:t> </a:t>
            </a:r>
            <a:r>
              <a:rPr lang="en-US" b="1" dirty="0"/>
              <a:t>Population bias:</a:t>
            </a:r>
            <a:r>
              <a:rPr lang="en-US" dirty="0"/>
              <a:t> May not generalize globally</a:t>
            </a:r>
          </a:p>
          <a:p>
            <a:r>
              <a:rPr lang="en-US" sz="2200" b="1" dirty="0"/>
              <a:t>🔮 Future Enhancements</a:t>
            </a:r>
          </a:p>
          <a:p>
            <a:r>
              <a:rPr lang="en-US" dirty="0"/>
              <a:t> </a:t>
            </a:r>
            <a:r>
              <a:rPr lang="en-US" b="1" dirty="0"/>
              <a:t>Deep Learning:</a:t>
            </a:r>
            <a:r>
              <a:rPr lang="en-US" dirty="0"/>
              <a:t> Advanced pattern recognition</a:t>
            </a:r>
          </a:p>
          <a:p>
            <a:r>
              <a:rPr lang="en-US" dirty="0"/>
              <a:t> </a:t>
            </a:r>
            <a:r>
              <a:rPr lang="en-US" b="1" dirty="0"/>
              <a:t>Time Series:</a:t>
            </a:r>
            <a:r>
              <a:rPr lang="en-US" dirty="0"/>
              <a:t> Disease progression modeling</a:t>
            </a:r>
          </a:p>
          <a:p>
            <a:r>
              <a:rPr lang="en-US" dirty="0"/>
              <a:t> </a:t>
            </a:r>
            <a:r>
              <a:rPr lang="en-US" b="1" dirty="0"/>
              <a:t>Multi-modal data:</a:t>
            </a:r>
            <a:r>
              <a:rPr lang="en-US" dirty="0"/>
              <a:t> Images, wearables, genetics</a:t>
            </a:r>
          </a:p>
          <a:p>
            <a:r>
              <a:rPr lang="en-US" dirty="0"/>
              <a:t> </a:t>
            </a:r>
            <a:r>
              <a:rPr lang="en-US" b="1" dirty="0"/>
              <a:t>Treatment optimization:</a:t>
            </a:r>
            <a:r>
              <a:rPr lang="en-US" dirty="0"/>
              <a:t> Personalized therapy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F8EFA-F124-40E2-BAD9-9C02865B3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6394" y="2120900"/>
            <a:ext cx="5158154" cy="3748194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🚀 Next Steps</a:t>
            </a:r>
          </a:p>
          <a:p>
            <a:r>
              <a:rPr lang="en-US" b="1" dirty="0"/>
              <a:t>Regulatory Approval:</a:t>
            </a:r>
            <a:r>
              <a:rPr lang="en-US" dirty="0"/>
              <a:t> FDA submission for medical AI classification</a:t>
            </a:r>
          </a:p>
          <a:p>
            <a:r>
              <a:rPr lang="en-US" b="1" dirty="0"/>
              <a:t>Clinical Trials:</a:t>
            </a:r>
            <a:r>
              <a:rPr lang="en-US" dirty="0"/>
              <a:t> Prospective validation in multiple healthcare systems</a:t>
            </a:r>
          </a:p>
          <a:p>
            <a:r>
              <a:rPr lang="en-US" b="1" dirty="0"/>
              <a:t>Global Validation:</a:t>
            </a:r>
            <a:r>
              <a:rPr lang="en-US" dirty="0"/>
              <a:t> Test across diverse populations and healthcare settings</a:t>
            </a:r>
          </a:p>
          <a:p>
            <a:r>
              <a:rPr lang="en-US" b="1" dirty="0"/>
              <a:t>Complication Prediction:</a:t>
            </a:r>
            <a:r>
              <a:rPr lang="en-US" dirty="0"/>
              <a:t> Extend model to predict specific diabetes complications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0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3748-2DD5-D4A9-6218-2CF0DA1F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171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🎯 Conclusion &amp; Impact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2B59B-E3C2-26FD-50DC-66BB6049C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389120" cy="3748193"/>
          </a:xfrm>
        </p:spPr>
        <p:txBody>
          <a:bodyPr>
            <a:normAutofit fontScale="85000" lnSpcReduction="20000"/>
          </a:bodyPr>
          <a:lstStyle/>
          <a:p>
            <a:r>
              <a:rPr lang="en-US" sz="2200" b="1" dirty="0"/>
              <a:t>🏆 Project Achievements</a:t>
            </a:r>
          </a:p>
          <a:p>
            <a:r>
              <a:rPr lang="en-US" dirty="0"/>
              <a:t>Successfully developed a production-ready diabetes prediction system with exceptional clinical performance</a:t>
            </a:r>
          </a:p>
          <a:p>
            <a:r>
              <a:rPr lang="en-US" sz="2200" b="1" dirty="0"/>
              <a:t>🏥 Clinical Value</a:t>
            </a:r>
          </a:p>
          <a:p>
            <a:r>
              <a:rPr lang="en-US" dirty="0"/>
              <a:t>Early diabetes detection capability</a:t>
            </a:r>
          </a:p>
          <a:p>
            <a:r>
              <a:rPr lang="en-US" dirty="0"/>
              <a:t>Reduced healthcare costs</a:t>
            </a:r>
          </a:p>
          <a:p>
            <a:r>
              <a:rPr lang="en-US" dirty="0"/>
              <a:t>Improved patient outcomes</a:t>
            </a:r>
          </a:p>
          <a:p>
            <a:r>
              <a:rPr lang="en-US" dirty="0"/>
              <a:t>Scalable screening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9BAA9-74A6-0F38-453C-A1DEF95C0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7589" y="2120899"/>
            <a:ext cx="6541476" cy="4195495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r>
              <a:rPr lang="en-US" sz="2200" b="1" dirty="0"/>
              <a:t>🏥 Clinical Value</a:t>
            </a:r>
          </a:p>
          <a:p>
            <a:r>
              <a:rPr lang="en-US" dirty="0"/>
              <a:t>Early diabetes detection capability</a:t>
            </a:r>
          </a:p>
          <a:p>
            <a:r>
              <a:rPr lang="en-US" dirty="0"/>
              <a:t>Reduced healthcare costs</a:t>
            </a:r>
          </a:p>
          <a:p>
            <a:r>
              <a:rPr lang="en-US" dirty="0"/>
              <a:t>Improved patient outcomes</a:t>
            </a:r>
          </a:p>
          <a:p>
            <a:r>
              <a:rPr lang="en-US" dirty="0"/>
              <a:t>Scalable screening solution</a:t>
            </a:r>
          </a:p>
          <a:p>
            <a:r>
              <a:rPr lang="en-US" sz="2200" b="1" dirty="0"/>
              <a:t>🌟 Final Thoughts</a:t>
            </a:r>
          </a:p>
          <a:p>
            <a:r>
              <a:rPr lang="en-US" b="1" dirty="0"/>
              <a:t>”</a:t>
            </a:r>
            <a:r>
              <a:rPr lang="en-US" sz="2100" b="1" dirty="0"/>
              <a:t>This project demonstrates how machine learning can transform healthcare delivery, making diabetes screening more accurate, efficient, and accessible to all populations</a:t>
            </a:r>
            <a:r>
              <a:rPr lang="en-US" b="1" dirty="0"/>
              <a:t>.“</a:t>
            </a:r>
          </a:p>
          <a:p>
            <a:r>
              <a:rPr lang="en-US" sz="4200" b="1" dirty="0"/>
              <a:t>THANK YOU!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6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3307DB-2D7A-E61A-15A2-C10123F4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18" y="0"/>
            <a:ext cx="11408898" cy="2313223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🎯 Problem Statement: The Challenge 463 million people worldwide have diabetes, yet many cases go undiagnosed until complications develop</a:t>
            </a:r>
            <a:br>
              <a:rPr lang="en-US" sz="3600" dirty="0"/>
            </a:br>
            <a:r>
              <a:rPr lang="en-US" sz="2400" b="1" dirty="0"/>
              <a:t> 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17DBB-0464-E0BC-BA23-18999CD9F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b="1" dirty="0"/>
              <a:t>Current Issues</a:t>
            </a:r>
          </a:p>
          <a:p>
            <a:r>
              <a:rPr lang="en-US" sz="2300" dirty="0"/>
              <a:t>⚠️ Late diagnosis leads to complications</a:t>
            </a:r>
          </a:p>
          <a:p>
            <a:r>
              <a:rPr lang="en-US" sz="2300" dirty="0"/>
              <a:t>💰 $327 billion annual healthcare cost</a:t>
            </a:r>
          </a:p>
          <a:p>
            <a:r>
              <a:rPr lang="en-US" sz="2300" dirty="0"/>
              <a:t>🔍 Traditional screening misses 30-40% of cases</a:t>
            </a:r>
          </a:p>
          <a:p>
            <a:r>
              <a:rPr lang="en-US" sz="2300" dirty="0"/>
              <a:t>⏰ Delayed intervention reduces treatment effectiveness</a:t>
            </a:r>
          </a:p>
          <a:p>
            <a:r>
              <a:rPr lang="en-US" sz="2900" b="1" dirty="0"/>
              <a:t>Our Solution</a:t>
            </a:r>
          </a:p>
          <a:p>
            <a:r>
              <a:rPr lang="en-US" sz="2300" dirty="0"/>
              <a:t>🤖 AI-powered risk prediction</a:t>
            </a:r>
          </a:p>
          <a:p>
            <a:r>
              <a:rPr lang="en-US" sz="2300" dirty="0"/>
              <a:t>📊 Using readily available clinical data</a:t>
            </a:r>
          </a:p>
          <a:p>
            <a:r>
              <a:rPr lang="en-US" sz="2300" dirty="0"/>
              <a:t>🎯 95%+ accuracy in risk assessment</a:t>
            </a:r>
          </a:p>
          <a:p>
            <a:r>
              <a:rPr lang="en-US" sz="2300" dirty="0"/>
              <a:t>💡 Early intervention opportunities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0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65EA-C371-6EF4-5016-D3987C8A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0677"/>
            <a:ext cx="10210800" cy="1561514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📊 Dataset Overview</a:t>
            </a:r>
            <a:br>
              <a:rPr lang="en-US" sz="4000" b="1" dirty="0"/>
            </a:br>
            <a:r>
              <a:rPr lang="en-US" sz="4000" b="1" dirty="0"/>
              <a:t>.</a:t>
            </a:r>
            <a:r>
              <a:rPr lang="en-US" sz="2800" dirty="0"/>
              <a:t>100K Patient records </a:t>
            </a:r>
            <a:r>
              <a:rPr lang="en-US" sz="2800" b="1" dirty="0"/>
              <a:t>.</a:t>
            </a:r>
            <a:r>
              <a:rPr lang="en-US" sz="2800" dirty="0"/>
              <a:t> 9 Features </a:t>
            </a:r>
            <a:r>
              <a:rPr lang="en-US" sz="2800" b="1" dirty="0"/>
              <a:t>.</a:t>
            </a:r>
            <a:r>
              <a:rPr lang="en-US" sz="2800" dirty="0"/>
              <a:t> 8.5% Diabetes Rates               </a:t>
            </a:r>
            <a:r>
              <a:rPr lang="en-US" sz="3100" b="1" dirty="0"/>
              <a:t>.</a:t>
            </a:r>
            <a:r>
              <a:rPr lang="en-US" sz="2800" dirty="0"/>
              <a:t> 0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2BE9D-BCF9-5BF1-FBF4-D2903179F1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b="1" dirty="0"/>
              <a:t>Clinical Indicators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Age (0-80 years)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BMI (10-95 kg/m²)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HbA1c Level (3.5-9.0%)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Blood Glucose (80-300 mg/dL)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1C70A-1099-02FE-511B-004D403F51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/>
              <a:t>Medical &amp; Lifestyle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Hypertension History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Heart Disease History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Smoking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7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2D4F-E7F3-7874-1CF7-2AC5B0CF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2942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🔬 Methodology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3267B-FE93-D7FD-FF1A-97B4631B3A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b="1" dirty="0"/>
              <a:t>Key Steps</a:t>
            </a:r>
          </a:p>
          <a:p>
            <a:r>
              <a:rPr lang="en-US" dirty="0"/>
              <a:t>🧹 Data cleaning &amp; outlier removal</a:t>
            </a:r>
          </a:p>
          <a:p>
            <a:r>
              <a:rPr lang="en-US" dirty="0"/>
              <a:t>🔢 One-hot encoding for categoricals</a:t>
            </a:r>
          </a:p>
          <a:p>
            <a:r>
              <a:rPr lang="en-US" dirty="0"/>
              <a:t>📏 StandardScaler for numerical features</a:t>
            </a:r>
          </a:p>
          <a:p>
            <a:r>
              <a:rPr lang="en-US" dirty="0"/>
              <a:t>⚖️ SMOTE for class imbalance</a:t>
            </a:r>
          </a:p>
          <a:p>
            <a:r>
              <a:rPr lang="en-US" dirty="0"/>
              <a:t>✂️ Stratified train-test split (70-30%)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D0FEF-7A2E-23D9-9F35-055C29405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r>
              <a:rPr lang="en-US" sz="2400" b="1" dirty="0"/>
              <a:t>Quality Assurance</a:t>
            </a:r>
          </a:p>
          <a:p>
            <a:r>
              <a:rPr lang="en-US" dirty="0"/>
              <a:t>✅ No missing values detected</a:t>
            </a:r>
          </a:p>
          <a:p>
            <a:r>
              <a:rPr lang="en-US" dirty="0"/>
              <a:t>✅ Outlier detection and removal</a:t>
            </a:r>
          </a:p>
          <a:p>
            <a:r>
              <a:rPr lang="en-US" dirty="0"/>
              <a:t>✅ Feature distribution analysis</a:t>
            </a:r>
          </a:p>
          <a:p>
            <a:r>
              <a:rPr lang="en-US" dirty="0"/>
              <a:t>✅ Cross-validation ready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47532-462E-6EEF-0FE7-7DD7055B4B9E}"/>
              </a:ext>
            </a:extLst>
          </p:cNvPr>
          <p:cNvSpPr/>
          <p:nvPr/>
        </p:nvSpPr>
        <p:spPr>
          <a:xfrm>
            <a:off x="1305693" y="717452"/>
            <a:ext cx="9301347" cy="11394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  <a:p>
            <a:endParaRPr lang="en-US" sz="1400" dirty="0"/>
          </a:p>
          <a:p>
            <a:r>
              <a:rPr lang="en-US" sz="1600" b="1" dirty="0"/>
              <a:t>Data Preprocessing Pipeline</a:t>
            </a:r>
          </a:p>
          <a:p>
            <a:r>
              <a:rPr lang="en-US" sz="1400" dirty="0"/>
              <a:t># Data cleaning and preprocessing df_clean = df[df['age'] &gt; 1] df_clean = df_clean[(df_clean['bmi'] &gt; 10) &amp; (df_clean['bmi'] &lt; 60)] # Feature encoding df = pd.get_dummies(df, columns=['gender','smoking_history']) # Scaling scaler = StandardScaler() df[num_cols] = scaler.fit_transform(df[num_cols])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3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2876-79DD-680D-02C7-A76CB8DF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29654"/>
          </a:xfrm>
        </p:spPr>
        <p:txBody>
          <a:bodyPr>
            <a:normAutofit/>
          </a:bodyPr>
          <a:lstStyle/>
          <a:p>
            <a:r>
              <a:rPr lang="en-US" b="1" dirty="0"/>
              <a:t>⚙️ Feature Engineering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49E7-CF8C-A49E-7DD8-EAFACBA99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791" y="2120900"/>
            <a:ext cx="5308209" cy="3748193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Clinical Domain Knowledge Integration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057FB-EAEB-EA6D-4B3F-6467E3622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2120900"/>
            <a:ext cx="5186289" cy="3748194"/>
          </a:xfrm>
        </p:spPr>
        <p:txBody>
          <a:bodyPr>
            <a:normAutofit fontScale="92500"/>
          </a:bodyPr>
          <a:lstStyle/>
          <a:p>
            <a:r>
              <a:rPr lang="en-US" sz="2200" b="1" dirty="0"/>
              <a:t>Engineered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Age categories (Young, Adult, Middle-aged, Senior)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BMI categories (Underweight, Normal, Overweight, Obese)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Clinical thresholds (High glucose, High HbA1c)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Age-BMI interaction term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Glucose-to-HbA1c ratio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Clinical risk score (0-6 scale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7190B5-9242-602B-E0A0-6722793CE02C}"/>
              </a:ext>
            </a:extLst>
          </p:cNvPr>
          <p:cNvSpPr/>
          <p:nvPr/>
        </p:nvSpPr>
        <p:spPr>
          <a:xfrm>
            <a:off x="787791" y="2602523"/>
            <a:ext cx="5190978" cy="1389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200" dirty="0">
                <a:solidFill>
                  <a:schemeClr val="bg1"/>
                </a:solidFill>
              </a:rPr>
              <a:t># Clinical thresholds df['high_glucose'] = (df['blood_glucose_level'] &gt; 126).astype(int) df['high_hba1c'] = (df['HbA1c_level'] &gt; 6.5).astype(int) # Risk score calculation def calculate_risk_score(row): score = 0 if row['age'] &gt; 45: score += 1 if row['bmi'] &gt; 25: score += 1 if row['hypertension'] == 1: score += 1 return score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8EA61-D0DC-BAE9-7E48-CF8EB45F7004}"/>
              </a:ext>
            </a:extLst>
          </p:cNvPr>
          <p:cNvSpPr txBox="1"/>
          <p:nvPr/>
        </p:nvSpPr>
        <p:spPr>
          <a:xfrm>
            <a:off x="1451054" y="4245123"/>
            <a:ext cx="3236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13</a:t>
            </a:r>
            <a:r>
              <a:rPr lang="en-US" sz="2000" dirty="0"/>
              <a:t> Total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6</a:t>
            </a:r>
            <a:r>
              <a:rPr lang="en-US" sz="2000" dirty="0"/>
              <a:t> New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100% </a:t>
            </a:r>
            <a:r>
              <a:rPr lang="en-US" sz="2000" dirty="0"/>
              <a:t>Clinical Relevance</a:t>
            </a:r>
          </a:p>
        </p:txBody>
      </p:sp>
    </p:spTree>
    <p:extLst>
      <p:ext uri="{BB962C8B-B14F-4D97-AF65-F5344CB8AC3E}">
        <p14:creationId xmlns:p14="http://schemas.microsoft.com/office/powerpoint/2010/main" val="384767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3F2A-79A8-4987-9C1F-30CDA95B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6609"/>
            <a:ext cx="10058400" cy="18006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/>
              <a:t>🤖 Model Selection</a:t>
            </a:r>
            <a:br>
              <a:rPr lang="en-US" sz="4000" b="1" dirty="0"/>
            </a:br>
            <a:r>
              <a:rPr lang="en-US" sz="4000" b="1" dirty="0"/>
              <a:t>Algorithm Comparison &amp; Justification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934E4-9F9C-0BA9-E6CC-E17DDCDB835A}"/>
              </a:ext>
            </a:extLst>
          </p:cNvPr>
          <p:cNvSpPr txBox="1"/>
          <p:nvPr/>
        </p:nvSpPr>
        <p:spPr>
          <a:xfrm>
            <a:off x="1519311" y="5148775"/>
            <a:ext cx="82608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🏆 Winner: Random Forest</a:t>
            </a:r>
          </a:p>
          <a:p>
            <a:r>
              <a:rPr lang="en-US" sz="2000" dirty="0"/>
              <a:t>Selected for superior performance, robustness, and clinical interpretability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1835FB-0122-7D6D-84A8-C1948D71B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04542"/>
              </p:ext>
            </p:extLst>
          </p:nvPr>
        </p:nvGraphicFramePr>
        <p:xfrm>
          <a:off x="1652172" y="1927274"/>
          <a:ext cx="8127999" cy="302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368492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06436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2678796"/>
                    </a:ext>
                  </a:extLst>
                </a:gridCol>
              </a:tblGrid>
              <a:tr h="46413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Justification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strength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014954"/>
                  </a:ext>
                </a:extLst>
              </a:tr>
              <a:tr h="464130">
                <a:tc>
                  <a:txBody>
                    <a:bodyPr/>
                    <a:lstStyle/>
                    <a:p>
                      <a:r>
                        <a:rPr lang="en-US" b="1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nterpretable baseline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relationship understanding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16181"/>
                  </a:ext>
                </a:extLst>
              </a:tr>
              <a:tr h="464130">
                <a:tc>
                  <a:txBody>
                    <a:bodyPr/>
                    <a:lstStyle/>
                    <a:p>
                      <a:r>
                        <a:rPr lang="en-US" b="1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Handles non-linear patterns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 decision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12303"/>
                  </a:ext>
                </a:extLst>
              </a:tr>
              <a:tr h="464130">
                <a:tc>
                  <a:txBody>
                    <a:bodyPr/>
                    <a:lstStyle/>
                    <a:p>
                      <a:r>
                        <a:rPr lang="en-US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Ensemble robustness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Mixed data types, overfitting resistance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58831"/>
                  </a:ext>
                </a:extLst>
              </a:tr>
              <a:tr h="464130">
                <a:tc>
                  <a:txBody>
                    <a:bodyPr/>
                    <a:lstStyle/>
                    <a:p>
                      <a:r>
                        <a:rPr lang="en-US" b="1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 boundary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High-dimensional effectiveness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6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42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346A-9041-7D64-15D1-B8CC3392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📈 Model Performance Results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982D43E-0732-E4CB-8AC8-6814ECD48D8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25467171"/>
              </p:ext>
            </p:extLst>
          </p:nvPr>
        </p:nvGraphicFramePr>
        <p:xfrm>
          <a:off x="1096963" y="2120900"/>
          <a:ext cx="4640262" cy="255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0131">
                  <a:extLst>
                    <a:ext uri="{9D8B030D-6E8A-4147-A177-3AD203B41FA5}">
                      <a16:colId xmlns:a16="http://schemas.microsoft.com/office/drawing/2014/main" val="3425340515"/>
                    </a:ext>
                  </a:extLst>
                </a:gridCol>
                <a:gridCol w="2320131">
                  <a:extLst>
                    <a:ext uri="{9D8B030D-6E8A-4147-A177-3AD203B41FA5}">
                      <a16:colId xmlns:a16="http://schemas.microsoft.com/office/drawing/2014/main" val="396303251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Final Model Performance: Random Forest with Hyperparameter Optimization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7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4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92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81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ROC-ACU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7847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0F201-7748-F4AF-2C2F-C129A50DC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1969477"/>
            <a:ext cx="4639736" cy="4248443"/>
          </a:xfrm>
        </p:spPr>
        <p:txBody>
          <a:bodyPr>
            <a:normAutofit fontScale="85000" lnSpcReduction="10000"/>
          </a:bodyPr>
          <a:lstStyle/>
          <a:p>
            <a:r>
              <a:rPr lang="en-US" sz="2100" b="1" dirty="0"/>
              <a:t>Clinical Metrics</a:t>
            </a:r>
          </a:p>
          <a:p>
            <a:r>
              <a:rPr lang="en-US" dirty="0"/>
              <a:t>🎯 </a:t>
            </a:r>
            <a:r>
              <a:rPr lang="en-US" b="1" dirty="0"/>
              <a:t>Sensitivity:</a:t>
            </a:r>
            <a:r>
              <a:rPr lang="en-US" dirty="0"/>
              <a:t> 92.8% (detects diabetic patients)</a:t>
            </a:r>
          </a:p>
          <a:p>
            <a:r>
              <a:rPr lang="en-US" dirty="0"/>
              <a:t>✅ </a:t>
            </a:r>
            <a:r>
              <a:rPr lang="en-US" b="1" dirty="0"/>
              <a:t>Specificity:</a:t>
            </a:r>
            <a:r>
              <a:rPr lang="en-US" dirty="0"/>
              <a:t> 96.1% (correctly identifies healthy)</a:t>
            </a:r>
          </a:p>
          <a:p>
            <a:r>
              <a:rPr lang="en-US" dirty="0"/>
              <a:t>⚠️ </a:t>
            </a:r>
            <a:r>
              <a:rPr lang="en-US" b="1" dirty="0"/>
              <a:t>False Negatives:</a:t>
            </a:r>
            <a:r>
              <a:rPr lang="en-US" dirty="0"/>
              <a:t> 189 cases (7.2%)</a:t>
            </a:r>
          </a:p>
          <a:p>
            <a:r>
              <a:rPr lang="en-US" dirty="0"/>
              <a:t>🔍 </a:t>
            </a:r>
            <a:r>
              <a:rPr lang="en-US" b="1" dirty="0"/>
              <a:t>False Positives:</a:t>
            </a:r>
            <a:r>
              <a:rPr lang="en-US" dirty="0"/>
              <a:t> 1,021 cases (need follow-up)</a:t>
            </a:r>
          </a:p>
          <a:p>
            <a:r>
              <a:rPr lang="en-US" sz="2100" b="1" dirty="0"/>
              <a:t>Cross-Validation</a:t>
            </a:r>
          </a:p>
          <a:p>
            <a:r>
              <a:rPr lang="en-US" dirty="0"/>
              <a:t>📊 </a:t>
            </a:r>
            <a:r>
              <a:rPr lang="en-US" b="1" dirty="0"/>
              <a:t>5-Fold CV F1:</a:t>
            </a:r>
            <a:r>
              <a:rPr lang="en-US" dirty="0"/>
              <a:t> 91.4% ± 0.47%</a:t>
            </a:r>
          </a:p>
          <a:p>
            <a:r>
              <a:rPr lang="en-US" dirty="0"/>
              <a:t>🎯 </a:t>
            </a:r>
            <a:r>
              <a:rPr lang="en-US" b="1" dirty="0"/>
              <a:t>CV Accuracy:</a:t>
            </a:r>
            <a:r>
              <a:rPr lang="en-US" dirty="0"/>
              <a:t> 95.2% ± 0.28%</a:t>
            </a:r>
          </a:p>
          <a:p>
            <a:r>
              <a:rPr lang="en-US" dirty="0"/>
              <a:t>📈 </a:t>
            </a:r>
            <a:r>
              <a:rPr lang="en-US" b="1" dirty="0"/>
              <a:t>CV ROC-AUC:</a:t>
            </a:r>
            <a:r>
              <a:rPr lang="en-US" dirty="0"/>
              <a:t> 98.0% ± 0.21%</a:t>
            </a:r>
          </a:p>
          <a:p>
            <a:r>
              <a:rPr lang="en-US" dirty="0"/>
              <a:t>✅ </a:t>
            </a:r>
            <a:r>
              <a:rPr lang="en-US" b="1" dirty="0"/>
              <a:t>Consistent performance</a:t>
            </a:r>
            <a:r>
              <a:rPr lang="en-US" dirty="0"/>
              <a:t> across folds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27B1-402A-6020-2274-4F774A4F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🔍 Feature Importance Analysis</a:t>
            </a:r>
            <a:br>
              <a:rPr lang="en-US" b="1" dirty="0"/>
            </a:br>
            <a:r>
              <a:rPr lang="en-US" sz="4000" b="1" u="sng" dirty="0"/>
              <a:t>Top Clinical Indicators</a:t>
            </a:r>
            <a:endParaRPr lang="en-US" sz="40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DB7D1-E257-D960-6AED-D0F508063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Primary indicators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4BED5-C22A-AD65-C6DA-B89AF9AF6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389120" cy="21201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HbA1c Level   -   </a:t>
            </a:r>
            <a:r>
              <a:rPr lang="en-US" dirty="0"/>
              <a:t>28.4%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Blood Glucose   -   </a:t>
            </a:r>
            <a:r>
              <a:rPr lang="en-US" dirty="0"/>
              <a:t>26.7%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Risk Score   -   </a:t>
            </a:r>
            <a:r>
              <a:rPr lang="en-US" dirty="0"/>
              <a:t>12.8%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68467-517A-9924-0781-6E1654E5A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Secondary factors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0761A-6E2D-90DE-51FC-1AA268330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2326" y="2958274"/>
            <a:ext cx="4853354" cy="234524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Age</a:t>
            </a:r>
            <a:r>
              <a:rPr lang="en-US" dirty="0"/>
              <a:t> : 9.5% - Age-related risk increase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BMI :</a:t>
            </a:r>
            <a:r>
              <a:rPr lang="en-US" dirty="0"/>
              <a:t> 8.7% - Obesity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Age-BMI Interaction :</a:t>
            </a:r>
            <a:r>
              <a:rPr lang="en-US" dirty="0"/>
              <a:t> 7.1% - Combined risk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High Glucose Flag :</a:t>
            </a:r>
            <a:r>
              <a:rPr lang="en-US" dirty="0"/>
              <a:t> 3.4% - Threshold indicator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Hypertension :</a:t>
            </a:r>
            <a:r>
              <a:rPr lang="en-US" dirty="0"/>
              <a:t> 0.8% - Comorbidity factor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B92DF-35CD-1588-C9E7-7EB472BADDEA}"/>
              </a:ext>
            </a:extLst>
          </p:cNvPr>
          <p:cNvSpPr txBox="1"/>
          <p:nvPr/>
        </p:nvSpPr>
        <p:spPr>
          <a:xfrm>
            <a:off x="1561514" y="5324106"/>
            <a:ext cx="8060787" cy="12311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 </a:t>
            </a:r>
            <a:r>
              <a:rPr lang="en-US" sz="2000" b="1" dirty="0"/>
              <a:t>Clinical Insight</a:t>
            </a:r>
          </a:p>
          <a:p>
            <a:r>
              <a:rPr lang="en-US" dirty="0"/>
              <a:t>HbA1c and Blood Glucose dominate predictions (55.1% combined importance), validating clinical diabetes diagnosis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0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ABE3-2DAE-3D4E-0616-50B933AC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💼 Business Impact &amp; ROI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73BB-9F41-DA36-BAFE-E178F8E5D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91414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Annual Net Benefits: </a:t>
            </a:r>
            <a:r>
              <a:rPr lang="en-US" dirty="0"/>
              <a:t>$21M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Return on Investment: </a:t>
            </a:r>
            <a:r>
              <a:rPr lang="en-US" dirty="0"/>
              <a:t>14.3:1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Detention Rate: </a:t>
            </a:r>
            <a:r>
              <a:rPr lang="en-US" dirty="0"/>
              <a:t>92.8%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Lives Improved: </a:t>
            </a:r>
            <a:r>
              <a:rPr lang="en-US" dirty="0"/>
              <a:t>2443</a:t>
            </a:r>
          </a:p>
          <a:p>
            <a:r>
              <a:rPr lang="en-US" sz="2200" b="1" u="sng" dirty="0"/>
              <a:t>💰 Cost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Screening Cost:</a:t>
            </a:r>
            <a:r>
              <a:rPr lang="en-US" dirty="0"/>
              <a:t> $1.5M annually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Prevented Complications:</a:t>
            </a:r>
            <a:r>
              <a:rPr lang="en-US" dirty="0"/>
              <a:t> $25.7M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Follow-up Costs:</a:t>
            </a:r>
            <a:r>
              <a:rPr lang="en-US" dirty="0"/>
              <a:t> $204K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Missed Case Cost:</a:t>
            </a:r>
            <a:r>
              <a:rPr lang="en-US" dirty="0"/>
              <a:t> $2.8M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3F678-F7F1-200E-3911-C837FC1CA1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b="1" u="sng" dirty="0"/>
              <a:t>🏥 Healthcare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29,500</a:t>
            </a:r>
            <a:r>
              <a:rPr lang="en-US" dirty="0"/>
              <a:t> patients screened efficiently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189</a:t>
            </a:r>
            <a:r>
              <a:rPr lang="en-US" dirty="0"/>
              <a:t> missed cases (vs 800+ traditional)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70%</a:t>
            </a:r>
            <a:r>
              <a:rPr lang="en-US" dirty="0"/>
              <a:t> complication prevention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$847</a:t>
            </a:r>
            <a:r>
              <a:rPr lang="en-US" dirty="0"/>
              <a:t> cost per QALY (highly cost-effective)</a:t>
            </a:r>
          </a:p>
          <a:p>
            <a:endParaRPr lang="en-US" b="1" dirty="0"/>
          </a:p>
          <a:p>
            <a:r>
              <a:rPr lang="en-US" sz="2600" b="1" dirty="0"/>
              <a:t>📊 Implementation Ready</a:t>
            </a:r>
          </a:p>
          <a:p>
            <a:r>
              <a:rPr lang="en-US" dirty="0"/>
              <a:t>Model demonstrates clear clinical value and economic viability for healthcare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950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{51F480B6-0834-4731-91C5-99E603BF9363}TFf0a5ceae-4542-492d-822e-d65a94fb0e1e3b562c5a_win32-009a0557e699</Template>
  <TotalTime>161</TotalTime>
  <Words>1010</Words>
  <Application>Microsoft Office PowerPoint</Application>
  <PresentationFormat>Widescreen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Wingdings</vt:lpstr>
      <vt:lpstr>Custom</vt:lpstr>
      <vt:lpstr>🩺 Predicting Diabetes Risk Using Clinical and Lifestyle Indicators</vt:lpstr>
      <vt:lpstr>🎯 Problem Statement: The Challenge 463 million people worldwide have diabetes, yet many cases go undiagnosed until complications develop   </vt:lpstr>
      <vt:lpstr>📊 Dataset Overview .100K Patient records . 9 Features . 8.5% Diabetes Rates               . 0 Missing Values</vt:lpstr>
      <vt:lpstr>🔬 Methodology </vt:lpstr>
      <vt:lpstr>⚙️ Feature Engineering </vt:lpstr>
      <vt:lpstr>🤖 Model Selection Algorithm Comparison &amp; Justification </vt:lpstr>
      <vt:lpstr> 📈 Model Performance Results </vt:lpstr>
      <vt:lpstr>🔍 Feature Importance Analysis Top Clinical Indicators</vt:lpstr>
      <vt:lpstr>💼 Business Impact &amp; ROI </vt:lpstr>
      <vt:lpstr>Limitations &amp; Future Directions </vt:lpstr>
      <vt:lpstr>🎯 Conclusion &amp; Impact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Nancy Kamau</dc:creator>
  <cp:lastModifiedBy>Nancy Kamau</cp:lastModifiedBy>
  <cp:revision>1</cp:revision>
  <dcterms:created xsi:type="dcterms:W3CDTF">2025-09-19T08:03:01Z</dcterms:created>
  <dcterms:modified xsi:type="dcterms:W3CDTF">2025-09-19T10:44:40Z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