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Kamau" initials="NK" lastIdx="1" clrIdx="0">
    <p:extLst>
      <p:ext uri="{19B8F6BF-5375-455C-9EA6-DF929625EA0E}">
        <p15:presenceInfo xmlns:p15="http://schemas.microsoft.com/office/powerpoint/2012/main" userId="6970bd630196a8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Kamau" userId="6970bd630196a8b0" providerId="LiveId" clId="{C9AB9235-F750-4720-AEF9-92A68CFDEE83}"/>
    <pc:docChg chg="undo redo custSel addSld modSld sldOrd">
      <pc:chgData name="Nancy Kamau" userId="6970bd630196a8b0" providerId="LiveId" clId="{C9AB9235-F750-4720-AEF9-92A68CFDEE83}" dt="2025-08-06T17:28:07.637" v="940" actId="20577"/>
      <pc:docMkLst>
        <pc:docMk/>
      </pc:docMkLst>
      <pc:sldChg chg="addSp delSp modSp new mod">
        <pc:chgData name="Nancy Kamau" userId="6970bd630196a8b0" providerId="LiveId" clId="{C9AB9235-F750-4720-AEF9-92A68CFDEE83}" dt="2025-08-06T13:06:54.873" v="20" actId="20577"/>
        <pc:sldMkLst>
          <pc:docMk/>
          <pc:sldMk cId="3707655778" sldId="258"/>
        </pc:sldMkLst>
        <pc:spChg chg="mod">
          <ac:chgData name="Nancy Kamau" userId="6970bd630196a8b0" providerId="LiveId" clId="{C9AB9235-F750-4720-AEF9-92A68CFDEE83}" dt="2025-08-06T13:04:18.497" v="7" actId="27636"/>
          <ac:spMkLst>
            <pc:docMk/>
            <pc:sldMk cId="3707655778" sldId="258"/>
            <ac:spMk id="2" creationId="{39EB55F1-3150-1EDF-613E-D286575FB2DD}"/>
          </ac:spMkLst>
        </pc:spChg>
        <pc:spChg chg="mod">
          <ac:chgData name="Nancy Kamau" userId="6970bd630196a8b0" providerId="LiveId" clId="{C9AB9235-F750-4720-AEF9-92A68CFDEE83}" dt="2025-08-06T13:06:54.873" v="20" actId="20577"/>
          <ac:spMkLst>
            <pc:docMk/>
            <pc:sldMk cId="3707655778" sldId="258"/>
            <ac:spMk id="3" creationId="{45B4844D-2139-BB73-42B1-6239A325A51B}"/>
          </ac:spMkLst>
        </pc:spChg>
        <pc:spChg chg="del">
          <ac:chgData name="Nancy Kamau" userId="6970bd630196a8b0" providerId="LiveId" clId="{C9AB9235-F750-4720-AEF9-92A68CFDEE83}" dt="2025-08-06T13:03:49.172" v="2"/>
          <ac:spMkLst>
            <pc:docMk/>
            <pc:sldMk cId="3707655778" sldId="258"/>
            <ac:spMk id="4" creationId="{BF64C31A-3BA7-73EA-F140-D50706F15AA7}"/>
          </ac:spMkLst>
        </pc:spChg>
        <pc:picChg chg="add mod">
          <ac:chgData name="Nancy Kamau" userId="6970bd630196a8b0" providerId="LiveId" clId="{C9AB9235-F750-4720-AEF9-92A68CFDEE83}" dt="2025-08-06T13:04:28.291" v="8" actId="1076"/>
          <ac:picMkLst>
            <pc:docMk/>
            <pc:sldMk cId="3707655778" sldId="258"/>
            <ac:picMk id="1026" creationId="{715C4D4A-5440-0A16-9E4E-CB15DBD7859C}"/>
          </ac:picMkLst>
        </pc:picChg>
      </pc:sldChg>
      <pc:sldChg chg="addSp delSp modSp new mod">
        <pc:chgData name="Nancy Kamau" userId="6970bd630196a8b0" providerId="LiveId" clId="{C9AB9235-F750-4720-AEF9-92A68CFDEE83}" dt="2025-08-06T13:23:11.447" v="103" actId="14861"/>
        <pc:sldMkLst>
          <pc:docMk/>
          <pc:sldMk cId="3167463858" sldId="259"/>
        </pc:sldMkLst>
        <pc:spChg chg="mod">
          <ac:chgData name="Nancy Kamau" userId="6970bd630196a8b0" providerId="LiveId" clId="{C9AB9235-F750-4720-AEF9-92A68CFDEE83}" dt="2025-08-06T13:10:26.464" v="26" actId="27636"/>
          <ac:spMkLst>
            <pc:docMk/>
            <pc:sldMk cId="3167463858" sldId="259"/>
            <ac:spMk id="2" creationId="{1A689E84-C123-A0D8-FFD9-EA05A8E68B73}"/>
          </ac:spMkLst>
        </pc:spChg>
        <pc:spChg chg="mod">
          <ac:chgData name="Nancy Kamau" userId="6970bd630196a8b0" providerId="LiveId" clId="{C9AB9235-F750-4720-AEF9-92A68CFDEE83}" dt="2025-08-06T13:19:42.198" v="91" actId="255"/>
          <ac:spMkLst>
            <pc:docMk/>
            <pc:sldMk cId="3167463858" sldId="259"/>
            <ac:spMk id="3" creationId="{6E7C747F-8188-6C92-AFE8-B78B7EC8D261}"/>
          </ac:spMkLst>
        </pc:spChg>
        <pc:spChg chg="del mod">
          <ac:chgData name="Nancy Kamau" userId="6970bd630196a8b0" providerId="LiveId" clId="{C9AB9235-F750-4720-AEF9-92A68CFDEE83}" dt="2025-08-06T13:21:09.992" v="92"/>
          <ac:spMkLst>
            <pc:docMk/>
            <pc:sldMk cId="3167463858" sldId="259"/>
            <ac:spMk id="4" creationId="{268C2991-6CC4-B84A-C002-657AA96D896A}"/>
          </ac:spMkLst>
        </pc:spChg>
        <pc:spChg chg="add mod">
          <ac:chgData name="Nancy Kamau" userId="6970bd630196a8b0" providerId="LiveId" clId="{C9AB9235-F750-4720-AEF9-92A68CFDEE83}" dt="2025-08-06T13:18:46.288" v="85" actId="13926"/>
          <ac:spMkLst>
            <pc:docMk/>
            <pc:sldMk cId="3167463858" sldId="259"/>
            <ac:spMk id="5" creationId="{117727CA-0D44-2A15-487A-F47EFD4667C8}"/>
          </ac:spMkLst>
        </pc:spChg>
        <pc:picChg chg="add mod">
          <ac:chgData name="Nancy Kamau" userId="6970bd630196a8b0" providerId="LiveId" clId="{C9AB9235-F750-4720-AEF9-92A68CFDEE83}" dt="2025-08-06T13:23:11.447" v="103" actId="14861"/>
          <ac:picMkLst>
            <pc:docMk/>
            <pc:sldMk cId="3167463858" sldId="259"/>
            <ac:picMk id="1026" creationId="{48F20E2C-7967-6D0E-5C17-B8F60B415789}"/>
          </ac:picMkLst>
        </pc:picChg>
      </pc:sldChg>
      <pc:sldChg chg="modSp new mod">
        <pc:chgData name="Nancy Kamau" userId="6970bd630196a8b0" providerId="LiveId" clId="{C9AB9235-F750-4720-AEF9-92A68CFDEE83}" dt="2025-08-06T14:07:38.320" v="148" actId="255"/>
        <pc:sldMkLst>
          <pc:docMk/>
          <pc:sldMk cId="2500757913" sldId="260"/>
        </pc:sldMkLst>
        <pc:spChg chg="mod">
          <ac:chgData name="Nancy Kamau" userId="6970bd630196a8b0" providerId="LiveId" clId="{C9AB9235-F750-4720-AEF9-92A68CFDEE83}" dt="2025-08-06T13:58:44" v="105"/>
          <ac:spMkLst>
            <pc:docMk/>
            <pc:sldMk cId="2500757913" sldId="260"/>
            <ac:spMk id="2" creationId="{E5F460BE-8B7A-444D-D4AA-025209C3C2F7}"/>
          </ac:spMkLst>
        </pc:spChg>
        <pc:spChg chg="mod">
          <ac:chgData name="Nancy Kamau" userId="6970bd630196a8b0" providerId="LiveId" clId="{C9AB9235-F750-4720-AEF9-92A68CFDEE83}" dt="2025-08-06T14:05:54.659" v="142" actId="255"/>
          <ac:spMkLst>
            <pc:docMk/>
            <pc:sldMk cId="2500757913" sldId="260"/>
            <ac:spMk id="3" creationId="{F2592CB1-28EC-660D-0126-E391D7098045}"/>
          </ac:spMkLst>
        </pc:spChg>
        <pc:spChg chg="mod">
          <ac:chgData name="Nancy Kamau" userId="6970bd630196a8b0" providerId="LiveId" clId="{C9AB9235-F750-4720-AEF9-92A68CFDEE83}" dt="2025-08-06T14:07:38.320" v="148" actId="255"/>
          <ac:spMkLst>
            <pc:docMk/>
            <pc:sldMk cId="2500757913" sldId="260"/>
            <ac:spMk id="4" creationId="{75EA3CE8-8A22-CE31-DB8C-3C34336B5402}"/>
          </ac:spMkLst>
        </pc:spChg>
      </pc:sldChg>
      <pc:sldChg chg="addSp delSp modSp new mod">
        <pc:chgData name="Nancy Kamau" userId="6970bd630196a8b0" providerId="LiveId" clId="{C9AB9235-F750-4720-AEF9-92A68CFDEE83}" dt="2025-08-06T14:30:14.331" v="227" actId="1076"/>
        <pc:sldMkLst>
          <pc:docMk/>
          <pc:sldMk cId="248530589" sldId="261"/>
        </pc:sldMkLst>
        <pc:spChg chg="mod">
          <ac:chgData name="Nancy Kamau" userId="6970bd630196a8b0" providerId="LiveId" clId="{C9AB9235-F750-4720-AEF9-92A68CFDEE83}" dt="2025-08-06T14:22:31.032" v="191" actId="27636"/>
          <ac:spMkLst>
            <pc:docMk/>
            <pc:sldMk cId="248530589" sldId="261"/>
            <ac:spMk id="2" creationId="{3ED016DE-DBD1-6DE4-9774-9D36055CE5EF}"/>
          </ac:spMkLst>
        </pc:spChg>
        <pc:spChg chg="mod">
          <ac:chgData name="Nancy Kamau" userId="6970bd630196a8b0" providerId="LiveId" clId="{C9AB9235-F750-4720-AEF9-92A68CFDEE83}" dt="2025-08-06T14:29:51.106" v="224" actId="14100"/>
          <ac:spMkLst>
            <pc:docMk/>
            <pc:sldMk cId="248530589" sldId="261"/>
            <ac:spMk id="3" creationId="{90B62815-32D1-CA0B-5E6C-AE6DD7C76BC5}"/>
          </ac:spMkLst>
        </pc:spChg>
        <pc:spChg chg="mod">
          <ac:chgData name="Nancy Kamau" userId="6970bd630196a8b0" providerId="LiveId" clId="{C9AB9235-F750-4720-AEF9-92A68CFDEE83}" dt="2025-08-06T14:29:22.718" v="220" actId="14100"/>
          <ac:spMkLst>
            <pc:docMk/>
            <pc:sldMk cId="248530589" sldId="261"/>
            <ac:spMk id="4" creationId="{66CBE235-6505-4BF2-19EF-36266C068DB3}"/>
          </ac:spMkLst>
        </pc:spChg>
        <pc:spChg chg="add mod">
          <ac:chgData name="Nancy Kamau" userId="6970bd630196a8b0" providerId="LiveId" clId="{C9AB9235-F750-4720-AEF9-92A68CFDEE83}" dt="2025-08-06T14:20:04.478" v="174" actId="767"/>
          <ac:spMkLst>
            <pc:docMk/>
            <pc:sldMk cId="248530589" sldId="261"/>
            <ac:spMk id="5" creationId="{D669D703-B4ED-937A-5BED-5B724180A996}"/>
          </ac:spMkLst>
        </pc:spChg>
        <pc:spChg chg="add del mod">
          <ac:chgData name="Nancy Kamau" userId="6970bd630196a8b0" providerId="LiveId" clId="{C9AB9235-F750-4720-AEF9-92A68CFDEE83}" dt="2025-08-06T14:20:40.285" v="177"/>
          <ac:spMkLst>
            <pc:docMk/>
            <pc:sldMk cId="248530589" sldId="261"/>
            <ac:spMk id="6" creationId="{12DDEF21-F9FE-AD1D-BAC4-1FEF4A086C07}"/>
          </ac:spMkLst>
        </pc:spChg>
        <pc:spChg chg="add del mod">
          <ac:chgData name="Nancy Kamau" userId="6970bd630196a8b0" providerId="LiveId" clId="{C9AB9235-F750-4720-AEF9-92A68CFDEE83}" dt="2025-08-06T14:21:43.969" v="184"/>
          <ac:spMkLst>
            <pc:docMk/>
            <pc:sldMk cId="248530589" sldId="261"/>
            <ac:spMk id="7" creationId="{90EFAE66-64AB-AA7C-9ADE-D5FBB088080F}"/>
          </ac:spMkLst>
        </pc:spChg>
        <pc:spChg chg="add del mod">
          <ac:chgData name="Nancy Kamau" userId="6970bd630196a8b0" providerId="LiveId" clId="{C9AB9235-F750-4720-AEF9-92A68CFDEE83}" dt="2025-08-06T14:21:43.969" v="186"/>
          <ac:spMkLst>
            <pc:docMk/>
            <pc:sldMk cId="248530589" sldId="261"/>
            <ac:spMk id="8" creationId="{E033E81A-8238-8815-ABED-B049F163AD46}"/>
          </ac:spMkLst>
        </pc:spChg>
        <pc:spChg chg="add mod">
          <ac:chgData name="Nancy Kamau" userId="6970bd630196a8b0" providerId="LiveId" clId="{C9AB9235-F750-4720-AEF9-92A68CFDEE83}" dt="2025-08-06T14:30:04.800" v="226" actId="1076"/>
          <ac:spMkLst>
            <pc:docMk/>
            <pc:sldMk cId="248530589" sldId="261"/>
            <ac:spMk id="9" creationId="{5E0AD989-8B07-613B-A6C4-8F9A7F4F2758}"/>
          </ac:spMkLst>
        </pc:spChg>
        <pc:spChg chg="add mod">
          <ac:chgData name="Nancy Kamau" userId="6970bd630196a8b0" providerId="LiveId" clId="{C9AB9235-F750-4720-AEF9-92A68CFDEE83}" dt="2025-08-06T14:29:58.656" v="225" actId="1076"/>
          <ac:spMkLst>
            <pc:docMk/>
            <pc:sldMk cId="248530589" sldId="261"/>
            <ac:spMk id="10" creationId="{EFE1752F-ACD3-5567-C33E-EBEF50434137}"/>
          </ac:spMkLst>
        </pc:spChg>
        <pc:spChg chg="add mod">
          <ac:chgData name="Nancy Kamau" userId="6970bd630196a8b0" providerId="LiveId" clId="{C9AB9235-F750-4720-AEF9-92A68CFDEE83}" dt="2025-08-06T14:30:14.331" v="227" actId="1076"/>
          <ac:spMkLst>
            <pc:docMk/>
            <pc:sldMk cId="248530589" sldId="261"/>
            <ac:spMk id="11" creationId="{FDCC09A1-4EF3-49FA-7524-650E4A106CF2}"/>
          </ac:spMkLst>
        </pc:spChg>
      </pc:sldChg>
      <pc:sldChg chg="addSp delSp modSp new mod">
        <pc:chgData name="Nancy Kamau" userId="6970bd630196a8b0" providerId="LiveId" clId="{C9AB9235-F750-4720-AEF9-92A68CFDEE83}" dt="2025-08-06T14:53:28.525" v="345" actId="255"/>
        <pc:sldMkLst>
          <pc:docMk/>
          <pc:sldMk cId="1775320731" sldId="262"/>
        </pc:sldMkLst>
        <pc:spChg chg="mod">
          <ac:chgData name="Nancy Kamau" userId="6970bd630196a8b0" providerId="LiveId" clId="{C9AB9235-F750-4720-AEF9-92A68CFDEE83}" dt="2025-08-06T14:31:53.154" v="231" actId="27636"/>
          <ac:spMkLst>
            <pc:docMk/>
            <pc:sldMk cId="1775320731" sldId="262"/>
            <ac:spMk id="2" creationId="{B7F37466-80C4-52FA-C8B1-B92810177C5B}"/>
          </ac:spMkLst>
        </pc:spChg>
        <pc:spChg chg="mod">
          <ac:chgData name="Nancy Kamau" userId="6970bd630196a8b0" providerId="LiveId" clId="{C9AB9235-F750-4720-AEF9-92A68CFDEE83}" dt="2025-08-06T14:47:23.618" v="330" actId="1076"/>
          <ac:spMkLst>
            <pc:docMk/>
            <pc:sldMk cId="1775320731" sldId="262"/>
            <ac:spMk id="3" creationId="{88352F97-5BFD-E666-DA10-123DB11D2A2E}"/>
          </ac:spMkLst>
        </pc:spChg>
        <pc:spChg chg="add del mod">
          <ac:chgData name="Nancy Kamau" userId="6970bd630196a8b0" providerId="LiveId" clId="{C9AB9235-F750-4720-AEF9-92A68CFDEE83}" dt="2025-08-06T14:32:52.155" v="244" actId="11529"/>
          <ac:spMkLst>
            <pc:docMk/>
            <pc:sldMk cId="1775320731" sldId="262"/>
            <ac:spMk id="4" creationId="{0EEA6811-B55B-86A0-7F7D-A82871C20B11}"/>
          </ac:spMkLst>
        </pc:spChg>
        <pc:spChg chg="add mod">
          <ac:chgData name="Nancy Kamau" userId="6970bd630196a8b0" providerId="LiveId" clId="{C9AB9235-F750-4720-AEF9-92A68CFDEE83}" dt="2025-08-06T14:47:37.516" v="331" actId="1076"/>
          <ac:spMkLst>
            <pc:docMk/>
            <pc:sldMk cId="1775320731" sldId="262"/>
            <ac:spMk id="5" creationId="{7852F751-32DE-7C9B-388A-B7CC49523BEE}"/>
          </ac:spMkLst>
        </pc:spChg>
        <pc:spChg chg="add mod">
          <ac:chgData name="Nancy Kamau" userId="6970bd630196a8b0" providerId="LiveId" clId="{C9AB9235-F750-4720-AEF9-92A68CFDEE83}" dt="2025-08-06T14:47:46.944" v="332" actId="1076"/>
          <ac:spMkLst>
            <pc:docMk/>
            <pc:sldMk cId="1775320731" sldId="262"/>
            <ac:spMk id="6" creationId="{C75D56A7-CC53-E9EB-8F8B-E777A72A6946}"/>
          </ac:spMkLst>
        </pc:spChg>
        <pc:spChg chg="add mod">
          <ac:chgData name="Nancy Kamau" userId="6970bd630196a8b0" providerId="LiveId" clId="{C9AB9235-F750-4720-AEF9-92A68CFDEE83}" dt="2025-08-06T14:47:54.160" v="333" actId="1076"/>
          <ac:spMkLst>
            <pc:docMk/>
            <pc:sldMk cId="1775320731" sldId="262"/>
            <ac:spMk id="7" creationId="{B62A6EFF-9579-D939-C1E4-C7AFFAFAA09C}"/>
          </ac:spMkLst>
        </pc:spChg>
        <pc:spChg chg="add mod">
          <ac:chgData name="Nancy Kamau" userId="6970bd630196a8b0" providerId="LiveId" clId="{C9AB9235-F750-4720-AEF9-92A68CFDEE83}" dt="2025-08-06T14:48:05.515" v="334" actId="1076"/>
          <ac:spMkLst>
            <pc:docMk/>
            <pc:sldMk cId="1775320731" sldId="262"/>
            <ac:spMk id="8" creationId="{7D28661F-63B8-7912-00F8-2D4896F3E6AC}"/>
          </ac:spMkLst>
        </pc:spChg>
        <pc:spChg chg="add mod">
          <ac:chgData name="Nancy Kamau" userId="6970bd630196a8b0" providerId="LiveId" clId="{C9AB9235-F750-4720-AEF9-92A68CFDEE83}" dt="2025-08-06T14:53:28.525" v="345" actId="255"/>
          <ac:spMkLst>
            <pc:docMk/>
            <pc:sldMk cId="1775320731" sldId="262"/>
            <ac:spMk id="12" creationId="{30257104-CEE9-CA55-2B40-3348DF91E186}"/>
          </ac:spMkLst>
        </pc:spChg>
        <pc:graphicFrameChg chg="add mod">
          <ac:chgData name="Nancy Kamau" userId="6970bd630196a8b0" providerId="LiveId" clId="{C9AB9235-F750-4720-AEF9-92A68CFDEE83}" dt="2025-08-06T14:49:49.570" v="340" actId="1957"/>
          <ac:graphicFrameMkLst>
            <pc:docMk/>
            <pc:sldMk cId="1775320731" sldId="262"/>
            <ac:graphicFrameMk id="11" creationId="{6B84570D-8126-6ED1-4B3D-8C9EF699DAD2}"/>
          </ac:graphicFrameMkLst>
        </pc:graphicFrameChg>
        <pc:picChg chg="add mod">
          <ac:chgData name="Nancy Kamau" userId="6970bd630196a8b0" providerId="LiveId" clId="{C9AB9235-F750-4720-AEF9-92A68CFDEE83}" dt="2025-08-06T14:48:30.796" v="338" actId="14100"/>
          <ac:picMkLst>
            <pc:docMk/>
            <pc:sldMk cId="1775320731" sldId="262"/>
            <ac:picMk id="2050" creationId="{82891E42-6308-17E9-0945-FA5616714F27}"/>
          </ac:picMkLst>
        </pc:picChg>
      </pc:sldChg>
      <pc:sldChg chg="addSp modSp new mod">
        <pc:chgData name="Nancy Kamau" userId="6970bd630196a8b0" providerId="LiveId" clId="{C9AB9235-F750-4720-AEF9-92A68CFDEE83}" dt="2025-08-06T16:59:44.368" v="464" actId="14100"/>
        <pc:sldMkLst>
          <pc:docMk/>
          <pc:sldMk cId="3744873379" sldId="263"/>
        </pc:sldMkLst>
        <pc:spChg chg="mod">
          <ac:chgData name="Nancy Kamau" userId="6970bd630196a8b0" providerId="LiveId" clId="{C9AB9235-F750-4720-AEF9-92A68CFDEE83}" dt="2025-08-06T16:44:27.217" v="351" actId="27636"/>
          <ac:spMkLst>
            <pc:docMk/>
            <pc:sldMk cId="3744873379" sldId="263"/>
            <ac:spMk id="2" creationId="{9474DEAE-4ACD-80A9-D5DE-A68E0EA06357}"/>
          </ac:spMkLst>
        </pc:spChg>
        <pc:spChg chg="mod">
          <ac:chgData name="Nancy Kamau" userId="6970bd630196a8b0" providerId="LiveId" clId="{C9AB9235-F750-4720-AEF9-92A68CFDEE83}" dt="2025-08-06T16:59:44.368" v="464" actId="14100"/>
          <ac:spMkLst>
            <pc:docMk/>
            <pc:sldMk cId="3744873379" sldId="263"/>
            <ac:spMk id="3" creationId="{3E9E0F04-E3EC-9C27-CF12-BD7A5066631C}"/>
          </ac:spMkLst>
        </pc:spChg>
        <pc:spChg chg="mod">
          <ac:chgData name="Nancy Kamau" userId="6970bd630196a8b0" providerId="LiveId" clId="{C9AB9235-F750-4720-AEF9-92A68CFDEE83}" dt="2025-08-06T16:55:58.575" v="448" actId="27636"/>
          <ac:spMkLst>
            <pc:docMk/>
            <pc:sldMk cId="3744873379" sldId="263"/>
            <ac:spMk id="4" creationId="{9A7363EB-FC93-7426-2A24-CFE0FD3CED68}"/>
          </ac:spMkLst>
        </pc:spChg>
        <pc:spChg chg="add mod">
          <ac:chgData name="Nancy Kamau" userId="6970bd630196a8b0" providerId="LiveId" clId="{C9AB9235-F750-4720-AEF9-92A68CFDEE83}" dt="2025-08-06T16:59:35.447" v="463" actId="14100"/>
          <ac:spMkLst>
            <pc:docMk/>
            <pc:sldMk cId="3744873379" sldId="263"/>
            <ac:spMk id="5" creationId="{5BBD58D3-1FD0-46C0-35CD-465E043C4881}"/>
          </ac:spMkLst>
        </pc:spChg>
      </pc:sldChg>
      <pc:sldChg chg="addSp delSp modSp add mod ord">
        <pc:chgData name="Nancy Kamau" userId="6970bd630196a8b0" providerId="LiveId" clId="{C9AB9235-F750-4720-AEF9-92A68CFDEE83}" dt="2025-08-06T17:16:03.220" v="743" actId="1076"/>
        <pc:sldMkLst>
          <pc:docMk/>
          <pc:sldMk cId="2576957989" sldId="264"/>
        </pc:sldMkLst>
        <pc:spChg chg="mod">
          <ac:chgData name="Nancy Kamau" userId="6970bd630196a8b0" providerId="LiveId" clId="{C9AB9235-F750-4720-AEF9-92A68CFDEE83}" dt="2025-08-06T17:01:52.101" v="474" actId="14100"/>
          <ac:spMkLst>
            <pc:docMk/>
            <pc:sldMk cId="2576957989" sldId="264"/>
            <ac:spMk id="2" creationId="{9944EB72-393B-271E-B888-891C4DC0D471}"/>
          </ac:spMkLst>
        </pc:spChg>
        <pc:spChg chg="mod">
          <ac:chgData name="Nancy Kamau" userId="6970bd630196a8b0" providerId="LiveId" clId="{C9AB9235-F750-4720-AEF9-92A68CFDEE83}" dt="2025-08-06T17:12:46.327" v="717" actId="14100"/>
          <ac:spMkLst>
            <pc:docMk/>
            <pc:sldMk cId="2576957989" sldId="264"/>
            <ac:spMk id="3" creationId="{85E03D76-4982-B2F2-2902-44B1ABC68DB2}"/>
          </ac:spMkLst>
        </pc:spChg>
        <pc:spChg chg="add mod">
          <ac:chgData name="Nancy Kamau" userId="6970bd630196a8b0" providerId="LiveId" clId="{C9AB9235-F750-4720-AEF9-92A68CFDEE83}" dt="2025-08-06T17:05:37.275" v="532" actId="14100"/>
          <ac:spMkLst>
            <pc:docMk/>
            <pc:sldMk cId="2576957989" sldId="264"/>
            <ac:spMk id="4" creationId="{6836DA47-F35F-5626-A408-4F28FD413298}"/>
          </ac:spMkLst>
        </pc:spChg>
        <pc:spChg chg="mod">
          <ac:chgData name="Nancy Kamau" userId="6970bd630196a8b0" providerId="LiveId" clId="{C9AB9235-F750-4720-AEF9-92A68CFDEE83}" dt="2025-08-06T17:16:03.220" v="743" actId="1076"/>
          <ac:spMkLst>
            <pc:docMk/>
            <pc:sldMk cId="2576957989" sldId="264"/>
            <ac:spMk id="5" creationId="{F1BC1180-5C49-D755-94DA-6A5B6D45A746}"/>
          </ac:spMkLst>
        </pc:spChg>
        <pc:spChg chg="mod">
          <ac:chgData name="Nancy Kamau" userId="6970bd630196a8b0" providerId="LiveId" clId="{C9AB9235-F750-4720-AEF9-92A68CFDEE83}" dt="2025-08-06T17:15:41.484" v="740" actId="1076"/>
          <ac:spMkLst>
            <pc:docMk/>
            <pc:sldMk cId="2576957989" sldId="264"/>
            <ac:spMk id="6" creationId="{2B15FFD9-15E6-FD1D-CACD-2364BFF8F1D9}"/>
          </ac:spMkLst>
        </pc:spChg>
        <pc:spChg chg="mod">
          <ac:chgData name="Nancy Kamau" userId="6970bd630196a8b0" providerId="LiveId" clId="{C9AB9235-F750-4720-AEF9-92A68CFDEE83}" dt="2025-08-06T17:15:56.653" v="742" actId="1076"/>
          <ac:spMkLst>
            <pc:docMk/>
            <pc:sldMk cId="2576957989" sldId="264"/>
            <ac:spMk id="7" creationId="{9B106EDE-1F86-FBE4-E057-F788718CF990}"/>
          </ac:spMkLst>
        </pc:spChg>
        <pc:spChg chg="mod">
          <ac:chgData name="Nancy Kamau" userId="6970bd630196a8b0" providerId="LiveId" clId="{C9AB9235-F750-4720-AEF9-92A68CFDEE83}" dt="2025-08-06T17:15:48.192" v="741" actId="1076"/>
          <ac:spMkLst>
            <pc:docMk/>
            <pc:sldMk cId="2576957989" sldId="264"/>
            <ac:spMk id="8" creationId="{8D1A26F1-27CE-33E7-8AAC-418735E1BCB1}"/>
          </ac:spMkLst>
        </pc:spChg>
        <pc:spChg chg="add mod">
          <ac:chgData name="Nancy Kamau" userId="6970bd630196a8b0" providerId="LiveId" clId="{C9AB9235-F750-4720-AEF9-92A68CFDEE83}" dt="2025-08-06T17:05:13.264" v="531" actId="255"/>
          <ac:spMkLst>
            <pc:docMk/>
            <pc:sldMk cId="2576957989" sldId="264"/>
            <ac:spMk id="9" creationId="{9FB3846D-059A-70FB-2965-3CF821624E1D}"/>
          </ac:spMkLst>
        </pc:spChg>
        <pc:spChg chg="add del mod">
          <ac:chgData name="Nancy Kamau" userId="6970bd630196a8b0" providerId="LiveId" clId="{C9AB9235-F750-4720-AEF9-92A68CFDEE83}" dt="2025-08-06T17:14:40.849" v="733" actId="1076"/>
          <ac:spMkLst>
            <pc:docMk/>
            <pc:sldMk cId="2576957989" sldId="264"/>
            <ac:spMk id="10" creationId="{C2641A94-4D13-200F-42A5-A22141145676}"/>
          </ac:spMkLst>
        </pc:spChg>
        <pc:spChg chg="add mod">
          <ac:chgData name="Nancy Kamau" userId="6970bd630196a8b0" providerId="LiveId" clId="{C9AB9235-F750-4720-AEF9-92A68CFDEE83}" dt="2025-08-06T17:14:45.025" v="734" actId="1076"/>
          <ac:spMkLst>
            <pc:docMk/>
            <pc:sldMk cId="2576957989" sldId="264"/>
            <ac:spMk id="11" creationId="{24C2EAE6-4CCA-6322-D233-5AA05A9A841D}"/>
          </ac:spMkLst>
        </pc:spChg>
        <pc:spChg chg="mod">
          <ac:chgData name="Nancy Kamau" userId="6970bd630196a8b0" providerId="LiveId" clId="{C9AB9235-F750-4720-AEF9-92A68CFDEE83}" dt="2025-08-06T17:14:36.995" v="732" actId="1076"/>
          <ac:spMkLst>
            <pc:docMk/>
            <pc:sldMk cId="2576957989" sldId="264"/>
            <ac:spMk id="12" creationId="{75C1F621-87B9-F68D-3F3C-94B4CFCA7954}"/>
          </ac:spMkLst>
        </pc:spChg>
        <pc:spChg chg="add del mod">
          <ac:chgData name="Nancy Kamau" userId="6970bd630196a8b0" providerId="LiveId" clId="{C9AB9235-F750-4720-AEF9-92A68CFDEE83}" dt="2025-08-06T17:12:48.291" v="719"/>
          <ac:spMkLst>
            <pc:docMk/>
            <pc:sldMk cId="2576957989" sldId="264"/>
            <ac:spMk id="13" creationId="{327A5B7A-A3DF-6FD9-8D0B-136B8F6BB040}"/>
          </ac:spMkLst>
        </pc:spChg>
        <pc:picChg chg="del">
          <ac:chgData name="Nancy Kamau" userId="6970bd630196a8b0" providerId="LiveId" clId="{C9AB9235-F750-4720-AEF9-92A68CFDEE83}" dt="2025-08-06T17:08:41.568" v="664" actId="21"/>
          <ac:picMkLst>
            <pc:docMk/>
            <pc:sldMk cId="2576957989" sldId="264"/>
            <ac:picMk id="2050" creationId="{E493CDA4-3172-F6C3-418B-15A5D4411422}"/>
          </ac:picMkLst>
        </pc:picChg>
      </pc:sldChg>
      <pc:sldChg chg="addSp delSp modSp new mod">
        <pc:chgData name="Nancy Kamau" userId="6970bd630196a8b0" providerId="LiveId" clId="{C9AB9235-F750-4720-AEF9-92A68CFDEE83}" dt="2025-08-06T17:28:07.637" v="940" actId="20577"/>
        <pc:sldMkLst>
          <pc:docMk/>
          <pc:sldMk cId="3994035906" sldId="265"/>
        </pc:sldMkLst>
        <pc:spChg chg="mod">
          <ac:chgData name="Nancy Kamau" userId="6970bd630196a8b0" providerId="LiveId" clId="{C9AB9235-F750-4720-AEF9-92A68CFDEE83}" dt="2025-08-06T17:17:41.920" v="747" actId="20577"/>
          <ac:spMkLst>
            <pc:docMk/>
            <pc:sldMk cId="3994035906" sldId="265"/>
            <ac:spMk id="2" creationId="{72CFB95F-4C40-C701-62F7-E8112C6DAE3F}"/>
          </ac:spMkLst>
        </pc:spChg>
        <pc:spChg chg="mod">
          <ac:chgData name="Nancy Kamau" userId="6970bd630196a8b0" providerId="LiveId" clId="{C9AB9235-F750-4720-AEF9-92A68CFDEE83}" dt="2025-08-06T17:26:16.452" v="925" actId="27636"/>
          <ac:spMkLst>
            <pc:docMk/>
            <pc:sldMk cId="3994035906" sldId="265"/>
            <ac:spMk id="3" creationId="{2E68016E-1738-47C4-DF14-0D10271E2CC9}"/>
          </ac:spMkLst>
        </pc:spChg>
        <pc:spChg chg="mod">
          <ac:chgData name="Nancy Kamau" userId="6970bd630196a8b0" providerId="LiveId" clId="{C9AB9235-F750-4720-AEF9-92A68CFDEE83}" dt="2025-08-06T17:28:07.637" v="940" actId="20577"/>
          <ac:spMkLst>
            <pc:docMk/>
            <pc:sldMk cId="3994035906" sldId="265"/>
            <ac:spMk id="4" creationId="{A7CBC9C6-701F-4973-C179-7146AA4BF4E9}"/>
          </ac:spMkLst>
        </pc:spChg>
        <pc:spChg chg="add mod">
          <ac:chgData name="Nancy Kamau" userId="6970bd630196a8b0" providerId="LiveId" clId="{C9AB9235-F750-4720-AEF9-92A68CFDEE83}" dt="2025-08-06T17:24:19.706" v="844" actId="1076"/>
          <ac:spMkLst>
            <pc:docMk/>
            <pc:sldMk cId="3994035906" sldId="265"/>
            <ac:spMk id="5" creationId="{2BE97198-25AC-9E49-C3D3-58ADA42B40C6}"/>
          </ac:spMkLst>
        </pc:spChg>
        <pc:spChg chg="add del mod">
          <ac:chgData name="Nancy Kamau" userId="6970bd630196a8b0" providerId="LiveId" clId="{C9AB9235-F750-4720-AEF9-92A68CFDEE83}" dt="2025-08-06T17:28:00.884" v="938"/>
          <ac:spMkLst>
            <pc:docMk/>
            <pc:sldMk cId="3994035906" sldId="265"/>
            <ac:spMk id="6" creationId="{4440512B-5F52-3514-CA62-91AF907A8042}"/>
          </ac:spMkLst>
        </pc:spChg>
        <pc:spChg chg="add mod">
          <ac:chgData name="Nancy Kamau" userId="6970bd630196a8b0" providerId="LiveId" clId="{C9AB9235-F750-4720-AEF9-92A68CFDEE83}" dt="2025-08-06T17:27:59.075" v="936" actId="13822"/>
          <ac:spMkLst>
            <pc:docMk/>
            <pc:sldMk cId="3994035906" sldId="265"/>
            <ac:spMk id="7" creationId="{938E40FC-0295-B554-1F94-E8A680AB12C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06T20:12:19.11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2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7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7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55BF2-25C0-4E48-9146-6C4436B3F6E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C148-196B-4504-A7FE-E285D481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A8EA-7098-6AC9-EEE6-183F15E59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dirty="0"/>
              <a:t>🏦 Loan Prediction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99996-BBB6-C01C-5BB5-6216FAD16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Machine Learning Approach to Credit Approval Prediction</a:t>
            </a:r>
          </a:p>
          <a:p>
            <a:r>
              <a:rPr lang="en-US" sz="2800" b="1" u="sng" dirty="0"/>
              <a:t>AI And Data Science group 6 Project</a:t>
            </a:r>
          </a:p>
          <a:p>
            <a:r>
              <a:rPr lang="en-US" sz="2800" b="1" dirty="0"/>
              <a:t>Comparing Logistic Regression vs Decision Tree Models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8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B95F-4C40-C701-62F7-E8112C6D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5272"/>
          </a:xfrm>
        </p:spPr>
        <p:txBody>
          <a:bodyPr/>
          <a:lstStyle/>
          <a:p>
            <a:r>
              <a:rPr lang="en-US" b="1" dirty="0"/>
              <a:t>🎯 Conclusions &amp;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016E-1738-47C4-DF14-0D10271E2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1489" y="1753849"/>
            <a:ext cx="4878389" cy="455701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dirty="0"/>
              <a:t>Key Findings</a:t>
            </a:r>
          </a:p>
          <a:p>
            <a:r>
              <a:rPr lang="en-US" sz="3300" dirty="0"/>
              <a:t>Logistic Regression outperformed Decision Tree</a:t>
            </a:r>
          </a:p>
          <a:p>
            <a:r>
              <a:rPr lang="en-US" sz="3300" dirty="0"/>
              <a:t>Credit History is the most important predictor</a:t>
            </a:r>
          </a:p>
          <a:p>
            <a:r>
              <a:rPr lang="en-US" sz="3300" dirty="0"/>
              <a:t>Model achieves 83.7% accuracy</a:t>
            </a:r>
          </a:p>
          <a:p>
            <a:r>
              <a:rPr lang="en-US" sz="3300" dirty="0"/>
              <a:t>Linear relationships dominate the dataset</a:t>
            </a:r>
          </a:p>
          <a:p>
            <a:pPr marL="0" indent="0">
              <a:buNone/>
            </a:pPr>
            <a:r>
              <a:rPr lang="en-US" sz="4400" b="1" dirty="0"/>
              <a:t>Business Recommendations</a:t>
            </a:r>
          </a:p>
          <a:p>
            <a:r>
              <a:rPr lang="en-US" sz="3300" dirty="0"/>
              <a:t>Implement Logistic Regression for production</a:t>
            </a:r>
          </a:p>
          <a:p>
            <a:r>
              <a:rPr lang="en-US" sz="3300" dirty="0"/>
              <a:t>Prioritize credit history verification</a:t>
            </a:r>
          </a:p>
          <a:p>
            <a:r>
              <a:rPr lang="en-US" sz="3300" dirty="0"/>
              <a:t>Consider income-to-loan ratio thresholds</a:t>
            </a:r>
          </a:p>
          <a:p>
            <a:r>
              <a:rPr lang="en-US" sz="3300" dirty="0"/>
              <a:t>Regular model retraining with new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C9C6-701F-4973-C179-7146AA4BF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3849"/>
            <a:ext cx="4875211" cy="494675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dirty="0"/>
              <a:t>Next Steps</a:t>
            </a:r>
          </a:p>
          <a:p>
            <a:r>
              <a:rPr lang="en-US" sz="3800" dirty="0"/>
              <a:t>Feature engineering for better performance</a:t>
            </a:r>
          </a:p>
          <a:p>
            <a:r>
              <a:rPr lang="en-US" sz="3800" dirty="0"/>
              <a:t>Cross-validation for robust evaluation</a:t>
            </a:r>
          </a:p>
          <a:p>
            <a:r>
              <a:rPr lang="en-US" sz="3800" dirty="0"/>
              <a:t>Ensemble methods exploration</a:t>
            </a:r>
          </a:p>
          <a:p>
            <a:r>
              <a:rPr lang="en-US" sz="3800" dirty="0"/>
              <a:t>Real-world deployment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9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69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69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6900" dirty="0">
                <a:latin typeface="Arial Black" panose="020B0A04020102020204" pitchFamily="34" charset="0"/>
              </a:rPr>
              <a:t>THANKYOU!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E40FC-0295-B554-1F94-E8A680AB12C7}"/>
              </a:ext>
            </a:extLst>
          </p:cNvPr>
          <p:cNvSpPr txBox="1"/>
          <p:nvPr/>
        </p:nvSpPr>
        <p:spPr>
          <a:xfrm>
            <a:off x="6292124" y="4032354"/>
            <a:ext cx="3567659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Impact:</a:t>
            </a:r>
            <a:r>
              <a:rPr lang="en-US" dirty="0"/>
              <a:t> This model can help financial institutions make more informed, consistent, and faster loan approval decisions while reducing manual processing time</a:t>
            </a:r>
          </a:p>
        </p:txBody>
      </p:sp>
    </p:spTree>
    <p:extLst>
      <p:ext uri="{BB962C8B-B14F-4D97-AF65-F5344CB8AC3E}">
        <p14:creationId xmlns:p14="http://schemas.microsoft.com/office/powerpoint/2010/main" val="399403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39B6-0DA6-A0BA-94DD-184D237C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351702" cy="10753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📋 Project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A59F-638A-7B49-7650-49D57ACC2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28800"/>
            <a:ext cx="4878389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Objective</a:t>
            </a:r>
          </a:p>
          <a:p>
            <a:r>
              <a:rPr lang="en-US" dirty="0"/>
              <a:t>Develop a machine learning model to predict loan approval status based on applicant characteristics and financial information.</a:t>
            </a:r>
          </a:p>
          <a:p>
            <a:pPr marL="0" indent="0">
              <a:buNone/>
            </a:pPr>
            <a:r>
              <a:rPr lang="en-US" b="1" dirty="0"/>
              <a:t>Dataset</a:t>
            </a:r>
          </a:p>
          <a:p>
            <a:r>
              <a:rPr lang="en-US" dirty="0"/>
              <a:t>Source: Loan_train.csv</a:t>
            </a:r>
          </a:p>
          <a:p>
            <a:r>
              <a:rPr lang="en-US" dirty="0"/>
              <a:t>Features: Demographics, Income, Credit History</a:t>
            </a:r>
          </a:p>
          <a:p>
            <a:r>
              <a:rPr lang="en-US" dirty="0"/>
              <a:t>Target: </a:t>
            </a:r>
            <a:r>
              <a:rPr lang="en-US" dirty="0" err="1"/>
              <a:t>Loan_Status</a:t>
            </a:r>
            <a:r>
              <a:rPr lang="en-US" dirty="0"/>
              <a:t> (Approved/Rejected)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169C-152E-5B7B-D149-49825FF40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4875211" cy="3962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Methodology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Data Cleaning &amp; Preprocessing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Training &amp; Evaluation</a:t>
            </a:r>
          </a:p>
          <a:p>
            <a:r>
              <a:rPr lang="en-US" dirty="0"/>
              <a:t>Performance Comparison</a:t>
            </a:r>
          </a:p>
          <a:p>
            <a:pPr marL="0" indent="0">
              <a:buNone/>
            </a:pPr>
            <a:r>
              <a:rPr lang="en-US" b="1" dirty="0"/>
              <a:t>Models Used: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Logistic Regression &amp; Decision Tree Classifier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8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55F1-3150-1EDF-613E-D286575F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5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📊 Dataset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844D-2139-BB73-42B1-6239A325A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13810"/>
            <a:ext cx="4878389" cy="4425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Features Analyzed</a:t>
            </a:r>
          </a:p>
          <a:p>
            <a:r>
              <a:rPr lang="en-US" sz="2900" b="1" dirty="0"/>
              <a:t>Demographics:</a:t>
            </a:r>
            <a:r>
              <a:rPr lang="en-US" sz="2900" dirty="0"/>
              <a:t> Gender, Married, Education</a:t>
            </a:r>
          </a:p>
          <a:p>
            <a:r>
              <a:rPr lang="en-US" sz="2900" b="1" dirty="0"/>
              <a:t>Financial:</a:t>
            </a:r>
            <a:r>
              <a:rPr lang="en-US" sz="2900" dirty="0"/>
              <a:t> Applicant Income, </a:t>
            </a:r>
            <a:r>
              <a:rPr lang="en-US" sz="2900" dirty="0" err="1"/>
              <a:t>Coapplicant</a:t>
            </a:r>
            <a:r>
              <a:rPr lang="en-US" sz="2900" dirty="0"/>
              <a:t> Income</a:t>
            </a:r>
          </a:p>
          <a:p>
            <a:r>
              <a:rPr lang="en-US" sz="2900" b="1" dirty="0"/>
              <a:t>Loan Details:</a:t>
            </a:r>
            <a:r>
              <a:rPr lang="en-US" sz="2900" dirty="0"/>
              <a:t> Loan Amount, </a:t>
            </a:r>
            <a:r>
              <a:rPr lang="en-US" sz="2900" dirty="0" err="1"/>
              <a:t>Loan_Amount_Term</a:t>
            </a:r>
            <a:endParaRPr lang="en-US" sz="2900" dirty="0"/>
          </a:p>
          <a:p>
            <a:r>
              <a:rPr lang="en-US" sz="2900" b="1" dirty="0"/>
              <a:t>Other:</a:t>
            </a:r>
            <a:r>
              <a:rPr lang="en-US" sz="2900" dirty="0"/>
              <a:t> </a:t>
            </a:r>
            <a:r>
              <a:rPr lang="en-US" sz="2900" dirty="0" err="1"/>
              <a:t>Credit_History</a:t>
            </a:r>
            <a:r>
              <a:rPr lang="en-US" sz="2900" dirty="0"/>
              <a:t>, </a:t>
            </a:r>
            <a:r>
              <a:rPr lang="en-US" sz="2900" dirty="0" err="1"/>
              <a:t>Property_Area</a:t>
            </a:r>
            <a:r>
              <a:rPr lang="en-US" sz="2900" dirty="0"/>
              <a:t>, </a:t>
            </a:r>
            <a:r>
              <a:rPr lang="en-US" sz="2900" dirty="0" err="1"/>
              <a:t>Self_Employed</a:t>
            </a:r>
            <a:endParaRPr lang="en-US" sz="2900" dirty="0"/>
          </a:p>
          <a:p>
            <a:pPr marL="0" indent="0">
              <a:buNone/>
            </a:pPr>
            <a:r>
              <a:rPr lang="en-US" sz="3800" b="1" dirty="0"/>
              <a:t>Data Quality Issues</a:t>
            </a:r>
          </a:p>
          <a:p>
            <a:r>
              <a:rPr lang="en-US" sz="2900" dirty="0"/>
              <a:t>Missing values in multiple columns</a:t>
            </a:r>
          </a:p>
          <a:p>
            <a:r>
              <a:rPr lang="en-US" sz="2900" dirty="0"/>
              <a:t>Categorical data requiring encoding</a:t>
            </a:r>
          </a:p>
          <a:p>
            <a:r>
              <a:rPr lang="en-US" sz="2900" dirty="0"/>
              <a:t>Different scales across features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5C4D4A-5440-0A16-9E4E-CB15DBD785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84" y="1813810"/>
            <a:ext cx="2459623" cy="392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65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9E84-C123-A0D8-FFD9-EA05A8E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04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🎯 Target Variable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747F-8188-6C92-AFE8-B78B7EC8D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588957"/>
            <a:ext cx="5030790" cy="44520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Loan Status Distribution</a:t>
            </a:r>
          </a:p>
          <a:p>
            <a:r>
              <a:rPr lang="en-US" sz="2600" dirty="0"/>
              <a:t>Understanding the class balance in our dataset is crucial for model performance evaluation.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900" b="1" dirty="0"/>
              <a:t>Implications</a:t>
            </a:r>
          </a:p>
          <a:p>
            <a:r>
              <a:rPr lang="en-US" sz="2900" dirty="0"/>
              <a:t>Model might be biased toward majority class</a:t>
            </a:r>
          </a:p>
          <a:p>
            <a:r>
              <a:rPr lang="en-US" sz="2900" dirty="0"/>
              <a:t>Precision and Recall become important metrics</a:t>
            </a:r>
          </a:p>
          <a:p>
            <a:r>
              <a:rPr lang="en-US" sz="2900" dirty="0"/>
              <a:t>F1-score provides balanced evaluation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727CA-0D44-2A15-487A-F47EFD4667C8}"/>
              </a:ext>
            </a:extLst>
          </p:cNvPr>
          <p:cNvSpPr txBox="1"/>
          <p:nvPr/>
        </p:nvSpPr>
        <p:spPr>
          <a:xfrm>
            <a:off x="1364105" y="2559396"/>
            <a:ext cx="3417758" cy="1323439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C0C0C0"/>
                </a:highlight>
              </a:rPr>
              <a:t>Key Insight:</a:t>
            </a:r>
            <a:r>
              <a:rPr lang="en-US" sz="1600" dirty="0">
                <a:highlight>
                  <a:srgbClr val="C0C0C0"/>
                </a:highlight>
              </a:rPr>
              <a:t> The dataset shows a higher proportion of approved loans compared to rejected ones, indicating potential class imbalance that needs to be considered during model training.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20E2C-7967-6D0E-5C17-B8F60B4157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896" y="1708879"/>
            <a:ext cx="3528594" cy="369576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6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60BE-8B7A-444D-D4AA-025209C3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🔧 Data Preprocessing Pipeline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92CB1-28EC-660D-0126-E391D7098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48721"/>
            <a:ext cx="4878389" cy="451204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b="1" dirty="0"/>
              <a:t>Missing Value Treatment</a:t>
            </a:r>
          </a:p>
          <a:p>
            <a:pPr marL="0" indent="0">
              <a:buNone/>
            </a:pPr>
            <a:r>
              <a:rPr lang="en-US" sz="1600" dirty="0"/>
              <a:t># Categorical features: Mode imputation </a:t>
            </a:r>
            <a:r>
              <a:rPr lang="en-US" sz="1600" dirty="0" err="1"/>
              <a:t>df</a:t>
            </a:r>
            <a:r>
              <a:rPr lang="en-US" sz="1600" dirty="0"/>
              <a:t>['Gender'].</a:t>
            </a:r>
            <a:r>
              <a:rPr lang="en-US" sz="1600" dirty="0" err="1"/>
              <a:t>fillna</a:t>
            </a:r>
            <a:r>
              <a:rPr lang="en-US" sz="1600" dirty="0"/>
              <a:t>(</a:t>
            </a:r>
            <a:r>
              <a:rPr lang="en-US" sz="1600" dirty="0" err="1"/>
              <a:t>df</a:t>
            </a:r>
            <a:r>
              <a:rPr lang="en-US" sz="1600" dirty="0"/>
              <a:t>['Gender'].mode()[0], </a:t>
            </a:r>
            <a:r>
              <a:rPr lang="en-US" sz="1600" dirty="0" err="1"/>
              <a:t>inplace</a:t>
            </a:r>
            <a:r>
              <a:rPr lang="en-US" sz="1600" dirty="0"/>
              <a:t>=True) </a:t>
            </a:r>
            <a:r>
              <a:rPr lang="en-US" sz="1600" dirty="0" err="1"/>
              <a:t>df</a:t>
            </a:r>
            <a:r>
              <a:rPr lang="en-US" sz="1600" dirty="0"/>
              <a:t>['Married'].</a:t>
            </a:r>
            <a:r>
              <a:rPr lang="en-US" sz="1600" dirty="0" err="1"/>
              <a:t>fillna</a:t>
            </a:r>
            <a:r>
              <a:rPr lang="en-US" sz="1600" dirty="0"/>
              <a:t>(</a:t>
            </a:r>
            <a:r>
              <a:rPr lang="en-US" sz="1600" dirty="0" err="1"/>
              <a:t>df</a:t>
            </a:r>
            <a:r>
              <a:rPr lang="en-US" sz="1600" dirty="0"/>
              <a:t>['Married'].mode()[0], </a:t>
            </a:r>
            <a:r>
              <a:rPr lang="en-US" sz="1600" dirty="0" err="1"/>
              <a:t>inplace</a:t>
            </a:r>
            <a:r>
              <a:rPr lang="en-US" sz="1600" dirty="0"/>
              <a:t>=True) # Numerical features: Mean imputation </a:t>
            </a:r>
            <a:r>
              <a:rPr lang="en-US" sz="1600" dirty="0" err="1"/>
              <a:t>df</a:t>
            </a:r>
            <a:r>
              <a:rPr lang="en-US" sz="1600" dirty="0"/>
              <a:t>['</a:t>
            </a:r>
            <a:r>
              <a:rPr lang="en-US" sz="1600" dirty="0" err="1"/>
              <a:t>LoanAmount</a:t>
            </a:r>
            <a:r>
              <a:rPr lang="en-US" sz="1600" dirty="0"/>
              <a:t>'].</a:t>
            </a:r>
            <a:r>
              <a:rPr lang="en-US" sz="1600" dirty="0" err="1"/>
              <a:t>fillna</a:t>
            </a:r>
            <a:r>
              <a:rPr lang="en-US" sz="1600" dirty="0"/>
              <a:t>(</a:t>
            </a:r>
            <a:r>
              <a:rPr lang="en-US" sz="1600" dirty="0" err="1"/>
              <a:t>df</a:t>
            </a:r>
            <a:r>
              <a:rPr lang="en-US" sz="1600" dirty="0"/>
              <a:t>['</a:t>
            </a:r>
            <a:r>
              <a:rPr lang="en-US" sz="1600" dirty="0" err="1"/>
              <a:t>LoanAmount</a:t>
            </a:r>
            <a:r>
              <a:rPr lang="en-US" sz="1600" dirty="0"/>
              <a:t>'].mean(), </a:t>
            </a:r>
            <a:r>
              <a:rPr lang="en-US" sz="1600" dirty="0" err="1"/>
              <a:t>inplace</a:t>
            </a:r>
            <a:r>
              <a:rPr lang="en-US" sz="1600" dirty="0"/>
              <a:t>=True)</a:t>
            </a:r>
            <a:endParaRPr lang="en-US" sz="1600" b="1" dirty="0"/>
          </a:p>
          <a:p>
            <a:pPr marL="0" indent="0">
              <a:buNone/>
            </a:pPr>
            <a:r>
              <a:rPr lang="en-US" sz="2000" b="1" dirty="0"/>
              <a:t>2. Feature Engineering</a:t>
            </a:r>
          </a:p>
          <a:p>
            <a:r>
              <a:rPr lang="en-US" sz="1800" dirty="0"/>
              <a:t>Convert "3+" dependents to numeric (3)</a:t>
            </a:r>
          </a:p>
          <a:p>
            <a:r>
              <a:rPr lang="en-US" sz="1800" dirty="0"/>
              <a:t>Label encoding for categorical variables</a:t>
            </a:r>
          </a:p>
          <a:p>
            <a:r>
              <a:rPr lang="en-US" sz="1800" dirty="0"/>
              <a:t>Standard scaling for numerical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A3CE8-8A22-CE31-DB8C-3C34336B54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Data Split</a:t>
            </a:r>
          </a:p>
          <a:p>
            <a:r>
              <a:rPr lang="en-US" sz="1800" dirty="0"/>
              <a:t>80% Training data</a:t>
            </a:r>
          </a:p>
          <a:p>
            <a:r>
              <a:rPr lang="en-US" sz="1800" dirty="0"/>
              <a:t>20% Testing data</a:t>
            </a:r>
          </a:p>
          <a:p>
            <a:r>
              <a:rPr lang="en-US" sz="1800" dirty="0"/>
              <a:t>Stratified sampling maintained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5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16DE-DBD1-6DE4-9774-9D36055C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04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🤖 Model Training &amp;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2815-32D1-CA0B-5E6C-AE6DD7C76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304144"/>
            <a:ext cx="4878389" cy="40209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</a:t>
            </a:r>
          </a:p>
          <a:p>
            <a:r>
              <a:rPr lang="en-US" sz="2000" b="1" dirty="0"/>
              <a:t>Type:</a:t>
            </a:r>
            <a:r>
              <a:rPr lang="en-US" sz="2000" dirty="0"/>
              <a:t> Linear Classification</a:t>
            </a:r>
          </a:p>
          <a:p>
            <a:r>
              <a:rPr lang="en-US" sz="2000" b="1" dirty="0"/>
              <a:t>Assumption:</a:t>
            </a:r>
            <a:r>
              <a:rPr lang="en-US" sz="2000" dirty="0"/>
              <a:t> Linear decision boundary</a:t>
            </a:r>
          </a:p>
          <a:p>
            <a:r>
              <a:rPr lang="en-US" sz="2000" b="1" dirty="0"/>
              <a:t>Interpretability:</a:t>
            </a:r>
            <a:r>
              <a:rPr lang="en-US" sz="2000" dirty="0"/>
              <a:t> High</a:t>
            </a:r>
          </a:p>
          <a:p>
            <a:r>
              <a:rPr lang="en-US" sz="2000" b="1" dirty="0"/>
              <a:t>Complexity:</a:t>
            </a:r>
            <a:r>
              <a:rPr lang="en-US" sz="2000" dirty="0"/>
              <a:t> Low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E235-6505-4BF2-19EF-36266C068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4145"/>
            <a:ext cx="4875211" cy="4020938"/>
          </a:xfrm>
        </p:spPr>
        <p:txBody>
          <a:bodyPr/>
          <a:lstStyle/>
          <a:p>
            <a:r>
              <a:rPr lang="en-US" b="1" dirty="0"/>
              <a:t>Decision Tree Classifier</a:t>
            </a:r>
          </a:p>
          <a:p>
            <a:r>
              <a:rPr lang="en-US" sz="2000" b="1" dirty="0"/>
              <a:t>Type:</a:t>
            </a:r>
            <a:r>
              <a:rPr lang="en-US" sz="2000" dirty="0"/>
              <a:t> Tree-based Classification</a:t>
            </a:r>
          </a:p>
          <a:p>
            <a:r>
              <a:rPr lang="en-US" sz="2000" b="1" dirty="0"/>
              <a:t>Assumption:</a:t>
            </a:r>
            <a:r>
              <a:rPr lang="en-US" sz="2000" dirty="0"/>
              <a:t> Non-linear patterns</a:t>
            </a:r>
          </a:p>
          <a:p>
            <a:r>
              <a:rPr lang="en-US" sz="2000" b="1" dirty="0"/>
              <a:t>Interpretability:</a:t>
            </a:r>
            <a:r>
              <a:rPr lang="en-US" sz="2000" dirty="0"/>
              <a:t> Medium</a:t>
            </a:r>
          </a:p>
          <a:p>
            <a:r>
              <a:rPr lang="en-US" sz="2000" b="1" dirty="0"/>
              <a:t>Complexity:</a:t>
            </a:r>
            <a:r>
              <a:rPr lang="en-US" sz="2000" dirty="0"/>
              <a:t> Medium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AD989-8B07-613B-A6C4-8F9A7F4F2758}"/>
              </a:ext>
            </a:extLst>
          </p:cNvPr>
          <p:cNvSpPr txBox="1"/>
          <p:nvPr/>
        </p:nvSpPr>
        <p:spPr>
          <a:xfrm>
            <a:off x="6172200" y="3921888"/>
            <a:ext cx="398738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dt = </a:t>
            </a:r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=42) </a:t>
            </a:r>
            <a:r>
              <a:rPr lang="en-US" dirty="0" err="1"/>
              <a:t>dt.fit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1752F-ACD3-5567-C33E-EBEF50434137}"/>
              </a:ext>
            </a:extLst>
          </p:cNvPr>
          <p:cNvSpPr txBox="1"/>
          <p:nvPr/>
        </p:nvSpPr>
        <p:spPr>
          <a:xfrm>
            <a:off x="1141410" y="3921888"/>
            <a:ext cx="401736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lr</a:t>
            </a:r>
            <a:r>
              <a:rPr lang="fr-FR" dirty="0"/>
              <a:t> = </a:t>
            </a:r>
            <a:r>
              <a:rPr lang="fr-FR" dirty="0" err="1"/>
              <a:t>LogisticRegression</a:t>
            </a:r>
            <a:r>
              <a:rPr lang="fr-FR" dirty="0"/>
              <a:t>() </a:t>
            </a:r>
            <a:r>
              <a:rPr lang="fr-FR" dirty="0" err="1"/>
              <a:t>lr.fit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  <a:endParaRPr lang="en-US" b="1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C09A1-4EF3-49FA-7524-650E4A106CF2}"/>
              </a:ext>
            </a:extLst>
          </p:cNvPr>
          <p:cNvSpPr txBox="1"/>
          <p:nvPr/>
        </p:nvSpPr>
        <p:spPr>
          <a:xfrm>
            <a:off x="1141410" y="5029200"/>
            <a:ext cx="8124669" cy="16619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These Models?</a:t>
            </a:r>
          </a:p>
          <a:p>
            <a:r>
              <a:rPr lang="en-US" sz="2000" dirty="0"/>
              <a:t>Both models provide good interpretability for business stakeholders while offering different approaches to classification - linear vs tree-based decision 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7466-80C4-52FA-C8B1-B9281017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0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📈 Model Performance Comparison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2F97-5BFD-E666-DA10-123DB11D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6" y="3273476"/>
            <a:ext cx="9905999" cy="505168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7852F751-32DE-7C9B-388A-B7CC49523BEE}"/>
              </a:ext>
            </a:extLst>
          </p:cNvPr>
          <p:cNvSpPr/>
          <p:nvPr/>
        </p:nvSpPr>
        <p:spPr>
          <a:xfrm>
            <a:off x="1261331" y="1429686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83.7%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LR Accuracy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75D56A7-CC53-E9EB-8F8B-E777A72A6946}"/>
              </a:ext>
            </a:extLst>
          </p:cNvPr>
          <p:cNvSpPr/>
          <p:nvPr/>
        </p:nvSpPr>
        <p:spPr>
          <a:xfrm>
            <a:off x="5141628" y="1429686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81.3%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DT Accuracy</a:t>
            </a:r>
          </a:p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62A6EFF-9579-D939-C1E4-C7AFFAFAA09C}"/>
              </a:ext>
            </a:extLst>
          </p:cNvPr>
          <p:cNvSpPr/>
          <p:nvPr/>
        </p:nvSpPr>
        <p:spPr>
          <a:xfrm>
            <a:off x="1261331" y="2436838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LR F1-Score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D28661F-63B8-7912-00F8-2D4896F3E6AC}"/>
              </a:ext>
            </a:extLst>
          </p:cNvPr>
          <p:cNvSpPr/>
          <p:nvPr/>
        </p:nvSpPr>
        <p:spPr>
          <a:xfrm>
            <a:off x="5141628" y="2488367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0.82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DT F1-Score</a:t>
            </a:r>
          </a:p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891E42-6308-17E9-0945-FA561671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99" y="3429000"/>
            <a:ext cx="559133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57104-CEE9-CA55-2B40-3348DF91E186}"/>
              </a:ext>
            </a:extLst>
          </p:cNvPr>
          <p:cNvSpPr txBox="1"/>
          <p:nvPr/>
        </p:nvSpPr>
        <p:spPr>
          <a:xfrm>
            <a:off x="8214610" y="1888761"/>
            <a:ext cx="18484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Finding:</a:t>
            </a:r>
            <a:r>
              <a:rPr lang="en-US" sz="2000" dirty="0"/>
              <a:t> Logistic Regression outperforms Decision Tree across all metrics, suggesting that the relationship between features and loan approval is more linear than complex.</a:t>
            </a:r>
          </a:p>
        </p:txBody>
      </p:sp>
    </p:spTree>
    <p:extLst>
      <p:ext uri="{BB962C8B-B14F-4D97-AF65-F5344CB8AC3E}">
        <p14:creationId xmlns:p14="http://schemas.microsoft.com/office/powerpoint/2010/main" val="177532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DEAE-4ACD-80A9-D5DE-A68E0EA0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0154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🔍 Feature Importance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0F04-E3EC-9C27-CF12-BD7A50666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53849"/>
            <a:ext cx="5709095" cy="353767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Most Important Features (Decision Tree)</a:t>
            </a:r>
          </a:p>
          <a:p>
            <a:r>
              <a:rPr lang="en-US" sz="2000" b="1" dirty="0" err="1"/>
              <a:t>Credit_History</a:t>
            </a:r>
            <a:r>
              <a:rPr lang="en-US" sz="2000" b="1" dirty="0"/>
              <a:t>  </a:t>
            </a:r>
            <a:r>
              <a:rPr lang="en-US" sz="2000" dirty="0"/>
              <a:t>0.85  </a:t>
            </a:r>
            <a:r>
              <a:rPr lang="en-US" sz="2000" b="1" dirty="0" err="1"/>
              <a:t>ApplicantIncome</a:t>
            </a:r>
            <a:r>
              <a:rPr lang="en-US" sz="2000" b="1" dirty="0"/>
              <a:t>  </a:t>
            </a:r>
            <a:r>
              <a:rPr lang="en-US" sz="2000" dirty="0"/>
              <a:t>0.45</a:t>
            </a:r>
          </a:p>
          <a:p>
            <a:r>
              <a:rPr lang="en-US" sz="2000" b="1" dirty="0" err="1"/>
              <a:t>LoanAmount</a:t>
            </a:r>
            <a:r>
              <a:rPr lang="en-US" sz="2000" b="1" dirty="0"/>
              <a:t>    </a:t>
            </a:r>
            <a:r>
              <a:rPr lang="en-US" sz="2000" dirty="0"/>
              <a:t>0.35  </a:t>
            </a:r>
            <a:r>
              <a:rPr lang="en-US" sz="2000" b="1" dirty="0" err="1"/>
              <a:t>Property_Area</a:t>
            </a:r>
            <a:r>
              <a:rPr lang="en-US" sz="2000" b="1" dirty="0"/>
              <a:t>      </a:t>
            </a:r>
            <a:r>
              <a:rPr lang="en-US" sz="2000" dirty="0"/>
              <a:t>0.25</a:t>
            </a:r>
          </a:p>
          <a:p>
            <a:r>
              <a:rPr lang="en-US" sz="2000" b="1" dirty="0"/>
              <a:t>Education        </a:t>
            </a:r>
            <a:r>
              <a:rPr lang="en-US" sz="2000" dirty="0"/>
              <a:t>0.15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363EB-FC93-7426-2A24-CFE0FD3CE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357" y="1633930"/>
            <a:ext cx="3972054" cy="3777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Business Insights</a:t>
            </a:r>
          </a:p>
          <a:p>
            <a:r>
              <a:rPr lang="en-US" sz="2000" b="1" dirty="0"/>
              <a:t>Credit History</a:t>
            </a:r>
            <a:r>
              <a:rPr lang="en-US" sz="2000" dirty="0"/>
              <a:t> is the dominant factor</a:t>
            </a:r>
          </a:p>
          <a:p>
            <a:r>
              <a:rPr lang="en-US" sz="2000" b="1" dirty="0"/>
              <a:t>Applicant Income</a:t>
            </a:r>
            <a:r>
              <a:rPr lang="en-US" sz="2000" dirty="0"/>
              <a:t> significantly impacts approval</a:t>
            </a:r>
          </a:p>
          <a:p>
            <a:r>
              <a:rPr lang="en-US" sz="2000" b="1" dirty="0"/>
              <a:t>Loan Amount</a:t>
            </a:r>
            <a:r>
              <a:rPr lang="en-US" sz="2000" dirty="0"/>
              <a:t> affects risk assessment</a:t>
            </a:r>
          </a:p>
          <a:p>
            <a:r>
              <a:rPr lang="en-US" sz="2000" b="1" dirty="0"/>
              <a:t>Property Area</a:t>
            </a:r>
            <a:r>
              <a:rPr lang="en-US" sz="2000" dirty="0"/>
              <a:t> influences regional policies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D58D3-1FD0-46C0-35CD-465E043C4881}"/>
              </a:ext>
            </a:extLst>
          </p:cNvPr>
          <p:cNvSpPr/>
          <p:nvPr/>
        </p:nvSpPr>
        <p:spPr>
          <a:xfrm>
            <a:off x="5816184" y="5411450"/>
            <a:ext cx="5396119" cy="12142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Recommendation:</a:t>
            </a:r>
            <a:r>
              <a:rPr lang="en-US" sz="2000" dirty="0"/>
              <a:t> Focus on credit history verification and income assessment for loan approval decisions</a:t>
            </a:r>
          </a:p>
        </p:txBody>
      </p:sp>
    </p:spTree>
    <p:extLst>
      <p:ext uri="{BB962C8B-B14F-4D97-AF65-F5344CB8AC3E}">
        <p14:creationId xmlns:p14="http://schemas.microsoft.com/office/powerpoint/2010/main" val="374487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71C18-8705-27B0-B2F0-7A4AE5C71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EB72-393B-271E-B888-891C4DC0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8034"/>
            <a:ext cx="9905998" cy="7838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📋 Detailed Performance Metrics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3D76-4982-B2F2-2902-44B1ABC6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6" y="3273477"/>
            <a:ext cx="9905999" cy="35845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F1BC1180-5C49-D755-94DA-6A5B6D45A746}"/>
              </a:ext>
            </a:extLst>
          </p:cNvPr>
          <p:cNvSpPr/>
          <p:nvPr/>
        </p:nvSpPr>
        <p:spPr>
          <a:xfrm>
            <a:off x="1261330" y="1666498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0.845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B15FFD9-15E6-FD1D-CACD-2364BFF8F1D9}"/>
              </a:ext>
            </a:extLst>
          </p:cNvPr>
          <p:cNvSpPr/>
          <p:nvPr/>
        </p:nvSpPr>
        <p:spPr>
          <a:xfrm>
            <a:off x="5164111" y="1627997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0.820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pPr algn="ctr"/>
            <a:endParaRPr lang="en-US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B106EDE-1F86-FBE4-E057-F788718CF990}"/>
              </a:ext>
            </a:extLst>
          </p:cNvPr>
          <p:cNvSpPr/>
          <p:nvPr/>
        </p:nvSpPr>
        <p:spPr>
          <a:xfrm>
            <a:off x="1261330" y="2849097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0.923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D1A26F1-27CE-33E7-8AAC-418735E1BCB1}"/>
              </a:ext>
            </a:extLst>
          </p:cNvPr>
          <p:cNvSpPr/>
          <p:nvPr/>
        </p:nvSpPr>
        <p:spPr>
          <a:xfrm>
            <a:off x="5164111" y="2783018"/>
            <a:ext cx="2306327" cy="9144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0.891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F621-87B9-F68D-3F3C-94B4CFCA7954}"/>
              </a:ext>
            </a:extLst>
          </p:cNvPr>
          <p:cNvSpPr txBox="1"/>
          <p:nvPr/>
        </p:nvSpPr>
        <p:spPr>
          <a:xfrm>
            <a:off x="1603947" y="5174915"/>
            <a:ext cx="638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Analysis:</a:t>
            </a:r>
            <a:r>
              <a:rPr lang="en-US" sz="2400" dirty="0"/>
              <a:t> </a:t>
            </a:r>
          </a:p>
          <a:p>
            <a:r>
              <a:rPr lang="en-US" sz="2000" dirty="0"/>
              <a:t>Logistic Regression shows better precision and fewer false positives, making it more suitable for loan approval where conservative decisions are preferred.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36DA47-F35F-5626-A408-4F28FD413298}"/>
              </a:ext>
            </a:extLst>
          </p:cNvPr>
          <p:cNvSpPr/>
          <p:nvPr/>
        </p:nvSpPr>
        <p:spPr>
          <a:xfrm>
            <a:off x="1141413" y="785651"/>
            <a:ext cx="2980882" cy="6126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LOGISTIC REGRESSION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FB3846D-059A-70FB-2965-3CF821624E1D}"/>
              </a:ext>
            </a:extLst>
          </p:cNvPr>
          <p:cNvSpPr/>
          <p:nvPr/>
        </p:nvSpPr>
        <p:spPr>
          <a:xfrm>
            <a:off x="5036695" y="752392"/>
            <a:ext cx="2561161" cy="612648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41A94-4D13-200F-42A5-A22141145676}"/>
              </a:ext>
            </a:extLst>
          </p:cNvPr>
          <p:cNvSpPr txBox="1"/>
          <p:nvPr/>
        </p:nvSpPr>
        <p:spPr>
          <a:xfrm>
            <a:off x="1261331" y="3919764"/>
            <a:ext cx="2716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  <a:p>
            <a:r>
              <a:rPr lang="en-US" dirty="0"/>
              <a:t>Predicted: No Yes Actual: No [[15 8] Yes [ 9 101]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2EAE6-4CCA-6322-D233-5AA05A9A841D}"/>
              </a:ext>
            </a:extLst>
          </p:cNvPr>
          <p:cNvSpPr txBox="1"/>
          <p:nvPr/>
        </p:nvSpPr>
        <p:spPr>
          <a:xfrm>
            <a:off x="5036695" y="3919764"/>
            <a:ext cx="2716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</a:t>
            </a:r>
          </a:p>
          <a:p>
            <a:r>
              <a:rPr lang="en-US" dirty="0"/>
              <a:t>Predicted: No Yes Actual: No [[12 11] Yes [12 98]]</a:t>
            </a:r>
          </a:p>
        </p:txBody>
      </p:sp>
    </p:spTree>
    <p:extLst>
      <p:ext uri="{BB962C8B-B14F-4D97-AF65-F5344CB8AC3E}">
        <p14:creationId xmlns:p14="http://schemas.microsoft.com/office/powerpoint/2010/main" val="2576957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</TotalTime>
  <Words>729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Tw Cen MT</vt:lpstr>
      <vt:lpstr>Circuit</vt:lpstr>
      <vt:lpstr>🏦 Loan Prediction Analysis </vt:lpstr>
      <vt:lpstr>📋 Project Overview </vt:lpstr>
      <vt:lpstr>📊 Dataset Overview </vt:lpstr>
      <vt:lpstr>🎯 Target Variable Analysis </vt:lpstr>
      <vt:lpstr>🔧 Data Preprocessing Pipeline </vt:lpstr>
      <vt:lpstr>🤖 Model Training &amp; Architecture </vt:lpstr>
      <vt:lpstr>📈 Model Performance Comparison </vt:lpstr>
      <vt:lpstr>🔍 Feature Importance Analysis </vt:lpstr>
      <vt:lpstr>📋 Detailed Performance Metrics  </vt:lpstr>
      <vt:lpstr>🎯 Conclusions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Kamau</dc:creator>
  <cp:lastModifiedBy>Nancy Kamau</cp:lastModifiedBy>
  <cp:revision>1</cp:revision>
  <dcterms:created xsi:type="dcterms:W3CDTF">2025-08-06T12:47:44Z</dcterms:created>
  <dcterms:modified xsi:type="dcterms:W3CDTF">2025-08-06T17:28:17Z</dcterms:modified>
</cp:coreProperties>
</file>