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1143000" y="685800"/>
            <a:ext cx="4572000" cy="3429000"/>
          </a:xfrm>
          <a:prstGeom prst="rect">
            <a:avLst/>
          </a:prstGeom>
        </p:spPr>
        <p:txBody>
          <a:bodyPr/>
          <a:lstStyle/>
          <a:p>
            <a:endParaRPr/>
          </a:p>
        </p:txBody>
      </p:sp>
      <p:sp>
        <p:nvSpPr>
          <p:cNvPr id="167" name="Shape 1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3048000" y="2244725"/>
            <a:ext cx="18288000" cy="4775201"/>
          </a:xfrm>
          <a:prstGeom prst="rect">
            <a:avLst/>
          </a:prstGeom>
        </p:spPr>
        <p:txBody>
          <a:bodyPr lIns="91439" tIns="91439" rIns="91439" bIns="91439" anchor="b"/>
          <a:lstStyle>
            <a:lvl1pPr algn="ctr" defTabSz="1828800">
              <a:lnSpc>
                <a:spcPct val="90000"/>
              </a:lnSpc>
              <a:defRPr sz="12000" b="0" spc="0">
                <a:latin typeface="Calibri Light"/>
                <a:ea typeface="Calibri Light"/>
                <a:cs typeface="Calibri Light"/>
                <a:sym typeface="Calibri Light"/>
              </a:defRPr>
            </a:lvl1pPr>
          </a:lstStyle>
          <a:p>
            <a:r>
              <a:t>Title Text</a:t>
            </a:r>
          </a:p>
        </p:txBody>
      </p:sp>
      <p:sp>
        <p:nvSpPr>
          <p:cNvPr id="150" name="Body Level One…"/>
          <p:cNvSpPr txBox="1">
            <a:spLocks noGrp="1"/>
          </p:cNvSpPr>
          <p:nvPr>
            <p:ph type="body" sz="quarter" idx="1"/>
          </p:nvPr>
        </p:nvSpPr>
        <p:spPr>
          <a:xfrm>
            <a:off x="3048000" y="7204075"/>
            <a:ext cx="18288000" cy="3311525"/>
          </a:xfrm>
          <a:prstGeom prst="rect">
            <a:avLst/>
          </a:prstGeom>
        </p:spPr>
        <p:txBody>
          <a:bodyPr lIns="91439" tIns="91439" rIns="91439" bIns="91439"/>
          <a:lstStyle>
            <a:lvl1pPr marL="0" indent="0" algn="ctr" defTabSz="1828800">
              <a:spcBef>
                <a:spcPts val="2000"/>
              </a:spcBef>
              <a:buSzTx/>
              <a:buNone/>
              <a:defRPr>
                <a:latin typeface="Calibri"/>
                <a:ea typeface="Calibri"/>
                <a:cs typeface="Calibri"/>
                <a:sym typeface="Calibri"/>
              </a:defRPr>
            </a:lvl1pPr>
            <a:lvl2pPr marL="0" indent="457200" algn="ctr" defTabSz="1828800">
              <a:spcBef>
                <a:spcPts val="2000"/>
              </a:spcBef>
              <a:buSzTx/>
              <a:buNone/>
              <a:defRPr>
                <a:latin typeface="Calibri"/>
                <a:ea typeface="Calibri"/>
                <a:cs typeface="Calibri"/>
                <a:sym typeface="Calibri"/>
              </a:defRPr>
            </a:lvl2pPr>
            <a:lvl3pPr marL="0" indent="914400" algn="ctr" defTabSz="1828800">
              <a:spcBef>
                <a:spcPts val="2000"/>
              </a:spcBef>
              <a:buSzTx/>
              <a:buNone/>
              <a:defRPr>
                <a:latin typeface="Calibri"/>
                <a:ea typeface="Calibri"/>
                <a:cs typeface="Calibri"/>
                <a:sym typeface="Calibri"/>
              </a:defRPr>
            </a:lvl3pPr>
            <a:lvl4pPr marL="0" indent="1371600" algn="ctr" defTabSz="1828800">
              <a:spcBef>
                <a:spcPts val="2000"/>
              </a:spcBef>
              <a:buSzTx/>
              <a:buNone/>
              <a:defRPr>
                <a:latin typeface="Calibri"/>
                <a:ea typeface="Calibri"/>
                <a:cs typeface="Calibri"/>
                <a:sym typeface="Calibri"/>
              </a:defRPr>
            </a:lvl4pPr>
            <a:lvl5pPr marL="0" indent="1828800" algn="ctr" defTabSz="1828800">
              <a:spcBef>
                <a:spcPts val="2000"/>
              </a:spcBef>
              <a:buSzTx/>
              <a:buNone/>
              <a:defRPr>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22203052" y="12835870"/>
            <a:ext cx="504548" cy="483910"/>
          </a:xfrm>
          <a:prstGeom prst="rect">
            <a:avLst/>
          </a:prstGeom>
        </p:spPr>
        <p:txBody>
          <a:bodyPr lIns="91439" tIns="91439" rIns="91439" bIns="91439" anchor="ctr"/>
          <a:lstStyle>
            <a:lvl1pPr algn="r" defTabSz="1828800">
              <a:defRPr sz="24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1676400" y="730250"/>
            <a:ext cx="21031200" cy="2651126"/>
          </a:xfrm>
          <a:prstGeom prst="rect">
            <a:avLst/>
          </a:prstGeom>
        </p:spPr>
        <p:txBody>
          <a:bodyPr lIns="91439" tIns="91439" rIns="91439" bIns="91439" anchor="ctr"/>
          <a:lstStyle>
            <a:lvl1pPr defTabSz="1828800">
              <a:lnSpc>
                <a:spcPct val="90000"/>
              </a:lnSpc>
              <a:defRPr sz="8800" b="0" spc="0">
                <a:latin typeface="Calibri Light"/>
                <a:ea typeface="Calibri Light"/>
                <a:cs typeface="Calibri Light"/>
                <a:sym typeface="Calibri Light"/>
              </a:defRPr>
            </a:lvl1pPr>
          </a:lstStyle>
          <a:p>
            <a:r>
              <a:t>Title Text</a:t>
            </a:r>
          </a:p>
        </p:txBody>
      </p:sp>
      <p:sp>
        <p:nvSpPr>
          <p:cNvPr id="159" name="Body Level One…"/>
          <p:cNvSpPr txBox="1">
            <a:spLocks noGrp="1"/>
          </p:cNvSpPr>
          <p:nvPr>
            <p:ph type="body" idx="1"/>
          </p:nvPr>
        </p:nvSpPr>
        <p:spPr>
          <a:xfrm>
            <a:off x="1676400" y="3651250"/>
            <a:ext cx="21031200" cy="8702676"/>
          </a:xfrm>
          <a:prstGeom prst="rect">
            <a:avLst/>
          </a:prstGeom>
        </p:spPr>
        <p:txBody>
          <a:bodyPr lIns="91439" tIns="91439" rIns="91439" bIns="91439"/>
          <a:lstStyle>
            <a:lvl1pPr marL="457200" indent="-457200" defTabSz="1828800">
              <a:spcBef>
                <a:spcPts val="2000"/>
              </a:spcBef>
              <a:buSzPct val="100000"/>
              <a:buFont typeface="Arial"/>
              <a:defRPr sz="5600">
                <a:latin typeface="Calibri"/>
                <a:ea typeface="Calibri"/>
                <a:cs typeface="Calibri"/>
                <a:sym typeface="Calibri"/>
              </a:defRPr>
            </a:lvl1pPr>
            <a:lvl2pPr marL="990600" indent="-533400" defTabSz="1828800">
              <a:spcBef>
                <a:spcPts val="2000"/>
              </a:spcBef>
              <a:buSzPct val="100000"/>
              <a:buFont typeface="Arial"/>
              <a:defRPr sz="5600">
                <a:latin typeface="Calibri"/>
                <a:ea typeface="Calibri"/>
                <a:cs typeface="Calibri"/>
                <a:sym typeface="Calibri"/>
              </a:defRPr>
            </a:lvl2pPr>
            <a:lvl3pPr marL="1554479" indent="-640079" defTabSz="1828800">
              <a:spcBef>
                <a:spcPts val="2000"/>
              </a:spcBef>
              <a:buSzPct val="100000"/>
              <a:buFont typeface="Arial"/>
              <a:defRPr sz="5600">
                <a:latin typeface="Calibri"/>
                <a:ea typeface="Calibri"/>
                <a:cs typeface="Calibri"/>
                <a:sym typeface="Calibri"/>
              </a:defRPr>
            </a:lvl3pPr>
            <a:lvl4pPr marL="2082800" indent="-711200" defTabSz="1828800">
              <a:spcBef>
                <a:spcPts val="2000"/>
              </a:spcBef>
              <a:buSzPct val="100000"/>
              <a:buFont typeface="Arial"/>
              <a:defRPr sz="5600">
                <a:latin typeface="Calibri"/>
                <a:ea typeface="Calibri"/>
                <a:cs typeface="Calibri"/>
                <a:sym typeface="Calibri"/>
              </a:defRPr>
            </a:lvl4pPr>
            <a:lvl5pPr marL="2540000" indent="-711200" defTabSz="1828800">
              <a:spcBef>
                <a:spcPts val="2000"/>
              </a:spcBef>
              <a:buSzPct val="100000"/>
              <a:buFont typeface="Arial"/>
              <a:defRPr sz="5600">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xfrm>
            <a:off x="22203052" y="12835870"/>
            <a:ext cx="504548" cy="483910"/>
          </a:xfrm>
          <a:prstGeom prst="rect">
            <a:avLst/>
          </a:prstGeom>
        </p:spPr>
        <p:txBody>
          <a:bodyPr lIns="91439" tIns="91439" rIns="91439" bIns="91439" anchor="ctr"/>
          <a:lstStyle>
            <a:lvl1pPr algn="r" defTabSz="1828800">
              <a:defRPr sz="24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1"/>
          <p:cNvSpPr txBox="1">
            <a:spLocks noGrp="1"/>
          </p:cNvSpPr>
          <p:nvPr>
            <p:ph type="title"/>
          </p:nvPr>
        </p:nvSpPr>
        <p:spPr>
          <a:xfrm>
            <a:off x="3048000" y="2209800"/>
            <a:ext cx="18288000" cy="2825496"/>
          </a:xfrm>
          <a:prstGeom prst="rect">
            <a:avLst/>
          </a:prstGeom>
        </p:spPr>
        <p:txBody>
          <a:bodyPr/>
          <a:lstStyle/>
          <a:p>
            <a:pPr>
              <a:defRPr sz="4800" spc="-200">
                <a:latin typeface="Times New Roman"/>
                <a:ea typeface="Times New Roman"/>
                <a:cs typeface="Times New Roman"/>
                <a:sym typeface="Times New Roman"/>
              </a:defRPr>
            </a:pPr>
            <a:r>
              <a:t>Efficient </a:t>
            </a:r>
            <a:r>
              <a:rPr spc="0"/>
              <a:t>Multiplierless </a:t>
            </a:r>
            <a:r>
              <a:rPr spc="-2200"/>
              <a:t> </a:t>
            </a:r>
            <a:r>
              <a:rPr spc="0"/>
              <a:t>FIR</a:t>
            </a:r>
            <a:r>
              <a:t> </a:t>
            </a:r>
            <a:r>
              <a:rPr spc="0"/>
              <a:t>Filter</a:t>
            </a:r>
            <a:r>
              <a:t> </a:t>
            </a:r>
            <a:r>
              <a:rPr spc="0"/>
              <a:t>Design:</a:t>
            </a:r>
            <a:br>
              <a:rPr spc="0"/>
            </a:br>
            <a:r>
              <a:rPr spc="0">
                <a:solidFill>
                  <a:srgbClr val="374151"/>
                </a:solidFill>
              </a:rPr>
              <a:t>Mini</a:t>
            </a:r>
            <a:r>
              <a:rPr>
                <a:solidFill>
                  <a:srgbClr val="374151"/>
                </a:solidFill>
              </a:rPr>
              <a:t>m</a:t>
            </a:r>
            <a:r>
              <a:rPr spc="0">
                <a:solidFill>
                  <a:srgbClr val="374151"/>
                </a:solidFill>
              </a:rPr>
              <a:t>izing</a:t>
            </a:r>
            <a:r>
              <a:rPr spc="-600">
                <a:solidFill>
                  <a:srgbClr val="374151"/>
                </a:solidFill>
              </a:rPr>
              <a:t> </a:t>
            </a:r>
            <a:r>
              <a:rPr>
                <a:solidFill>
                  <a:srgbClr val="374151"/>
                </a:solidFill>
              </a:rPr>
              <a:t>A</a:t>
            </a:r>
            <a:r>
              <a:rPr spc="0">
                <a:solidFill>
                  <a:srgbClr val="374151"/>
                </a:solidFill>
              </a:rPr>
              <a:t>dder </a:t>
            </a:r>
            <a:r>
              <a:rPr>
                <a:solidFill>
                  <a:srgbClr val="374151"/>
                </a:solidFill>
              </a:rPr>
              <a:t>C</a:t>
            </a:r>
            <a:r>
              <a:rPr spc="0">
                <a:solidFill>
                  <a:srgbClr val="374151"/>
                </a:solidFill>
              </a:rPr>
              <a:t>ount </a:t>
            </a:r>
            <a:r>
              <a:rPr>
                <a:solidFill>
                  <a:srgbClr val="374151"/>
                </a:solidFill>
              </a:rPr>
              <a:t>f</a:t>
            </a:r>
            <a:r>
              <a:rPr spc="0">
                <a:solidFill>
                  <a:srgbClr val="374151"/>
                </a:solidFill>
              </a:rPr>
              <a:t>or </a:t>
            </a:r>
            <a:r>
              <a:rPr>
                <a:solidFill>
                  <a:srgbClr val="374151"/>
                </a:solidFill>
              </a:rPr>
              <a:t>O</a:t>
            </a:r>
            <a:r>
              <a:rPr spc="0">
                <a:solidFill>
                  <a:srgbClr val="374151"/>
                </a:solidFill>
              </a:rPr>
              <a:t>pti</a:t>
            </a:r>
            <a:r>
              <a:rPr>
                <a:solidFill>
                  <a:srgbClr val="374151"/>
                </a:solidFill>
              </a:rPr>
              <a:t>m</a:t>
            </a:r>
            <a:r>
              <a:rPr spc="0">
                <a:solidFill>
                  <a:srgbClr val="374151"/>
                </a:solidFill>
              </a:rPr>
              <a:t>ized  Filtering</a:t>
            </a:r>
            <a:br>
              <a:rPr spc="0">
                <a:solidFill>
                  <a:srgbClr val="374151"/>
                </a:solidFill>
              </a:rPr>
            </a:br>
            <a:br>
              <a:rPr spc="0">
                <a:solidFill>
                  <a:srgbClr val="374151"/>
                </a:solidFill>
              </a:rPr>
            </a:br>
            <a:endParaRPr spc="0">
              <a:solidFill>
                <a:srgbClr val="374151"/>
              </a:solidFill>
            </a:endParaRPr>
          </a:p>
        </p:txBody>
      </p:sp>
      <p:pic>
        <p:nvPicPr>
          <p:cNvPr id="170" name="object 6" descr="object 6"/>
          <p:cNvPicPr>
            <a:picLocks noChangeAspect="1"/>
          </p:cNvPicPr>
          <p:nvPr/>
        </p:nvPicPr>
        <p:blipFill>
          <a:blip r:embed="rId2"/>
          <a:stretch>
            <a:fillRect/>
          </a:stretch>
        </p:blipFill>
        <p:spPr>
          <a:xfrm>
            <a:off x="10546077" y="4388422"/>
            <a:ext cx="2880363" cy="2815654"/>
          </a:xfrm>
          <a:prstGeom prst="rect">
            <a:avLst/>
          </a:prstGeom>
          <a:ln w="12700">
            <a:miter lim="400000"/>
          </a:ln>
        </p:spPr>
      </p:pic>
      <p:sp>
        <p:nvSpPr>
          <p:cNvPr id="171" name="TextBox 6"/>
          <p:cNvSpPr txBox="1"/>
          <p:nvPr/>
        </p:nvSpPr>
        <p:spPr>
          <a:xfrm>
            <a:off x="4019973" y="7936507"/>
            <a:ext cx="16902853" cy="195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defTabSz="1828800">
              <a:defRPr sz="4000">
                <a:solidFill>
                  <a:srgbClr val="000000"/>
                </a:solidFill>
                <a:latin typeface="Times New Roman"/>
                <a:ea typeface="Times New Roman"/>
                <a:cs typeface="Times New Roman"/>
                <a:sym typeface="Times New Roman"/>
              </a:defRPr>
            </a:pPr>
            <a:r>
              <a:t>MENTOR: MRS.DHANASREE JILLELLA</a:t>
            </a:r>
          </a:p>
          <a:p>
            <a:pPr defTabSz="1828800">
              <a:defRPr sz="4000">
                <a:solidFill>
                  <a:srgbClr val="000000"/>
                </a:solidFill>
                <a:latin typeface="Times New Roman"/>
                <a:ea typeface="Times New Roman"/>
                <a:cs typeface="Times New Roman"/>
                <a:sym typeface="Times New Roman"/>
              </a:defRPr>
            </a:pPr>
            <a:r>
              <a:t>DEPARTMENT OF ELECTRONICS AND COMMUNICATION</a:t>
            </a:r>
          </a:p>
          <a:p>
            <a:pPr defTabSz="1828800">
              <a:defRPr sz="4000">
                <a:solidFill>
                  <a:srgbClr val="000000"/>
                </a:solidFill>
                <a:latin typeface="Times New Roman"/>
                <a:ea typeface="Times New Roman"/>
                <a:cs typeface="Times New Roman"/>
                <a:sym typeface="Times New Roman"/>
              </a:defRPr>
            </a:pPr>
            <a:r>
              <a:t>BATCH-18</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rminology background:"/>
          <p:cNvSpPr txBox="1">
            <a:spLocks noGrp="1"/>
          </p:cNvSpPr>
          <p:nvPr>
            <p:ph type="title"/>
          </p:nvPr>
        </p:nvSpPr>
        <p:spPr>
          <a:xfrm>
            <a:off x="3048000" y="2244725"/>
            <a:ext cx="18288000" cy="2264293"/>
          </a:xfrm>
          <a:prstGeom prst="rect">
            <a:avLst/>
          </a:prstGeom>
        </p:spPr>
        <p:txBody>
          <a:bodyPr/>
          <a:lstStyle>
            <a:lvl1pPr algn="just" defTabSz="457200">
              <a:lnSpc>
                <a:spcPct val="100000"/>
              </a:lnSpc>
              <a:defRPr sz="8800">
                <a:latin typeface="Times Roman"/>
                <a:ea typeface="Times Roman"/>
                <a:cs typeface="Times Roman"/>
                <a:sym typeface="Times Roman"/>
              </a:defRPr>
            </a:lvl1pPr>
          </a:lstStyle>
          <a:p>
            <a:r>
              <a:t>Terminology background:  </a:t>
            </a:r>
          </a:p>
        </p:txBody>
      </p:sp>
      <p:sp>
        <p:nvSpPr>
          <p:cNvPr id="208" name="Prefix: The outcome of the operation depends on the initial inputs.…"/>
          <p:cNvSpPr txBox="1">
            <a:spLocks noGrp="1"/>
          </p:cNvSpPr>
          <p:nvPr>
            <p:ph type="body" sz="half" idx="1"/>
          </p:nvPr>
        </p:nvSpPr>
        <p:spPr>
          <a:xfrm>
            <a:off x="3048000" y="4925823"/>
            <a:ext cx="18288000" cy="5589777"/>
          </a:xfrm>
          <a:prstGeom prst="rect">
            <a:avLst/>
          </a:prstGeom>
        </p:spPr>
        <p:txBody>
          <a:bodyPr/>
          <a:lstStyle/>
          <a:p>
            <a:pPr algn="just" defTabSz="457200">
              <a:lnSpc>
                <a:spcPct val="150000"/>
              </a:lnSpc>
              <a:spcBef>
                <a:spcPts val="0"/>
              </a:spcBef>
              <a:defRPr sz="3200">
                <a:latin typeface="Times Roman"/>
                <a:ea typeface="Times Roman"/>
                <a:cs typeface="Times Roman"/>
                <a:sym typeface="Times Roman"/>
              </a:defRPr>
            </a:pPr>
            <a:r>
              <a:rPr b="1"/>
              <a:t>Prefix</a:t>
            </a:r>
            <a:r>
              <a:t>: The outcome of the operation depends on the initial inputs.  </a:t>
            </a:r>
          </a:p>
          <a:p>
            <a:pPr algn="just" defTabSz="457200">
              <a:lnSpc>
                <a:spcPct val="150000"/>
              </a:lnSpc>
              <a:spcBef>
                <a:spcPts val="0"/>
              </a:spcBef>
              <a:defRPr sz="3200">
                <a:latin typeface="Times Roman"/>
                <a:ea typeface="Times Roman"/>
                <a:cs typeface="Times Roman"/>
                <a:sym typeface="Times Roman"/>
              </a:defRPr>
            </a:pPr>
            <a:r>
              <a:rPr b="1"/>
              <a:t>Parallel</a:t>
            </a:r>
            <a:r>
              <a:t>: Involves the execution of an operation in parallel. This is done by segmentation into smaller pieces that are computed in parallel.  </a:t>
            </a:r>
          </a:p>
          <a:p>
            <a:pPr algn="just" defTabSz="457200">
              <a:lnSpc>
                <a:spcPct val="150000"/>
              </a:lnSpc>
              <a:spcBef>
                <a:spcPts val="0"/>
              </a:spcBef>
              <a:defRPr sz="3200">
                <a:latin typeface="Times Roman"/>
                <a:ea typeface="Times Roman"/>
                <a:cs typeface="Times Roman"/>
                <a:sym typeface="Times Roman"/>
              </a:defRPr>
            </a:pPr>
            <a:r>
              <a:rPr b="1"/>
              <a:t>Operation</a:t>
            </a:r>
            <a:r>
              <a:t>: Any arbitrary primitive operator “ ° ” that is associative is parallelizable  </a:t>
            </a:r>
          </a:p>
          <a:p>
            <a:pPr algn="just" defTabSz="457200">
              <a:lnSpc>
                <a:spcPct val="150000"/>
              </a:lnSpc>
              <a:spcBef>
                <a:spcPts val="0"/>
              </a:spcBef>
              <a:defRPr sz="3200">
                <a:latin typeface="Times Roman"/>
                <a:ea typeface="Times Roman"/>
                <a:cs typeface="Times Roman"/>
                <a:sym typeface="Times Roman"/>
              </a:defRPr>
            </a:pPr>
            <a:r>
              <a:t>It is fast because the processing is accomplished in a parallel fashion.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WhatsApp Image 2024-05-02 at 12.52.30.jpeg" descr="WhatsApp Image 2024-05-02 at 12.52.30.jpeg"/>
          <p:cNvPicPr>
            <a:picLocks noChangeAspect="1"/>
          </p:cNvPicPr>
          <p:nvPr/>
        </p:nvPicPr>
        <p:blipFill>
          <a:blip r:embed="rId2"/>
          <a:stretch>
            <a:fillRect/>
          </a:stretch>
        </p:blipFill>
        <p:spPr>
          <a:xfrm>
            <a:off x="3628023" y="3861529"/>
            <a:ext cx="17127954" cy="6972443"/>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arry Propagate Adders:"/>
          <p:cNvSpPr txBox="1">
            <a:spLocks noGrp="1"/>
          </p:cNvSpPr>
          <p:nvPr>
            <p:ph type="title"/>
          </p:nvPr>
        </p:nvSpPr>
        <p:spPr>
          <a:xfrm>
            <a:off x="3048000" y="2244725"/>
            <a:ext cx="18288000" cy="1685957"/>
          </a:xfrm>
          <a:prstGeom prst="rect">
            <a:avLst/>
          </a:prstGeom>
        </p:spPr>
        <p:txBody>
          <a:bodyPr/>
          <a:lstStyle>
            <a:lvl1pPr algn="l" defTabSz="457200">
              <a:lnSpc>
                <a:spcPct val="100000"/>
              </a:lnSpc>
              <a:spcBef>
                <a:spcPts val="2000"/>
              </a:spcBef>
              <a:defRPr sz="8800" b="1">
                <a:solidFill>
                  <a:srgbClr val="0D0D0D"/>
                </a:solidFill>
                <a:latin typeface="Times New Roman"/>
                <a:ea typeface="Times New Roman"/>
                <a:cs typeface="Times New Roman"/>
                <a:sym typeface="Times New Roman"/>
              </a:defRPr>
            </a:lvl1pPr>
          </a:lstStyle>
          <a:p>
            <a:r>
              <a:t>Carry Propagate Adders:</a:t>
            </a:r>
          </a:p>
        </p:txBody>
      </p:sp>
      <p:sp>
        <p:nvSpPr>
          <p:cNvPr id="216" name="Carry Calculation: Carry propagate adders compute both sum and carry bits during addition.…"/>
          <p:cNvSpPr txBox="1">
            <a:spLocks noGrp="1"/>
          </p:cNvSpPr>
          <p:nvPr>
            <p:ph type="body" sz="half" idx="1"/>
          </p:nvPr>
        </p:nvSpPr>
        <p:spPr>
          <a:xfrm>
            <a:off x="2902162" y="3889702"/>
            <a:ext cx="17862340" cy="7417985"/>
          </a:xfrm>
          <a:prstGeom prst="rect">
            <a:avLst/>
          </a:prstGeom>
        </p:spPr>
        <p:txBody>
          <a:bodyPr/>
          <a:lstStyle/>
          <a:p>
            <a:pPr algn="just" defTabSz="457200">
              <a:lnSpc>
                <a:spcPct val="150000"/>
              </a:lnSpc>
              <a:defRPr sz="3200" b="1">
                <a:solidFill>
                  <a:srgbClr val="0D0D0D"/>
                </a:solidFill>
                <a:latin typeface="Times New Roman"/>
                <a:ea typeface="Times New Roman"/>
                <a:cs typeface="Times New Roman"/>
                <a:sym typeface="Times New Roman"/>
              </a:defRPr>
            </a:pPr>
            <a:endParaRPr b="0"/>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Carry Calculation</a:t>
            </a:r>
            <a:r>
              <a:t>: Carry propagate adders compute both sum and carry bits during addition.</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Carry Generation</a:t>
            </a:r>
            <a:r>
              <a:t>: Utilize carry lookahead logic to generate carry bits efficiently.</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Propagation of Carry</a:t>
            </a:r>
            <a:r>
              <a:t>: Incorporates carry bits into the addition process, ensuring accurate results.</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Critical for Fast Arithmetic</a:t>
            </a:r>
            <a:r>
              <a:t>: Crucial for high-speed arithmetic operations where carry propagation delay is a significant factor.</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Widely Used</a:t>
            </a:r>
            <a:r>
              <a:t>: Found in various digital systems requiring fast and accurate arithmetic, including microprocessors, DSPs, and ASICs.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um Propagate Adders:"/>
          <p:cNvSpPr txBox="1">
            <a:spLocks noGrp="1"/>
          </p:cNvSpPr>
          <p:nvPr>
            <p:ph type="title"/>
          </p:nvPr>
        </p:nvSpPr>
        <p:spPr>
          <a:xfrm>
            <a:off x="3048000" y="2244725"/>
            <a:ext cx="18288000" cy="1580795"/>
          </a:xfrm>
          <a:prstGeom prst="rect">
            <a:avLst/>
          </a:prstGeom>
        </p:spPr>
        <p:txBody>
          <a:bodyPr/>
          <a:lstStyle>
            <a:lvl1pPr algn="just" defTabSz="457200">
              <a:lnSpc>
                <a:spcPct val="100000"/>
              </a:lnSpc>
              <a:spcBef>
                <a:spcPts val="2000"/>
              </a:spcBef>
              <a:defRPr sz="8800" b="1">
                <a:solidFill>
                  <a:srgbClr val="0D0D0D"/>
                </a:solidFill>
                <a:latin typeface="Times New Roman"/>
                <a:ea typeface="Times New Roman"/>
                <a:cs typeface="Times New Roman"/>
                <a:sym typeface="Times New Roman"/>
              </a:defRPr>
            </a:lvl1pPr>
          </a:lstStyle>
          <a:p>
            <a:r>
              <a:t>Sum Propagate Adders:</a:t>
            </a:r>
          </a:p>
        </p:txBody>
      </p:sp>
      <p:sp>
        <p:nvSpPr>
          <p:cNvPr id="213" name="Sum Calculation: Sum propagate adders directly compute the sum bits of the addition operation.…"/>
          <p:cNvSpPr txBox="1">
            <a:spLocks noGrp="1"/>
          </p:cNvSpPr>
          <p:nvPr>
            <p:ph type="body" sz="half" idx="1"/>
          </p:nvPr>
        </p:nvSpPr>
        <p:spPr>
          <a:xfrm>
            <a:off x="3047999" y="4112324"/>
            <a:ext cx="17816765" cy="7025592"/>
          </a:xfrm>
          <a:prstGeom prst="rect">
            <a:avLst/>
          </a:prstGeom>
        </p:spPr>
        <p:txBody>
          <a:bodyPr/>
          <a:lstStyle/>
          <a:p>
            <a:pPr algn="just" defTabSz="457200">
              <a:lnSpc>
                <a:spcPct val="150000"/>
              </a:lnSpc>
              <a:defRPr sz="3200" b="1">
                <a:solidFill>
                  <a:srgbClr val="0D0D0D"/>
                </a:solidFill>
                <a:latin typeface="Times New Roman"/>
                <a:ea typeface="Times New Roman"/>
                <a:cs typeface="Times New Roman"/>
                <a:sym typeface="Times New Roman"/>
              </a:defRPr>
            </a:pPr>
            <a:endParaRPr b="0"/>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Sum Calculation</a:t>
            </a:r>
            <a:r>
              <a:t>: Sum propagate adders directly compute the sum bits of the addition operation.</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No Carry Generation</a:t>
            </a:r>
            <a:r>
              <a:t>: They do not generate carry bits during the addition process.</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Propagation of Sum</a:t>
            </a:r>
            <a:r>
              <a:t>: Propagates the sum directly without considering carry bits.</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Fast for Some Operations</a:t>
            </a:r>
            <a:r>
              <a:t>: Efficient for addition operations where carry propagation delay is not critical.</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Used in Some Specialized Cases</a:t>
            </a:r>
            <a:r>
              <a:t>: Suitable for applications where carry bits are not needed, such as in certain data compression algorithms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1947334" y="1376147"/>
            <a:ext cx="11836401" cy="1870077"/>
          </a:xfrm>
          <a:prstGeom prst="rect">
            <a:avLst/>
          </a:prstGeom>
        </p:spPr>
        <p:txBody>
          <a:bodyPr/>
          <a:lstStyle>
            <a:lvl1pPr algn="just">
              <a:defRPr sz="8800">
                <a:latin typeface="Times New Roman"/>
                <a:ea typeface="Times New Roman"/>
                <a:cs typeface="Times New Roman"/>
                <a:sym typeface="Times New Roman"/>
              </a:defRPr>
            </a:lvl1pPr>
          </a:lstStyle>
          <a:p>
            <a:r>
              <a:t>Ladner-Fisher adder</a:t>
            </a:r>
          </a:p>
        </p:txBody>
      </p:sp>
      <p:sp>
        <p:nvSpPr>
          <p:cNvPr id="219" name="Subtitle 2"/>
          <p:cNvSpPr txBox="1">
            <a:spLocks noGrp="1"/>
          </p:cNvSpPr>
          <p:nvPr>
            <p:ph type="body" sz="half" idx="1"/>
          </p:nvPr>
        </p:nvSpPr>
        <p:spPr>
          <a:xfrm>
            <a:off x="1724202" y="4422395"/>
            <a:ext cx="11430001" cy="6826568"/>
          </a:xfrm>
          <a:prstGeom prst="rect">
            <a:avLst/>
          </a:prstGeom>
        </p:spPr>
        <p:txBody>
          <a:bodyPr/>
          <a:lstStyle/>
          <a:p>
            <a:pPr marL="457200" indent="-317500" algn="just" defTabSz="457200">
              <a:lnSpc>
                <a:spcPct val="10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Binary Reduction</a:t>
            </a:r>
            <a:r>
              <a:t>: Breaks down addition into a series of binary reduction trees.</a:t>
            </a:r>
          </a:p>
          <a:p>
            <a:pPr marL="457200" indent="-317500" algn="just" defTabSz="457200">
              <a:lnSpc>
                <a:spcPct val="10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Parallel Processing</a:t>
            </a:r>
            <a:r>
              <a:t>: Simultaneously processes multiple bits at each stage of the binary trees.</a:t>
            </a:r>
          </a:p>
          <a:p>
            <a:pPr marL="457200" indent="-317500" algn="just" defTabSz="457200">
              <a:lnSpc>
                <a:spcPct val="10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Sum-Propagate Adder</a:t>
            </a:r>
            <a:r>
              <a:t>: Calculates sum bits efficiently within each reduction tree.</a:t>
            </a:r>
          </a:p>
          <a:p>
            <a:pPr marL="457200" indent="-317500" algn="just" defTabSz="457200">
              <a:lnSpc>
                <a:spcPct val="10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Hierarchical Structure</a:t>
            </a:r>
            <a:r>
              <a:t>: Features multiple levels of trees for processing different bit ranges.</a:t>
            </a:r>
          </a:p>
          <a:p>
            <a:pPr marL="457200" indent="-317500" algn="just" defTabSz="457200">
              <a:lnSpc>
                <a:spcPct val="10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Final Sum Calculation</a:t>
            </a:r>
            <a:r>
              <a:t>: Combines results from all trees to produce the final sum with reduced propagation delay</a:t>
            </a:r>
          </a:p>
        </p:txBody>
      </p:sp>
      <p:sp>
        <p:nvSpPr>
          <p:cNvPr id="220" name="TextBox 4"/>
          <p:cNvSpPr txBox="1"/>
          <p:nvPr/>
        </p:nvSpPr>
        <p:spPr>
          <a:xfrm>
            <a:off x="4259470" y="16195234"/>
            <a:ext cx="19773501" cy="758201"/>
          </a:xfrm>
          <a:prstGeom prst="rect">
            <a:avLst/>
          </a:prstGeom>
          <a:ln w="12700">
            <a:miter lim="400000"/>
          </a:ln>
        </p:spPr>
        <p:txBody>
          <a:bodyPr tIns="91439" bIns="91439">
            <a:spAutoFit/>
          </a:bodyPr>
          <a:lstStyle/>
          <a:p>
            <a:pPr algn="just" defTabSz="1828800">
              <a:defRPr sz="4000">
                <a:solidFill>
                  <a:srgbClr val="000000"/>
                </a:solidFill>
                <a:latin typeface="Times New Roman"/>
                <a:ea typeface="Times New Roman"/>
                <a:cs typeface="Times New Roman"/>
                <a:sym typeface="Times New Roman"/>
              </a:defRPr>
            </a:pPr>
            <a:endParaRPr/>
          </a:p>
        </p:txBody>
      </p:sp>
      <p:sp>
        <p:nvSpPr>
          <p:cNvPr id="221" name="Fig: Ladner-fischer carry tree structure."/>
          <p:cNvSpPr txBox="1"/>
          <p:nvPr/>
        </p:nvSpPr>
        <p:spPr>
          <a:xfrm>
            <a:off x="17854572" y="10429890"/>
            <a:ext cx="3360143"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Ladner-fischer carry tree structure. </a:t>
            </a:r>
            <a:endParaRPr sz="1200"/>
          </a:p>
        </p:txBody>
      </p:sp>
      <p:sp>
        <p:nvSpPr>
          <p:cNvPr id="222" name="Text"/>
          <p:cNvSpPr txBox="1"/>
          <p:nvPr/>
        </p:nvSpPr>
        <p:spPr>
          <a:xfrm>
            <a:off x="3503166" y="6697216"/>
            <a:ext cx="929680" cy="321569"/>
          </a:xfrm>
          <a:prstGeom prst="rect">
            <a:avLst/>
          </a:prstGeom>
          <a:ln w="12700">
            <a:miter lim="400000"/>
          </a:ln>
        </p:spPr>
        <p:txBody>
          <a:bodyPr wrap="none" lIns="50800" tIns="50800" rIns="50800" bIns="50800" anchor="ctr">
            <a:spAutoFit/>
          </a:bodyPr>
          <a:lstStyle/>
          <a:p>
            <a:pPr indent="457200" algn="just" defTabSz="457200">
              <a:lnSpc>
                <a:spcPct val="150000"/>
              </a:lnSpc>
              <a:defRPr sz="1600">
                <a:solidFill>
                  <a:srgbClr val="000000"/>
                </a:solidFill>
                <a:uFill>
                  <a:solidFill>
                    <a:srgbClr val="000000"/>
                  </a:solidFill>
                </a:uFill>
                <a:latin typeface="Times New Roman"/>
                <a:ea typeface="Times New Roman"/>
                <a:cs typeface="Times New Roman"/>
                <a:sym typeface="Times New Roman"/>
              </a:defRPr>
            </a:pPr>
            <a:endParaRPr/>
          </a:p>
        </p:txBody>
      </p:sp>
      <p:pic>
        <p:nvPicPr>
          <p:cNvPr id="223" name="WhatsApp Image 2024-05-02 at 12.28.55.jpeg" descr="WhatsApp Image 2024-05-02 at 12.28.55.jpeg"/>
          <p:cNvPicPr>
            <a:picLocks noChangeAspect="1"/>
          </p:cNvPicPr>
          <p:nvPr/>
        </p:nvPicPr>
        <p:blipFill>
          <a:blip r:embed="rId2"/>
          <a:stretch>
            <a:fillRect/>
          </a:stretch>
        </p:blipFill>
        <p:spPr>
          <a:xfrm>
            <a:off x="15075446" y="4406899"/>
            <a:ext cx="7416801" cy="490220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Han-Carlson adder"/>
          <p:cNvSpPr txBox="1">
            <a:spLocks noGrp="1"/>
          </p:cNvSpPr>
          <p:nvPr>
            <p:ph type="title"/>
          </p:nvPr>
        </p:nvSpPr>
        <p:spPr>
          <a:xfrm>
            <a:off x="1938907" y="467742"/>
            <a:ext cx="21031201" cy="2651127"/>
          </a:xfrm>
          <a:prstGeom prst="rect">
            <a:avLst/>
          </a:prstGeom>
        </p:spPr>
        <p:txBody>
          <a:bodyPr/>
          <a:lstStyle>
            <a:lvl1pPr algn="just">
              <a:defRPr>
                <a:latin typeface="Times New Roman"/>
                <a:ea typeface="Times New Roman"/>
                <a:cs typeface="Times New Roman"/>
                <a:sym typeface="Times New Roman"/>
              </a:defRPr>
            </a:lvl1pPr>
          </a:lstStyle>
          <a:p>
            <a:r>
              <a:t>Han-Carlson adder</a:t>
            </a:r>
          </a:p>
        </p:txBody>
      </p:sp>
      <p:sp>
        <p:nvSpPr>
          <p:cNvPr id="226" name="Parallel Input Processing: Handles multiple pairs of input bits concurrently.…"/>
          <p:cNvSpPr txBox="1">
            <a:spLocks noGrp="1"/>
          </p:cNvSpPr>
          <p:nvPr>
            <p:ph type="body" sz="half" idx="1"/>
          </p:nvPr>
        </p:nvSpPr>
        <p:spPr>
          <a:xfrm>
            <a:off x="1676400" y="3651250"/>
            <a:ext cx="11979032" cy="8702676"/>
          </a:xfrm>
          <a:prstGeom prst="rect">
            <a:avLst/>
          </a:prstGeom>
        </p:spPr>
        <p:txBody>
          <a:bodyPr/>
          <a:lstStyle/>
          <a:p>
            <a:pPr indent="-317500" algn="just" defTabSz="457200">
              <a:lnSpc>
                <a:spcPct val="100000"/>
              </a:lnSpc>
              <a:spcBef>
                <a:spcPts val="0"/>
              </a:spcBef>
              <a:buClr>
                <a:srgbClr val="0D0D0D"/>
              </a:buClr>
              <a:buFont typeface="TimesNewRomanPSMT"/>
              <a:defRPr sz="3200">
                <a:solidFill>
                  <a:srgbClr val="0D0D0D"/>
                </a:solidFill>
                <a:latin typeface="Times New Roman"/>
                <a:ea typeface="Times New Roman"/>
                <a:cs typeface="Times New Roman"/>
                <a:sym typeface="Times New Roman"/>
              </a:defRPr>
            </a:pPr>
            <a:r>
              <a:rPr b="1"/>
              <a:t>Parallel Input Processing</a:t>
            </a:r>
            <a:r>
              <a:t>: Handles multiple pairs of input bits concurrently.</a:t>
            </a:r>
          </a:p>
          <a:p>
            <a:pPr indent="-317500" algn="just" defTabSz="457200">
              <a:lnSpc>
                <a:spcPct val="100000"/>
              </a:lnSpc>
              <a:spcBef>
                <a:spcPts val="0"/>
              </a:spcBef>
              <a:buClr>
                <a:srgbClr val="0D0D0D"/>
              </a:buClr>
              <a:buFont typeface="TimesNewRomanPSMT"/>
              <a:defRPr sz="3200">
                <a:solidFill>
                  <a:srgbClr val="0D0D0D"/>
                </a:solidFill>
                <a:latin typeface="Times New Roman"/>
                <a:ea typeface="Times New Roman"/>
                <a:cs typeface="Times New Roman"/>
                <a:sym typeface="Times New Roman"/>
              </a:defRPr>
            </a:pPr>
            <a:r>
              <a:rPr b="1"/>
              <a:t>Block-Based Addition</a:t>
            </a:r>
            <a:r>
              <a:t>: Divides inputs into smaller blocks for independent processing.</a:t>
            </a:r>
          </a:p>
          <a:p>
            <a:pPr indent="-317500" algn="just" defTabSz="457200">
              <a:lnSpc>
                <a:spcPct val="100000"/>
              </a:lnSpc>
              <a:spcBef>
                <a:spcPts val="0"/>
              </a:spcBef>
              <a:buClr>
                <a:srgbClr val="0D0D0D"/>
              </a:buClr>
              <a:buFont typeface="TimesNewRomanPSMT"/>
              <a:defRPr sz="3200">
                <a:solidFill>
                  <a:srgbClr val="0D0D0D"/>
                </a:solidFill>
                <a:latin typeface="Times New Roman"/>
                <a:ea typeface="Times New Roman"/>
                <a:cs typeface="Times New Roman"/>
                <a:sym typeface="Times New Roman"/>
              </a:defRPr>
            </a:pPr>
            <a:r>
              <a:rPr b="1"/>
              <a:t>Carry Generation</a:t>
            </a:r>
            <a:r>
              <a:t>: Generates carry bits within each block using lookahead logic.</a:t>
            </a:r>
          </a:p>
          <a:p>
            <a:pPr indent="-317500" algn="just" defTabSz="457200">
              <a:lnSpc>
                <a:spcPct val="100000"/>
              </a:lnSpc>
              <a:spcBef>
                <a:spcPts val="0"/>
              </a:spcBef>
              <a:buClr>
                <a:srgbClr val="0D0D0D"/>
              </a:buClr>
              <a:buFont typeface="TimesNewRomanPSMT"/>
              <a:defRPr sz="3200">
                <a:solidFill>
                  <a:srgbClr val="0D0D0D"/>
                </a:solidFill>
                <a:latin typeface="Times New Roman"/>
                <a:ea typeface="Times New Roman"/>
                <a:cs typeface="Times New Roman"/>
                <a:sym typeface="Times New Roman"/>
              </a:defRPr>
            </a:pPr>
            <a:r>
              <a:rPr b="1"/>
              <a:t>Parallel Carry Propagation</a:t>
            </a:r>
            <a:r>
              <a:t>: Propagates carry information across blocks simultaneously.</a:t>
            </a:r>
          </a:p>
          <a:p>
            <a:pPr indent="-317500" algn="just" defTabSz="457200">
              <a:lnSpc>
                <a:spcPct val="100000"/>
              </a:lnSpc>
              <a:spcBef>
                <a:spcPts val="0"/>
              </a:spcBef>
              <a:buClr>
                <a:srgbClr val="0D0D0D"/>
              </a:buClr>
              <a:buFont typeface="TimesNewRomanPSMT"/>
              <a:defRPr sz="3200">
                <a:solidFill>
                  <a:srgbClr val="0D0D0D"/>
                </a:solidFill>
                <a:latin typeface="Times New Roman"/>
                <a:ea typeface="Times New Roman"/>
                <a:cs typeface="Times New Roman"/>
                <a:sym typeface="Times New Roman"/>
              </a:defRPr>
            </a:pPr>
            <a:r>
              <a:rPr b="1"/>
              <a:t>Final Sum Calculation</a:t>
            </a:r>
            <a:r>
              <a:t>: Combines partial sums from blocks to produce the final result.</a:t>
            </a:r>
          </a:p>
        </p:txBody>
      </p:sp>
      <p:pic>
        <p:nvPicPr>
          <p:cNvPr id="227" name="Image" descr="Image"/>
          <p:cNvPicPr>
            <a:picLocks noChangeAspect="1"/>
          </p:cNvPicPr>
          <p:nvPr/>
        </p:nvPicPr>
        <p:blipFill>
          <a:blip r:embed="rId2"/>
          <a:stretch>
            <a:fillRect/>
          </a:stretch>
        </p:blipFill>
        <p:spPr>
          <a:xfrm>
            <a:off x="14953581" y="4000682"/>
            <a:ext cx="7494418" cy="3619595"/>
          </a:xfrm>
          <a:prstGeom prst="rect">
            <a:avLst/>
          </a:prstGeom>
          <a:ln w="12700">
            <a:miter lim="400000"/>
          </a:ln>
        </p:spPr>
      </p:pic>
      <p:sp>
        <p:nvSpPr>
          <p:cNvPr id="228" name="Fig: Han-Carlson carry tree structure."/>
          <p:cNvSpPr txBox="1"/>
          <p:nvPr/>
        </p:nvSpPr>
        <p:spPr>
          <a:xfrm>
            <a:off x="17281118" y="8502090"/>
            <a:ext cx="3217665"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Han-Carlson carry tree structure. </a:t>
            </a:r>
            <a:endParaRPr sz="120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imulations and Results"/>
          <p:cNvSpPr txBox="1">
            <a:spLocks noGrp="1"/>
          </p:cNvSpPr>
          <p:nvPr>
            <p:ph type="title"/>
          </p:nvPr>
        </p:nvSpPr>
        <p:spPr>
          <a:xfrm>
            <a:off x="3048000" y="2244725"/>
            <a:ext cx="14971113" cy="1854695"/>
          </a:xfrm>
          <a:prstGeom prst="rect">
            <a:avLst/>
          </a:prstGeom>
        </p:spPr>
        <p:txBody>
          <a:bodyPr/>
          <a:lstStyle>
            <a:lvl1pPr algn="l" defTabSz="1792223">
              <a:defRPr sz="11760">
                <a:latin typeface="Times New Roman"/>
                <a:ea typeface="Times New Roman"/>
                <a:cs typeface="Times New Roman"/>
                <a:sym typeface="Times New Roman"/>
              </a:defRPr>
            </a:lvl1pPr>
          </a:lstStyle>
          <a:p>
            <a:r>
              <a:t>Simulations and Results</a:t>
            </a:r>
          </a:p>
        </p:txBody>
      </p:sp>
      <p:pic>
        <p:nvPicPr>
          <p:cNvPr id="231" name="0.png" descr="0.png"/>
          <p:cNvPicPr>
            <a:picLocks noChangeAspect="1"/>
          </p:cNvPicPr>
          <p:nvPr/>
        </p:nvPicPr>
        <p:blipFill>
          <a:blip r:embed="rId2"/>
          <a:stretch>
            <a:fillRect/>
          </a:stretch>
        </p:blipFill>
        <p:spPr>
          <a:xfrm>
            <a:off x="3942620" y="4867655"/>
            <a:ext cx="6897235" cy="3980690"/>
          </a:xfrm>
          <a:prstGeom prst="rect">
            <a:avLst/>
          </a:prstGeom>
          <a:ln w="12700">
            <a:miter lim="400000"/>
          </a:ln>
        </p:spPr>
      </p:pic>
      <p:pic>
        <p:nvPicPr>
          <p:cNvPr id="232" name="1.png" descr="1.png"/>
          <p:cNvPicPr>
            <a:picLocks noChangeAspect="1"/>
          </p:cNvPicPr>
          <p:nvPr/>
        </p:nvPicPr>
        <p:blipFill>
          <a:blip r:embed="rId3"/>
          <a:stretch>
            <a:fillRect/>
          </a:stretch>
        </p:blipFill>
        <p:spPr>
          <a:xfrm>
            <a:off x="12984154" y="4774276"/>
            <a:ext cx="6461383" cy="3901562"/>
          </a:xfrm>
          <a:prstGeom prst="rect">
            <a:avLst/>
          </a:prstGeom>
          <a:ln w="12700">
            <a:miter lim="400000"/>
          </a:ln>
        </p:spPr>
      </p:pic>
      <p:sp>
        <p:nvSpPr>
          <p:cNvPr id="233" name="Fig: Waveform of Ladner-fischer adder(rst0)."/>
          <p:cNvSpPr txBox="1"/>
          <p:nvPr/>
        </p:nvSpPr>
        <p:spPr>
          <a:xfrm>
            <a:off x="5385692" y="9350694"/>
            <a:ext cx="3837088"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Waveform of Ladner-fischer adder(rst0). </a:t>
            </a:r>
            <a:endParaRPr sz="1200"/>
          </a:p>
        </p:txBody>
      </p:sp>
      <p:sp>
        <p:nvSpPr>
          <p:cNvPr id="234" name="Fig: Waveform of Ladner-fischer adder(rst1)."/>
          <p:cNvSpPr txBox="1"/>
          <p:nvPr/>
        </p:nvSpPr>
        <p:spPr>
          <a:xfrm>
            <a:off x="13948557" y="9350694"/>
            <a:ext cx="3837087"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Waveform of Ladner-fischer adder(rst1). </a:t>
            </a:r>
            <a:endParaRPr sz="12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0 (1).png" descr="0 (1).png"/>
          <p:cNvPicPr>
            <a:picLocks noChangeAspect="1"/>
          </p:cNvPicPr>
          <p:nvPr/>
        </p:nvPicPr>
        <p:blipFill>
          <a:blip r:embed="rId2"/>
          <a:stretch>
            <a:fillRect/>
          </a:stretch>
        </p:blipFill>
        <p:spPr>
          <a:xfrm>
            <a:off x="2715361" y="4091678"/>
            <a:ext cx="8933111" cy="5122901"/>
          </a:xfrm>
          <a:prstGeom prst="rect">
            <a:avLst/>
          </a:prstGeom>
          <a:ln w="12700">
            <a:miter lim="400000"/>
          </a:ln>
        </p:spPr>
      </p:pic>
      <p:pic>
        <p:nvPicPr>
          <p:cNvPr id="237" name="1 (1).png" descr="1 (1).png"/>
          <p:cNvPicPr>
            <a:picLocks noChangeAspect="1"/>
          </p:cNvPicPr>
          <p:nvPr/>
        </p:nvPicPr>
        <p:blipFill>
          <a:blip r:embed="rId3"/>
          <a:stretch>
            <a:fillRect/>
          </a:stretch>
        </p:blipFill>
        <p:spPr>
          <a:xfrm>
            <a:off x="13312486" y="4091678"/>
            <a:ext cx="8821384" cy="5122901"/>
          </a:xfrm>
          <a:prstGeom prst="rect">
            <a:avLst/>
          </a:prstGeom>
          <a:ln w="12700">
            <a:miter lim="400000"/>
          </a:ln>
        </p:spPr>
      </p:pic>
      <p:sp>
        <p:nvSpPr>
          <p:cNvPr id="238" name="Fig: Waveform of Han-Carlson adder(rst0)"/>
          <p:cNvSpPr txBox="1"/>
          <p:nvPr/>
        </p:nvSpPr>
        <p:spPr>
          <a:xfrm>
            <a:off x="5547386" y="10225717"/>
            <a:ext cx="364381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Waveform of Han-Carlson adder(rst0) </a:t>
            </a:r>
            <a:endParaRPr sz="1200"/>
          </a:p>
        </p:txBody>
      </p:sp>
      <p:sp>
        <p:nvSpPr>
          <p:cNvPr id="239" name="Fig: Waveform of Han-Carlson adder(rst1)"/>
          <p:cNvSpPr txBox="1"/>
          <p:nvPr/>
        </p:nvSpPr>
        <p:spPr>
          <a:xfrm>
            <a:off x="15901273" y="10225717"/>
            <a:ext cx="364381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Waveform of Han-Carlson adder(rst1) </a:t>
            </a:r>
            <a:endParaRPr sz="12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ower Report"/>
          <p:cNvSpPr txBox="1">
            <a:spLocks noGrp="1"/>
          </p:cNvSpPr>
          <p:nvPr>
            <p:ph type="body" sz="half" idx="1"/>
          </p:nvPr>
        </p:nvSpPr>
        <p:spPr>
          <a:xfrm>
            <a:off x="2752375" y="254049"/>
            <a:ext cx="21971001" cy="3874313"/>
          </a:xfrm>
          <a:prstGeom prst="rect">
            <a:avLst/>
          </a:prstGeom>
        </p:spPr>
        <p:txBody>
          <a:bodyPr/>
          <a:lstStyle>
            <a:lvl1pPr algn="just">
              <a:defRPr>
                <a:latin typeface="Times New Roman"/>
                <a:ea typeface="Times New Roman"/>
                <a:cs typeface="Times New Roman"/>
                <a:sym typeface="Times New Roman"/>
              </a:defRPr>
            </a:lvl1pPr>
          </a:lstStyle>
          <a:p>
            <a:r>
              <a:t>Power Report</a:t>
            </a:r>
          </a:p>
        </p:txBody>
      </p:sp>
      <p:pic>
        <p:nvPicPr>
          <p:cNvPr id="242" name="P.png" descr="P.png"/>
          <p:cNvPicPr>
            <a:picLocks noChangeAspect="1"/>
          </p:cNvPicPr>
          <p:nvPr/>
        </p:nvPicPr>
        <p:blipFill>
          <a:blip r:embed="rId2"/>
          <a:stretch>
            <a:fillRect/>
          </a:stretch>
        </p:blipFill>
        <p:spPr>
          <a:xfrm>
            <a:off x="2729831" y="3994149"/>
            <a:ext cx="8737601" cy="5727701"/>
          </a:xfrm>
          <a:prstGeom prst="rect">
            <a:avLst/>
          </a:prstGeom>
          <a:ln w="12700">
            <a:miter lim="400000"/>
          </a:ln>
        </p:spPr>
      </p:pic>
      <p:pic>
        <p:nvPicPr>
          <p:cNvPr id="243" name="P (2).png" descr="P (2).png"/>
          <p:cNvPicPr>
            <a:picLocks noChangeAspect="1"/>
          </p:cNvPicPr>
          <p:nvPr/>
        </p:nvPicPr>
        <p:blipFill>
          <a:blip r:embed="rId3"/>
          <a:stretch>
            <a:fillRect/>
          </a:stretch>
        </p:blipFill>
        <p:spPr>
          <a:xfrm>
            <a:off x="13487301" y="4084060"/>
            <a:ext cx="8737601" cy="5547880"/>
          </a:xfrm>
          <a:prstGeom prst="rect">
            <a:avLst/>
          </a:prstGeom>
          <a:ln w="12700">
            <a:miter lim="400000"/>
          </a:ln>
        </p:spPr>
      </p:pic>
      <p:sp>
        <p:nvSpPr>
          <p:cNvPr id="244" name="Fig: Power report of Ladner-fischer adder."/>
          <p:cNvSpPr txBox="1"/>
          <p:nvPr/>
        </p:nvSpPr>
        <p:spPr>
          <a:xfrm>
            <a:off x="4839161" y="10488225"/>
            <a:ext cx="3592018"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Power report of Ladner-fischer adder. </a:t>
            </a:r>
            <a:endParaRPr sz="1200"/>
          </a:p>
        </p:txBody>
      </p:sp>
      <p:sp>
        <p:nvSpPr>
          <p:cNvPr id="245" name="Fig: Power report of Han-Carlson adder."/>
          <p:cNvSpPr txBox="1"/>
          <p:nvPr/>
        </p:nvSpPr>
        <p:spPr>
          <a:xfrm>
            <a:off x="16081539" y="10488225"/>
            <a:ext cx="344954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Power report of Han-Carlson adder. </a:t>
            </a:r>
            <a:endParaRPr sz="12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me Delay"/>
          <p:cNvSpPr txBox="1">
            <a:spLocks noGrp="1"/>
          </p:cNvSpPr>
          <p:nvPr>
            <p:ph type="body" sz="half" idx="1"/>
          </p:nvPr>
        </p:nvSpPr>
        <p:spPr>
          <a:xfrm>
            <a:off x="2198193" y="779063"/>
            <a:ext cx="21971001" cy="3874314"/>
          </a:xfrm>
          <a:prstGeom prst="rect">
            <a:avLst/>
          </a:prstGeom>
        </p:spPr>
        <p:txBody>
          <a:bodyPr/>
          <a:lstStyle>
            <a:lvl1pPr algn="just">
              <a:defRPr>
                <a:latin typeface="Times New Roman"/>
                <a:ea typeface="Times New Roman"/>
                <a:cs typeface="Times New Roman"/>
                <a:sym typeface="Times New Roman"/>
              </a:defRPr>
            </a:lvl1pPr>
          </a:lstStyle>
          <a:p>
            <a:r>
              <a:t>Time Delay</a:t>
            </a:r>
          </a:p>
        </p:txBody>
      </p:sp>
      <p:pic>
        <p:nvPicPr>
          <p:cNvPr id="248" name="S.jpg" descr="S.jpg"/>
          <p:cNvPicPr>
            <a:picLocks noChangeAspect="1"/>
          </p:cNvPicPr>
          <p:nvPr/>
        </p:nvPicPr>
        <p:blipFill>
          <a:blip r:embed="rId2"/>
          <a:stretch>
            <a:fillRect/>
          </a:stretch>
        </p:blipFill>
        <p:spPr>
          <a:xfrm>
            <a:off x="2112597" y="4571999"/>
            <a:ext cx="9385301" cy="4572001"/>
          </a:xfrm>
          <a:prstGeom prst="rect">
            <a:avLst/>
          </a:prstGeom>
          <a:ln w="12700">
            <a:miter lim="400000"/>
          </a:ln>
        </p:spPr>
      </p:pic>
      <p:pic>
        <p:nvPicPr>
          <p:cNvPr id="249" name="S (1).png" descr="S (1).png"/>
          <p:cNvPicPr>
            <a:picLocks noChangeAspect="1"/>
          </p:cNvPicPr>
          <p:nvPr/>
        </p:nvPicPr>
        <p:blipFill>
          <a:blip r:embed="rId3"/>
          <a:stretch>
            <a:fillRect/>
          </a:stretch>
        </p:blipFill>
        <p:spPr>
          <a:xfrm>
            <a:off x="13344335" y="4448190"/>
            <a:ext cx="9283701" cy="4445001"/>
          </a:xfrm>
          <a:prstGeom prst="rect">
            <a:avLst/>
          </a:prstGeom>
          <a:ln w="12700">
            <a:miter lim="400000"/>
          </a:ln>
        </p:spPr>
      </p:pic>
      <p:sp>
        <p:nvSpPr>
          <p:cNvPr id="250" name="Fig: Delay of Ladner-fischer adder."/>
          <p:cNvSpPr txBox="1"/>
          <p:nvPr/>
        </p:nvSpPr>
        <p:spPr>
          <a:xfrm>
            <a:off x="5007497" y="9467363"/>
            <a:ext cx="3022006"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Delay of Ladner-fischer adder. </a:t>
            </a:r>
            <a:endParaRPr sz="1200"/>
          </a:p>
        </p:txBody>
      </p:sp>
      <p:sp>
        <p:nvSpPr>
          <p:cNvPr id="251" name="Fig: Delay of Han-Carlson adder."/>
          <p:cNvSpPr txBox="1"/>
          <p:nvPr/>
        </p:nvSpPr>
        <p:spPr>
          <a:xfrm>
            <a:off x="16483215" y="9467363"/>
            <a:ext cx="2879528"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spcBef>
                <a:spcPts val="1200"/>
              </a:spcBef>
              <a:defRPr sz="1600">
                <a:solidFill>
                  <a:srgbClr val="000000"/>
                </a:solidFill>
                <a:latin typeface="Times Roman"/>
                <a:ea typeface="Times Roman"/>
                <a:cs typeface="Times Roman"/>
                <a:sym typeface="Times Roman"/>
              </a:defRPr>
            </a:lvl1pPr>
          </a:lstStyle>
          <a:p>
            <a:r>
              <a:t>Fig: Delay of Han-Carlson adder. </a:t>
            </a:r>
            <a:endParaRPr sz="120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Abstract"/>
          <p:cNvSpPr txBox="1">
            <a:spLocks noGrp="1"/>
          </p:cNvSpPr>
          <p:nvPr>
            <p:ph type="title"/>
          </p:nvPr>
        </p:nvSpPr>
        <p:spPr>
          <a:xfrm>
            <a:off x="4568407" y="2120102"/>
            <a:ext cx="18288001" cy="1700991"/>
          </a:xfrm>
          <a:prstGeom prst="rect">
            <a:avLst/>
          </a:prstGeom>
        </p:spPr>
        <p:txBody>
          <a:bodyPr/>
          <a:lstStyle>
            <a:lvl1pPr algn="just" defTabSz="1645919">
              <a:defRPr sz="10800">
                <a:latin typeface="Times New Roman"/>
                <a:ea typeface="Times New Roman"/>
                <a:cs typeface="Times New Roman"/>
                <a:sym typeface="Times New Roman"/>
              </a:defRPr>
            </a:lvl1pPr>
          </a:lstStyle>
          <a:p>
            <a:r>
              <a:t>Abstract</a:t>
            </a:r>
          </a:p>
        </p:txBody>
      </p:sp>
      <p:sp>
        <p:nvSpPr>
          <p:cNvPr id="174" name="Designing a multiplierless FIR filter optimized with Multiple Constant Multiplication (MCM) technique.…"/>
          <p:cNvSpPr txBox="1">
            <a:spLocks noGrp="1"/>
          </p:cNvSpPr>
          <p:nvPr>
            <p:ph type="body" sz="half" idx="1"/>
          </p:nvPr>
        </p:nvSpPr>
        <p:spPr>
          <a:xfrm>
            <a:off x="4269310" y="4362658"/>
            <a:ext cx="16764088" cy="5929496"/>
          </a:xfrm>
          <a:prstGeom prst="rect">
            <a:avLst/>
          </a:prstGeom>
        </p:spPr>
        <p:txBody>
          <a:bodyPr/>
          <a:lstStyle/>
          <a:p>
            <a:pPr marL="406908" indent="-282575" algn="l" defTabSz="406908">
              <a:lnSpc>
                <a:spcPct val="150000"/>
              </a:lnSpc>
              <a:spcBef>
                <a:spcPts val="0"/>
              </a:spcBef>
              <a:buClr>
                <a:srgbClr val="0D0D0D"/>
              </a:buClr>
              <a:buSzPct val="100000"/>
              <a:buFont typeface="TimesNewRomanPSMT"/>
              <a:buChar char="•"/>
              <a:defRPr sz="2848">
                <a:solidFill>
                  <a:srgbClr val="0D0D0D"/>
                </a:solidFill>
                <a:latin typeface="Helvetica"/>
                <a:ea typeface="Helvetica"/>
                <a:cs typeface="Helvetica"/>
                <a:sym typeface="Helvetica"/>
              </a:defRPr>
            </a:pPr>
            <a:r>
              <a:t>Designing a multiplierless FIR filter optimized with Multiple Constant Multiplication (MCM) technique.</a:t>
            </a:r>
          </a:p>
          <a:p>
            <a:pPr marL="406908" indent="-282575" algn="l" defTabSz="406908">
              <a:lnSpc>
                <a:spcPct val="150000"/>
              </a:lnSpc>
              <a:spcBef>
                <a:spcPts val="0"/>
              </a:spcBef>
              <a:buClr>
                <a:srgbClr val="0D0D0D"/>
              </a:buClr>
              <a:buSzPct val="100000"/>
              <a:buFont typeface="TimesNewRomanPSMT"/>
              <a:buChar char="•"/>
              <a:defRPr sz="2848">
                <a:solidFill>
                  <a:srgbClr val="0D0D0D"/>
                </a:solidFill>
                <a:latin typeface="Helvetica"/>
                <a:ea typeface="Helvetica"/>
                <a:cs typeface="Helvetica"/>
                <a:sym typeface="Helvetica"/>
              </a:defRPr>
            </a:pPr>
            <a:r>
              <a:t>Adders and shift-add architecture used to enable multiplication-free operations in the filter design.</a:t>
            </a:r>
          </a:p>
          <a:p>
            <a:pPr marL="406908" indent="-282575" algn="l" defTabSz="406908">
              <a:lnSpc>
                <a:spcPct val="150000"/>
              </a:lnSpc>
              <a:spcBef>
                <a:spcPts val="0"/>
              </a:spcBef>
              <a:buClr>
                <a:srgbClr val="0D0D0D"/>
              </a:buClr>
              <a:buSzPct val="100000"/>
              <a:buFont typeface="TimesNewRomanPSMT"/>
              <a:buChar char="•"/>
              <a:defRPr sz="2848">
                <a:solidFill>
                  <a:srgbClr val="0D0D0D"/>
                </a:solidFill>
                <a:latin typeface="Helvetica"/>
                <a:ea typeface="Helvetica"/>
                <a:cs typeface="Helvetica"/>
                <a:sym typeface="Helvetica"/>
              </a:defRPr>
            </a:pPr>
            <a:r>
              <a:t>Comparative assessment of various adder types (e.g., ripple-carry, carry-propagate, sum-propagate) for optimal filter design considering speed, area utilization, and power efficiency.</a:t>
            </a:r>
          </a:p>
          <a:p>
            <a:pPr marL="406908" indent="-282575" algn="l" defTabSz="406908">
              <a:lnSpc>
                <a:spcPct val="150000"/>
              </a:lnSpc>
              <a:spcBef>
                <a:spcPts val="0"/>
              </a:spcBef>
              <a:buClr>
                <a:srgbClr val="0D0D0D"/>
              </a:buClr>
              <a:buSzPct val="100000"/>
              <a:buFont typeface="TimesNewRomanPSMT"/>
              <a:buChar char="•"/>
              <a:defRPr sz="2848">
                <a:solidFill>
                  <a:srgbClr val="0D0D0D"/>
                </a:solidFill>
                <a:latin typeface="Helvetica"/>
                <a:ea typeface="Helvetica"/>
                <a:cs typeface="Helvetica"/>
                <a:sym typeface="Helvetica"/>
              </a:defRPr>
            </a:pPr>
            <a:r>
              <a:t>Exploration of different adder configurations to minimize resource consumption and meet filter parameters.</a:t>
            </a:r>
          </a:p>
          <a:p>
            <a:pPr marL="406908" indent="-282575" algn="l" defTabSz="406908">
              <a:lnSpc>
                <a:spcPct val="150000"/>
              </a:lnSpc>
              <a:spcBef>
                <a:spcPts val="0"/>
              </a:spcBef>
              <a:buClr>
                <a:srgbClr val="0D0D0D"/>
              </a:buClr>
              <a:buSzPct val="100000"/>
              <a:buFont typeface="TimesNewRomanPSMT"/>
              <a:buChar char="•"/>
              <a:defRPr sz="2848">
                <a:solidFill>
                  <a:srgbClr val="0D0D0D"/>
                </a:solidFill>
                <a:latin typeface="Helvetica"/>
                <a:ea typeface="Helvetica"/>
                <a:cs typeface="Helvetica"/>
                <a:sym typeface="Helvetica"/>
              </a:defRPr>
            </a:pPr>
            <a:r>
              <a:t>Objective to create a high-performance FIR filter with reduced computational complexity suitable for applications with limited hardware resources and power constraints.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 name="Table 4"/>
          <p:cNvGraphicFramePr/>
          <p:nvPr/>
        </p:nvGraphicFramePr>
        <p:xfrm>
          <a:off x="4076700" y="5374587"/>
          <a:ext cx="16230597" cy="5844824"/>
        </p:xfrm>
        <a:graphic>
          <a:graphicData uri="http://schemas.openxmlformats.org/drawingml/2006/table">
            <a:tbl>
              <a:tblPr firstRow="1" bandRow="1">
                <a:tableStyleId>{4C3C2611-4C71-4FC5-86AE-919BDF0F9419}</a:tableStyleId>
              </a:tblPr>
              <a:tblGrid>
                <a:gridCol w="5410199">
                  <a:extLst>
                    <a:ext uri="{9D8B030D-6E8A-4147-A177-3AD203B41FA5}">
                      <a16:colId xmlns:a16="http://schemas.microsoft.com/office/drawing/2014/main" val="20000"/>
                    </a:ext>
                  </a:extLst>
                </a:gridCol>
                <a:gridCol w="5410199">
                  <a:extLst>
                    <a:ext uri="{9D8B030D-6E8A-4147-A177-3AD203B41FA5}">
                      <a16:colId xmlns:a16="http://schemas.microsoft.com/office/drawing/2014/main" val="20001"/>
                    </a:ext>
                  </a:extLst>
                </a:gridCol>
                <a:gridCol w="5410199">
                  <a:extLst>
                    <a:ext uri="{9D8B030D-6E8A-4147-A177-3AD203B41FA5}">
                      <a16:colId xmlns:a16="http://schemas.microsoft.com/office/drawing/2014/main" val="20002"/>
                    </a:ext>
                  </a:extLst>
                </a:gridCol>
              </a:tblGrid>
              <a:tr h="1461206">
                <a:tc>
                  <a:txBody>
                    <a:bodyPr/>
                    <a:lstStyle/>
                    <a:p>
                      <a:pPr algn="l" defTabSz="1828800">
                        <a:defRPr b="0"/>
                      </a:pPr>
                      <a:r>
                        <a:rPr sz="3600" b="1">
                          <a:solidFill>
                            <a:srgbClr val="FFFFFF"/>
                          </a:solidFill>
                          <a:latin typeface="Times New Roman"/>
                          <a:ea typeface="Times New Roman"/>
                          <a:cs typeface="Times New Roman"/>
                          <a:sym typeface="Times New Roman"/>
                        </a:rPr>
                        <a:t>Parameter</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a:txBody>
                    <a:bodyPr/>
                    <a:lstStyle/>
                    <a:p>
                      <a:pPr algn="l" defTabSz="1828800">
                        <a:defRPr b="0"/>
                      </a:pPr>
                      <a:r>
                        <a:rPr sz="3600" b="1">
                          <a:solidFill>
                            <a:srgbClr val="FFFFFF"/>
                          </a:solidFill>
                          <a:latin typeface="Times New Roman"/>
                          <a:ea typeface="Times New Roman"/>
                          <a:cs typeface="Times New Roman"/>
                          <a:sym typeface="Times New Roman"/>
                        </a:rPr>
                        <a:t>Ladner-Fisher adder</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a:txBody>
                    <a:bodyPr/>
                    <a:lstStyle/>
                    <a:p>
                      <a:pPr algn="l" defTabSz="1828800">
                        <a:defRPr b="0"/>
                      </a:pPr>
                      <a:r>
                        <a:rPr sz="3600">
                          <a:solidFill>
                            <a:srgbClr val="FFFFFF"/>
                          </a:solidFill>
                          <a:latin typeface="Times New Roman"/>
                          <a:ea typeface="Times New Roman"/>
                          <a:cs typeface="Times New Roman"/>
                          <a:sym typeface="Times New Roman"/>
                        </a:rPr>
                        <a:t>Han-Carlson adder</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extLst>
                  <a:ext uri="{0D108BD9-81ED-4DB2-BD59-A6C34878D82A}">
                    <a16:rowId xmlns:a16="http://schemas.microsoft.com/office/drawing/2014/main" val="10000"/>
                  </a:ext>
                </a:extLst>
              </a:tr>
              <a:tr h="1461206">
                <a:tc>
                  <a:txBody>
                    <a:bodyPr/>
                    <a:lstStyle/>
                    <a:p>
                      <a:pPr algn="l" defTabSz="1828800"/>
                      <a:r>
                        <a:rPr sz="3600">
                          <a:latin typeface="Times New Roman"/>
                          <a:ea typeface="Times New Roman"/>
                          <a:cs typeface="Times New Roman"/>
                          <a:sym typeface="Times New Roman"/>
                        </a:rPr>
                        <a:t>Power Utilization</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5.61w</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5.605w</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extLst>
                  <a:ext uri="{0D108BD9-81ED-4DB2-BD59-A6C34878D82A}">
                    <a16:rowId xmlns:a16="http://schemas.microsoft.com/office/drawing/2014/main" val="10001"/>
                  </a:ext>
                </a:extLst>
              </a:tr>
              <a:tr h="1461206">
                <a:tc>
                  <a:txBody>
                    <a:bodyPr/>
                    <a:lstStyle/>
                    <a:p>
                      <a:pPr algn="l" defTabSz="1828800"/>
                      <a:r>
                        <a:rPr sz="3600">
                          <a:latin typeface="Times New Roman"/>
                          <a:ea typeface="Times New Roman"/>
                          <a:cs typeface="Times New Roman"/>
                          <a:sym typeface="Times New Roman"/>
                        </a:rPr>
                        <a:t>LUT’s
IOB’s</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defTabSz="1828800"/>
                      <a:r>
                        <a:rPr sz="3600">
                          <a:latin typeface="Times New Roman"/>
                          <a:ea typeface="Times New Roman"/>
                          <a:cs typeface="Times New Roman"/>
                          <a:sym typeface="Times New Roman"/>
                        </a:rPr>
                        <a:t>7
16</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defTabSz="1828800"/>
                      <a:r>
                        <a:rPr sz="3600">
                          <a:latin typeface="Times New Roman"/>
                          <a:ea typeface="Times New Roman"/>
                          <a:cs typeface="Times New Roman"/>
                          <a:sym typeface="Times New Roman"/>
                        </a:rPr>
                        <a:t>8
26</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extLst>
                  <a:ext uri="{0D108BD9-81ED-4DB2-BD59-A6C34878D82A}">
                    <a16:rowId xmlns:a16="http://schemas.microsoft.com/office/drawing/2014/main" val="10002"/>
                  </a:ext>
                </a:extLst>
              </a:tr>
              <a:tr h="1461206">
                <a:tc>
                  <a:txBody>
                    <a:bodyPr/>
                    <a:lstStyle/>
                    <a:p>
                      <a:pPr algn="l" defTabSz="1828800"/>
                      <a:r>
                        <a:rPr sz="3600">
                          <a:latin typeface="Times New Roman"/>
                          <a:ea typeface="Times New Roman"/>
                          <a:cs typeface="Times New Roman"/>
                          <a:sym typeface="Times New Roman"/>
                        </a:rPr>
                        <a:t>Setup delay
Hold delay</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5.91 ns
2.06 ns</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7.11 ns
2.06 ns</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extLst>
                  <a:ext uri="{0D108BD9-81ED-4DB2-BD59-A6C34878D82A}">
                    <a16:rowId xmlns:a16="http://schemas.microsoft.com/office/drawing/2014/main" val="10003"/>
                  </a:ext>
                </a:extLst>
              </a:tr>
            </a:tbl>
          </a:graphicData>
        </a:graphic>
      </p:graphicFrame>
      <p:sp>
        <p:nvSpPr>
          <p:cNvPr id="254" name="TextBox 1"/>
          <p:cNvSpPr txBox="1"/>
          <p:nvPr/>
        </p:nvSpPr>
        <p:spPr>
          <a:xfrm>
            <a:off x="3731996" y="2474258"/>
            <a:ext cx="8297040" cy="11981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just" defTabSz="1828800">
              <a:defRPr sz="7200">
                <a:solidFill>
                  <a:srgbClr val="000000"/>
                </a:solidFill>
                <a:latin typeface="Times New Roman"/>
                <a:ea typeface="Times New Roman"/>
                <a:cs typeface="Times New Roman"/>
                <a:sym typeface="Times New Roman"/>
              </a:defRPr>
            </a:lvl1pPr>
          </a:lstStyle>
          <a:p>
            <a:r>
              <a:t>Comparative Analysis</a:t>
            </a:r>
          </a:p>
        </p:txBody>
      </p:sp>
      <p:sp>
        <p:nvSpPr>
          <p:cNvPr id="255" name="Table ; Comparative analysis of adders"/>
          <p:cNvSpPr txBox="1"/>
          <p:nvPr/>
        </p:nvSpPr>
        <p:spPr>
          <a:xfrm>
            <a:off x="4250251" y="4600501"/>
            <a:ext cx="4858197" cy="431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Times New Roman"/>
                <a:ea typeface="Times New Roman"/>
                <a:cs typeface="Times New Roman"/>
                <a:sym typeface="Times New Roman"/>
              </a:defRPr>
            </a:lvl1pPr>
          </a:lstStyle>
          <a:p>
            <a:r>
              <a:t>Table ; Comparative analysis of adders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 name="Table 4"/>
          <p:cNvGraphicFramePr/>
          <p:nvPr/>
        </p:nvGraphicFramePr>
        <p:xfrm>
          <a:off x="3604879" y="5053745"/>
          <a:ext cx="13739392" cy="5904008"/>
        </p:xfrm>
        <a:graphic>
          <a:graphicData uri="http://schemas.openxmlformats.org/drawingml/2006/table">
            <a:tbl>
              <a:tblPr firstRow="1" bandRow="1">
                <a:tableStyleId>{4C3C2611-4C71-4FC5-86AE-919BDF0F9419}</a:tableStyleId>
              </a:tblPr>
              <a:tblGrid>
                <a:gridCol w="3434848">
                  <a:extLst>
                    <a:ext uri="{9D8B030D-6E8A-4147-A177-3AD203B41FA5}">
                      <a16:colId xmlns:a16="http://schemas.microsoft.com/office/drawing/2014/main" val="20000"/>
                    </a:ext>
                  </a:extLst>
                </a:gridCol>
                <a:gridCol w="3434848">
                  <a:extLst>
                    <a:ext uri="{9D8B030D-6E8A-4147-A177-3AD203B41FA5}">
                      <a16:colId xmlns:a16="http://schemas.microsoft.com/office/drawing/2014/main" val="20001"/>
                    </a:ext>
                  </a:extLst>
                </a:gridCol>
                <a:gridCol w="3434848">
                  <a:extLst>
                    <a:ext uri="{9D8B030D-6E8A-4147-A177-3AD203B41FA5}">
                      <a16:colId xmlns:a16="http://schemas.microsoft.com/office/drawing/2014/main" val="20002"/>
                    </a:ext>
                  </a:extLst>
                </a:gridCol>
                <a:gridCol w="3434848">
                  <a:extLst>
                    <a:ext uri="{9D8B030D-6E8A-4147-A177-3AD203B41FA5}">
                      <a16:colId xmlns:a16="http://schemas.microsoft.com/office/drawing/2014/main" val="20003"/>
                    </a:ext>
                  </a:extLst>
                </a:gridCol>
              </a:tblGrid>
              <a:tr h="1476002">
                <a:tc>
                  <a:txBody>
                    <a:bodyPr/>
                    <a:lstStyle/>
                    <a:p>
                      <a:pPr algn="l" defTabSz="1828800">
                        <a:defRPr b="0"/>
                      </a:pPr>
                      <a:r>
                        <a:rPr sz="3600" b="1">
                          <a:solidFill>
                            <a:srgbClr val="FFFFFF"/>
                          </a:solidFill>
                          <a:latin typeface="Times New Roman"/>
                          <a:ea typeface="Times New Roman"/>
                          <a:cs typeface="Times New Roman"/>
                          <a:sym typeface="Times New Roman"/>
                        </a:rPr>
                        <a:t>Parameter</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a:txBody>
                    <a:bodyPr/>
                    <a:lstStyle/>
                    <a:p>
                      <a:pPr algn="l" defTabSz="1828800">
                        <a:defRPr b="0"/>
                      </a:pPr>
                      <a:r>
                        <a:rPr sz="3600" b="1">
                          <a:solidFill>
                            <a:srgbClr val="FFFFFF"/>
                          </a:solidFill>
                          <a:latin typeface="Times New Roman"/>
                          <a:ea typeface="Times New Roman"/>
                          <a:cs typeface="Times New Roman"/>
                          <a:sym typeface="Times New Roman"/>
                        </a:rPr>
                        <a:t>Ladner-Fisher adder</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a:txBody>
                    <a:bodyPr/>
                    <a:lstStyle/>
                    <a:p>
                      <a:pPr algn="l" defTabSz="1828800">
                        <a:defRPr b="0"/>
                      </a:pPr>
                      <a:r>
                        <a:rPr sz="3600">
                          <a:solidFill>
                            <a:srgbClr val="FFFFFF"/>
                          </a:solidFill>
                          <a:latin typeface="Times New Roman"/>
                          <a:ea typeface="Times New Roman"/>
                          <a:cs typeface="Times New Roman"/>
                          <a:sym typeface="Times New Roman"/>
                        </a:rPr>
                        <a:t>Han-Carlson adder</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tc>
                  <a:txBody>
                    <a:bodyPr/>
                    <a:lstStyle/>
                    <a:p>
                      <a:pPr algn="l" defTabSz="1828800">
                        <a:defRPr b="0"/>
                      </a:pPr>
                      <a:r>
                        <a:rPr sz="3600">
                          <a:solidFill>
                            <a:srgbClr val="FFFFFF"/>
                          </a:solidFill>
                          <a:latin typeface="Times New Roman"/>
                          <a:ea typeface="Times New Roman"/>
                          <a:cs typeface="Times New Roman"/>
                          <a:sym typeface="Times New Roman"/>
                        </a:rPr>
                        <a:t>Carry-look ahead adder</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4472C4"/>
                    </a:solidFill>
                  </a:tcPr>
                </a:tc>
                <a:extLst>
                  <a:ext uri="{0D108BD9-81ED-4DB2-BD59-A6C34878D82A}">
                    <a16:rowId xmlns:a16="http://schemas.microsoft.com/office/drawing/2014/main" val="10000"/>
                  </a:ext>
                </a:extLst>
              </a:tr>
              <a:tr h="1476002">
                <a:tc>
                  <a:txBody>
                    <a:bodyPr/>
                    <a:lstStyle/>
                    <a:p>
                      <a:pPr algn="l" defTabSz="1828800"/>
                      <a:r>
                        <a:rPr sz="3600">
                          <a:latin typeface="Times New Roman"/>
                          <a:ea typeface="Times New Roman"/>
                          <a:cs typeface="Times New Roman"/>
                          <a:sym typeface="Times New Roman"/>
                        </a:rPr>
                        <a:t>Power</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10.416w</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10.514w</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10.324w</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CDD4EA"/>
                    </a:solidFill>
                  </a:tcPr>
                </a:tc>
                <a:extLst>
                  <a:ext uri="{0D108BD9-81ED-4DB2-BD59-A6C34878D82A}">
                    <a16:rowId xmlns:a16="http://schemas.microsoft.com/office/drawing/2014/main" val="10001"/>
                  </a:ext>
                </a:extLst>
              </a:tr>
              <a:tr h="1476002">
                <a:tc>
                  <a:txBody>
                    <a:bodyPr/>
                    <a:lstStyle/>
                    <a:p>
                      <a:pPr algn="l" defTabSz="1828800"/>
                      <a:r>
                        <a:rPr sz="3600">
                          <a:latin typeface="Times New Roman"/>
                          <a:ea typeface="Times New Roman"/>
                          <a:cs typeface="Times New Roman"/>
                          <a:sym typeface="Times New Roman"/>
                        </a:rPr>
                        <a:t>LUT’s
IOB’s</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defTabSz="1828800"/>
                      <a:r>
                        <a:rPr sz="3600">
                          <a:latin typeface="Times New Roman"/>
                          <a:ea typeface="Times New Roman"/>
                          <a:cs typeface="Times New Roman"/>
                          <a:sym typeface="Times New Roman"/>
                        </a:rPr>
                        <a:t>54
18</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defTabSz="1828800"/>
                      <a:r>
                        <a:rPr sz="3600">
                          <a:latin typeface="Times New Roman"/>
                          <a:ea typeface="Times New Roman"/>
                          <a:cs typeface="Times New Roman"/>
                          <a:sym typeface="Times New Roman"/>
                        </a:rPr>
                        <a:t>57
18</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tc>
                  <a:txBody>
                    <a:bodyPr/>
                    <a:lstStyle/>
                    <a:p>
                      <a:pPr algn="l" defTabSz="1828800"/>
                      <a:r>
                        <a:rPr sz="3600">
                          <a:latin typeface="Times New Roman"/>
                          <a:ea typeface="Times New Roman"/>
                          <a:cs typeface="Times New Roman"/>
                          <a:sym typeface="Times New Roman"/>
                        </a:rPr>
                        <a:t>61
18</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8EBF5"/>
                    </a:solidFill>
                  </a:tcPr>
                </a:tc>
                <a:extLst>
                  <a:ext uri="{0D108BD9-81ED-4DB2-BD59-A6C34878D82A}">
                    <a16:rowId xmlns:a16="http://schemas.microsoft.com/office/drawing/2014/main" val="10002"/>
                  </a:ext>
                </a:extLst>
              </a:tr>
              <a:tr h="1476002">
                <a:tc>
                  <a:txBody>
                    <a:bodyPr/>
                    <a:lstStyle/>
                    <a:p>
                      <a:pPr algn="l" defTabSz="1828800"/>
                      <a:r>
                        <a:rPr sz="3600">
                          <a:latin typeface="Times New Roman"/>
                          <a:ea typeface="Times New Roman"/>
                          <a:cs typeface="Times New Roman"/>
                          <a:sym typeface="Times New Roman"/>
                        </a:rPr>
                        <a:t>Delay</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 11.705ns</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12.372 ns</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tc>
                  <a:txBody>
                    <a:bodyPr/>
                    <a:lstStyle/>
                    <a:p>
                      <a:pPr algn="l" defTabSz="1828800"/>
                      <a:r>
                        <a:rPr sz="3600">
                          <a:latin typeface="Times New Roman"/>
                          <a:ea typeface="Times New Roman"/>
                          <a:cs typeface="Times New Roman"/>
                          <a:sym typeface="Times New Roman"/>
                        </a:rPr>
                        <a:t>12.755ns</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CDD4EA"/>
                    </a:solidFill>
                  </a:tcPr>
                </a:tc>
                <a:extLst>
                  <a:ext uri="{0D108BD9-81ED-4DB2-BD59-A6C34878D82A}">
                    <a16:rowId xmlns:a16="http://schemas.microsoft.com/office/drawing/2014/main" val="10003"/>
                  </a:ext>
                </a:extLst>
              </a:tr>
            </a:tbl>
          </a:graphicData>
        </a:graphic>
      </p:graphicFrame>
      <p:sp>
        <p:nvSpPr>
          <p:cNvPr id="258" name="TextBox 1"/>
          <p:cNvSpPr txBox="1"/>
          <p:nvPr/>
        </p:nvSpPr>
        <p:spPr>
          <a:xfrm>
            <a:off x="3731996" y="2474258"/>
            <a:ext cx="8297040" cy="11981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just" defTabSz="1828800">
              <a:defRPr sz="7200">
                <a:solidFill>
                  <a:srgbClr val="000000"/>
                </a:solidFill>
                <a:latin typeface="Times New Roman"/>
                <a:ea typeface="Times New Roman"/>
                <a:cs typeface="Times New Roman"/>
                <a:sym typeface="Times New Roman"/>
              </a:defRPr>
            </a:lvl1pPr>
          </a:lstStyle>
          <a:p>
            <a:r>
              <a:t>Comparative Analysis</a:t>
            </a:r>
          </a:p>
        </p:txBody>
      </p:sp>
      <p:sp>
        <p:nvSpPr>
          <p:cNvPr id="259" name="Table ; Comparative analysis of FIR -Filters"/>
          <p:cNvSpPr txBox="1"/>
          <p:nvPr/>
        </p:nvSpPr>
        <p:spPr>
          <a:xfrm>
            <a:off x="3612876" y="4120758"/>
            <a:ext cx="5549596"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Times New Roman"/>
                <a:ea typeface="Times New Roman"/>
                <a:cs typeface="Times New Roman"/>
                <a:sym typeface="Times New Roman"/>
              </a:defRPr>
            </a:lvl1pPr>
          </a:lstStyle>
          <a:p>
            <a:r>
              <a:rPr dirty="0"/>
              <a:t>Table </a:t>
            </a:r>
            <a:r>
              <a:rPr lang="en-IN" dirty="0"/>
              <a:t>:</a:t>
            </a:r>
            <a:r>
              <a:rPr dirty="0"/>
              <a:t> Comparative analysis of FIR -Filters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Future Scope"/>
          <p:cNvSpPr txBox="1">
            <a:spLocks noGrp="1"/>
          </p:cNvSpPr>
          <p:nvPr>
            <p:ph type="title"/>
          </p:nvPr>
        </p:nvSpPr>
        <p:spPr>
          <a:xfrm>
            <a:off x="3048000" y="2244725"/>
            <a:ext cx="18288000" cy="2263609"/>
          </a:xfrm>
          <a:prstGeom prst="rect">
            <a:avLst/>
          </a:prstGeom>
        </p:spPr>
        <p:txBody>
          <a:bodyPr/>
          <a:lstStyle>
            <a:lvl1pPr algn="just">
              <a:defRPr>
                <a:latin typeface="Times New Roman"/>
                <a:ea typeface="Times New Roman"/>
                <a:cs typeface="Times New Roman"/>
                <a:sym typeface="Times New Roman"/>
              </a:defRPr>
            </a:lvl1pPr>
          </a:lstStyle>
          <a:p>
            <a:r>
              <a:t>Future Scope</a:t>
            </a:r>
          </a:p>
        </p:txBody>
      </p:sp>
      <p:sp>
        <p:nvSpPr>
          <p:cNvPr id="262" name="Design and Implementation: FIR filters are initially designed and implemented using digital signal processing techniques tailored to specific requirements like bandwidth, frequency response, and noise rejection.…"/>
          <p:cNvSpPr txBox="1">
            <a:spLocks noGrp="1"/>
          </p:cNvSpPr>
          <p:nvPr>
            <p:ph type="body" idx="1"/>
          </p:nvPr>
        </p:nvSpPr>
        <p:spPr>
          <a:xfrm>
            <a:off x="3018832" y="5483195"/>
            <a:ext cx="19726095" cy="7939581"/>
          </a:xfrm>
          <a:prstGeom prst="rect">
            <a:avLst/>
          </a:prstGeom>
        </p:spPr>
        <p:txBody>
          <a:bodyPr/>
          <a:lstStyle/>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Design and Implementation</a:t>
            </a:r>
            <a:r>
              <a:t>: FIR filters are initially designed and implemented using digital signal processing techniques tailored to specific requirements like bandwidth, frequency response, and noise rejection.</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Integration with Hardware Platforms</a:t>
            </a:r>
            <a:r>
              <a:t>: These filters are then seamlessly integrated into customized hardware platforms alongside MCM modules, creating a unified system for signal conditioning and multiplication tasks.</a:t>
            </a:r>
          </a:p>
          <a:p>
            <a:pPr marL="457200" indent="-317500" algn="just" defTabSz="457200">
              <a:lnSpc>
                <a:spcPct val="150000"/>
              </a:lnSpc>
              <a:spcBef>
                <a:spcPts val="0"/>
              </a:spcBef>
              <a:buClr>
                <a:srgbClr val="0D0D0D"/>
              </a:buClr>
              <a:buSzPct val="100000"/>
              <a:buFont typeface="TimesNewRomanPSMT"/>
              <a:buChar char="•"/>
              <a:defRPr sz="3200">
                <a:solidFill>
                  <a:srgbClr val="0D0D0D"/>
                </a:solidFill>
                <a:latin typeface="Times New Roman"/>
                <a:ea typeface="Times New Roman"/>
                <a:cs typeface="Times New Roman"/>
                <a:sym typeface="Times New Roman"/>
              </a:defRPr>
            </a:pPr>
            <a:r>
              <a:rPr b="1"/>
              <a:t>Preprocessing Input Data Streams</a:t>
            </a:r>
            <a:r>
              <a:t>: FIR filters preprocess input data streams before multiplication operations, improving signal quality by filtering noise, shaping signals, and eliminating unwanted frequency components.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onclusion"/>
          <p:cNvSpPr txBox="1">
            <a:spLocks noGrp="1"/>
          </p:cNvSpPr>
          <p:nvPr>
            <p:ph type="title"/>
          </p:nvPr>
        </p:nvSpPr>
        <p:spPr>
          <a:xfrm>
            <a:off x="3047999" y="2133980"/>
            <a:ext cx="18288001" cy="2435879"/>
          </a:xfrm>
          <a:prstGeom prst="rect">
            <a:avLst/>
          </a:prstGeom>
        </p:spPr>
        <p:txBody>
          <a:bodyPr/>
          <a:lstStyle>
            <a:lvl1pPr algn="just">
              <a:defRPr>
                <a:latin typeface="Times New Roman"/>
                <a:ea typeface="Times New Roman"/>
                <a:cs typeface="Times New Roman"/>
                <a:sym typeface="Times New Roman"/>
              </a:defRPr>
            </a:lvl1pPr>
          </a:lstStyle>
          <a:p>
            <a:r>
              <a:t>Conclusion</a:t>
            </a:r>
          </a:p>
        </p:txBody>
      </p:sp>
      <p:sp>
        <p:nvSpPr>
          <p:cNvPr id="265" name="- Leveraging efficient adders like Ladner-Fischer alongside MCM techniques enhances digital circuit performance, especially in FIR filters.…"/>
          <p:cNvSpPr txBox="1">
            <a:spLocks noGrp="1"/>
          </p:cNvSpPr>
          <p:nvPr>
            <p:ph type="body" sz="half" idx="1"/>
          </p:nvPr>
        </p:nvSpPr>
        <p:spPr>
          <a:xfrm>
            <a:off x="3077167" y="5395693"/>
            <a:ext cx="19058431" cy="5633756"/>
          </a:xfrm>
          <a:prstGeom prst="rect">
            <a:avLst/>
          </a:prstGeom>
        </p:spPr>
        <p:txBody>
          <a:bodyPr/>
          <a:lstStyle/>
          <a:p>
            <a:pPr algn="just">
              <a:lnSpc>
                <a:spcPct val="150000"/>
              </a:lnSpc>
              <a:defRPr sz="3200">
                <a:latin typeface="Times New Roman"/>
                <a:ea typeface="Times New Roman"/>
                <a:cs typeface="Times New Roman"/>
                <a:sym typeface="Times New Roman"/>
              </a:defRPr>
            </a:pPr>
            <a:r>
              <a:t>- Leveraging efficient adders like Ladner-Fischer alongside MCM techniques enhances digital circuit performance, especially in FIR filters.</a:t>
            </a:r>
          </a:p>
          <a:p>
            <a:pPr algn="just">
              <a:lnSpc>
                <a:spcPct val="150000"/>
              </a:lnSpc>
              <a:defRPr sz="3200">
                <a:latin typeface="Times New Roman"/>
                <a:ea typeface="Times New Roman"/>
                <a:cs typeface="Times New Roman"/>
                <a:sym typeface="Times New Roman"/>
              </a:defRPr>
            </a:pPr>
            <a:r>
              <a:t>- Ladner-Fischer Adder demonstrates superior timing performance compared to traditional adders like PPA and RCA, despite slightly higher LUT utilization.</a:t>
            </a:r>
          </a:p>
          <a:p>
            <a:pPr algn="just">
              <a:lnSpc>
                <a:spcPct val="150000"/>
              </a:lnSpc>
              <a:defRPr sz="3200">
                <a:latin typeface="Times New Roman"/>
                <a:ea typeface="Times New Roman"/>
                <a:cs typeface="Times New Roman"/>
                <a:sym typeface="Times New Roman"/>
              </a:defRPr>
            </a:pPr>
            <a:r>
              <a:t>- Optimization of circuit architecture is crucial to striking a balance between resource utilization and timing efficiency, emphasizing the importance of adder selection in digital circuit design.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le 1"/>
          <p:cNvSpPr txBox="1">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APPLICATIONS</a:t>
            </a:r>
          </a:p>
        </p:txBody>
      </p:sp>
      <p:sp>
        <p:nvSpPr>
          <p:cNvPr id="268" name="Content Placeholder 2"/>
          <p:cNvSpPr txBox="1">
            <a:spLocks noGrp="1"/>
          </p:cNvSpPr>
          <p:nvPr>
            <p:ph type="body" sz="quarter" idx="1"/>
          </p:nvPr>
        </p:nvSpPr>
        <p:spPr>
          <a:xfrm>
            <a:off x="1676400" y="3651250"/>
            <a:ext cx="21031200" cy="3054350"/>
          </a:xfrm>
          <a:prstGeom prst="rect">
            <a:avLst/>
          </a:prstGeom>
        </p:spPr>
        <p:txBody>
          <a:bodyPr/>
          <a:lstStyle/>
          <a:p>
            <a:pPr>
              <a:defRPr>
                <a:latin typeface="Times New Roman"/>
                <a:ea typeface="Times New Roman"/>
                <a:cs typeface="Times New Roman"/>
                <a:sym typeface="Times New Roman"/>
              </a:defRPr>
            </a:pPr>
            <a:r>
              <a:t>Targeting specific hardware platforms</a:t>
            </a:r>
          </a:p>
          <a:p>
            <a:pPr>
              <a:defRPr>
                <a:latin typeface="Times New Roman"/>
                <a:ea typeface="Times New Roman"/>
                <a:cs typeface="Times New Roman"/>
                <a:sym typeface="Times New Roman"/>
              </a:defRPr>
            </a:pPr>
            <a:r>
              <a:t>Pipelining</a:t>
            </a:r>
          </a:p>
        </p:txBody>
      </p:sp>
      <p:sp>
        <p:nvSpPr>
          <p:cNvPr id="269" name="TextBox 4"/>
          <p:cNvSpPr txBox="1"/>
          <p:nvPr/>
        </p:nvSpPr>
        <p:spPr>
          <a:xfrm>
            <a:off x="1767838" y="7461843"/>
            <a:ext cx="17531806" cy="12954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gn="l" defTabSz="1828800">
              <a:defRPr sz="8000">
                <a:solidFill>
                  <a:srgbClr val="000000"/>
                </a:solidFill>
                <a:latin typeface="Times New Roman"/>
                <a:ea typeface="Times New Roman"/>
                <a:cs typeface="Times New Roman"/>
                <a:sym typeface="Times New Roman"/>
              </a:defRPr>
            </a:lvl1pPr>
          </a:lstStyle>
          <a:p>
            <a:r>
              <a:t>LANGUAGES AND TOOLS </a:t>
            </a:r>
          </a:p>
        </p:txBody>
      </p:sp>
      <p:sp>
        <p:nvSpPr>
          <p:cNvPr id="270" name="TextBox 6"/>
          <p:cNvSpPr txBox="1"/>
          <p:nvPr/>
        </p:nvSpPr>
        <p:spPr>
          <a:xfrm>
            <a:off x="1767838" y="9110640"/>
            <a:ext cx="12009120" cy="1778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marL="571500" indent="-571500" algn="l" defTabSz="1828800">
              <a:buSzPct val="100000"/>
              <a:buFont typeface="Arial"/>
              <a:buChar char="•"/>
              <a:defRPr sz="5600">
                <a:solidFill>
                  <a:srgbClr val="000000"/>
                </a:solidFill>
                <a:latin typeface="Times New Roman"/>
                <a:ea typeface="Times New Roman"/>
                <a:cs typeface="Times New Roman"/>
                <a:sym typeface="Times New Roman"/>
              </a:defRPr>
            </a:pPr>
            <a:r>
              <a:t>Verilog HDL</a:t>
            </a:r>
          </a:p>
          <a:p>
            <a:pPr marL="571500" indent="-571500" algn="l" defTabSz="1828800">
              <a:buSzPct val="100000"/>
              <a:buFont typeface="Arial"/>
              <a:buChar char="•"/>
              <a:defRPr sz="5600">
                <a:solidFill>
                  <a:srgbClr val="000000"/>
                </a:solidFill>
                <a:latin typeface="Times New Roman"/>
                <a:ea typeface="Times New Roman"/>
                <a:cs typeface="Times New Roman"/>
                <a:sym typeface="Times New Roman"/>
              </a:defRPr>
            </a:pPr>
            <a:r>
              <a:t>Vivado</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itle 1"/>
          <p:cNvSpPr txBox="1">
            <a:spLocks noGrp="1"/>
          </p:cNvSpPr>
          <p:nvPr>
            <p:ph type="title"/>
          </p:nvPr>
        </p:nvSpPr>
        <p:spPr>
          <a:xfrm>
            <a:off x="1676397" y="730250"/>
            <a:ext cx="27397402" cy="2651126"/>
          </a:xfrm>
          <a:prstGeom prst="rect">
            <a:avLst/>
          </a:prstGeom>
        </p:spPr>
        <p:txBody>
          <a:bodyPr/>
          <a:lstStyle>
            <a:lvl1pPr>
              <a:defRPr>
                <a:latin typeface="Times New Roman"/>
                <a:ea typeface="Times New Roman"/>
                <a:cs typeface="Times New Roman"/>
                <a:sym typeface="Times New Roman"/>
              </a:defRPr>
            </a:lvl1pPr>
          </a:lstStyle>
          <a:p>
            <a:r>
              <a:t>TEAM:</a:t>
            </a:r>
          </a:p>
        </p:txBody>
      </p:sp>
      <p:sp>
        <p:nvSpPr>
          <p:cNvPr id="273" name="Content Placeholder 2"/>
          <p:cNvSpPr txBox="1">
            <a:spLocks noGrp="1"/>
          </p:cNvSpPr>
          <p:nvPr>
            <p:ph type="body" sz="quarter" idx="1"/>
          </p:nvPr>
        </p:nvSpPr>
        <p:spPr>
          <a:xfrm>
            <a:off x="1676397" y="10058397"/>
            <a:ext cx="27397402" cy="2295527"/>
          </a:xfrm>
          <a:prstGeom prst="rect">
            <a:avLst/>
          </a:prstGeom>
        </p:spPr>
        <p:txBody>
          <a:bodyPr/>
          <a:lstStyle>
            <a:lvl1pPr marL="0" indent="0" algn="ctr">
              <a:buSzTx/>
              <a:buNone/>
              <a:defRPr sz="13200">
                <a:latin typeface="Times New Roman"/>
                <a:ea typeface="Times New Roman"/>
                <a:cs typeface="Times New Roman"/>
                <a:sym typeface="Times New Roman"/>
              </a:defRPr>
            </a:lvl1pPr>
          </a:lstStyle>
          <a:p>
            <a:r>
              <a:t>THANK YOU</a:t>
            </a:r>
          </a:p>
        </p:txBody>
      </p:sp>
      <p:sp>
        <p:nvSpPr>
          <p:cNvPr id="274" name="TextBox 3"/>
          <p:cNvSpPr txBox="1"/>
          <p:nvPr/>
        </p:nvSpPr>
        <p:spPr>
          <a:xfrm>
            <a:off x="1767839" y="3381376"/>
            <a:ext cx="8999221" cy="1763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gn="l" defTabSz="1828800">
              <a:defRPr sz="3600">
                <a:solidFill>
                  <a:srgbClr val="000000"/>
                </a:solidFill>
                <a:latin typeface="Times New Roman"/>
                <a:ea typeface="Times New Roman"/>
                <a:cs typeface="Times New Roman"/>
                <a:sym typeface="Times New Roman"/>
              </a:defRPr>
            </a:pPr>
            <a:r>
              <a:t>KAMBALA CHANDU         - 620147</a:t>
            </a:r>
          </a:p>
          <a:p>
            <a:pPr algn="l" defTabSz="1828800">
              <a:defRPr sz="3600">
                <a:solidFill>
                  <a:srgbClr val="000000"/>
                </a:solidFill>
                <a:latin typeface="Times New Roman"/>
                <a:ea typeface="Times New Roman"/>
                <a:cs typeface="Times New Roman"/>
                <a:sym typeface="Times New Roman"/>
              </a:defRPr>
            </a:pPr>
            <a:r>
              <a:t>NAMALA SAI SREEKAR   - 620217</a:t>
            </a:r>
          </a:p>
          <a:p>
            <a:pPr algn="l" defTabSz="1828800">
              <a:defRPr sz="3600">
                <a:solidFill>
                  <a:srgbClr val="000000"/>
                </a:solidFill>
                <a:latin typeface="Times New Roman"/>
                <a:ea typeface="Times New Roman"/>
                <a:cs typeface="Times New Roman"/>
                <a:sym typeface="Times New Roman"/>
              </a:defRPr>
            </a:pPr>
            <a:r>
              <a:t>PRODDUTURI SIRI             - 620228</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1"/>
          <p:cNvSpPr txBox="1">
            <a:spLocks noGrp="1"/>
          </p:cNvSpPr>
          <p:nvPr>
            <p:ph type="title"/>
          </p:nvPr>
        </p:nvSpPr>
        <p:spPr>
          <a:xfrm>
            <a:off x="2859742" y="2215558"/>
            <a:ext cx="18288001" cy="1681817"/>
          </a:xfrm>
          <a:prstGeom prst="rect">
            <a:avLst/>
          </a:prstGeom>
        </p:spPr>
        <p:txBody>
          <a:bodyPr/>
          <a:lstStyle>
            <a:lvl1pPr algn="just" defTabSz="1792223">
              <a:defRPr sz="10584">
                <a:latin typeface="Times New Roman"/>
                <a:ea typeface="Times New Roman"/>
                <a:cs typeface="Times New Roman"/>
                <a:sym typeface="Times New Roman"/>
              </a:defRPr>
            </a:lvl1pPr>
          </a:lstStyle>
          <a:p>
            <a:r>
              <a:t>Previous work</a:t>
            </a:r>
          </a:p>
        </p:txBody>
      </p:sp>
      <p:sp>
        <p:nvSpPr>
          <p:cNvPr id="177" name="Subtitle 2"/>
          <p:cNvSpPr txBox="1">
            <a:spLocks noGrp="1"/>
          </p:cNvSpPr>
          <p:nvPr>
            <p:ph type="body" sz="half" idx="1"/>
          </p:nvPr>
        </p:nvSpPr>
        <p:spPr>
          <a:xfrm>
            <a:off x="2859742" y="4800535"/>
            <a:ext cx="18288001" cy="6293225"/>
          </a:xfrm>
          <a:prstGeom prst="rect">
            <a:avLst/>
          </a:prstGeom>
        </p:spPr>
        <p:txBody>
          <a:bodyPr/>
          <a:lstStyle/>
          <a:p>
            <a:pPr marL="685800" indent="-685800" algn="just">
              <a:lnSpc>
                <a:spcPct val="150000"/>
              </a:lnSpc>
              <a:buSzPct val="100000"/>
              <a:buFont typeface="Arial"/>
              <a:buChar char="•"/>
              <a:defRPr sz="4000">
                <a:latin typeface="Times New Roman"/>
                <a:ea typeface="Times New Roman"/>
                <a:cs typeface="Times New Roman"/>
                <a:sym typeface="Times New Roman"/>
              </a:defRPr>
            </a:pPr>
            <a:r>
              <a:t>In the context of FIR (Finite Impulse Response) filters, single constant multiplication , Multiple constant multiplication refers to the optimisation of the multiplication operation involving a single constant.</a:t>
            </a:r>
          </a:p>
          <a:p>
            <a:pPr marL="685800" indent="-685800" algn="just">
              <a:lnSpc>
                <a:spcPct val="150000"/>
              </a:lnSpc>
              <a:buSzPct val="100000"/>
              <a:buFont typeface="Arial"/>
              <a:buChar char="•"/>
              <a:defRPr sz="4000">
                <a:latin typeface="Times New Roman"/>
                <a:ea typeface="Times New Roman"/>
                <a:cs typeface="Times New Roman"/>
                <a:sym typeface="Times New Roman"/>
              </a:defRPr>
            </a:pPr>
            <a:r>
              <a:t>By implementing with fir filter with mcm, multipliers are reduced therefore latency and power are reduced.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itle 1"/>
          <p:cNvSpPr txBox="1">
            <a:spLocks noGrp="1"/>
          </p:cNvSpPr>
          <p:nvPr>
            <p:ph type="title"/>
          </p:nvPr>
        </p:nvSpPr>
        <p:spPr>
          <a:prstGeom prst="rect">
            <a:avLst/>
          </a:prstGeom>
        </p:spPr>
        <p:txBody>
          <a:bodyPr/>
          <a:lstStyle>
            <a:lvl1pPr algn="just">
              <a:defRPr sz="7200">
                <a:latin typeface="Times New Roman"/>
                <a:ea typeface="Times New Roman"/>
                <a:cs typeface="Times New Roman"/>
                <a:sym typeface="Times New Roman"/>
              </a:defRPr>
            </a:lvl1pPr>
          </a:lstStyle>
          <a:p>
            <a:r>
              <a:t>FIR FILTERS</a:t>
            </a:r>
          </a:p>
        </p:txBody>
      </p:sp>
      <p:sp>
        <p:nvSpPr>
          <p:cNvPr id="180" name="Content Placeholder 2"/>
          <p:cNvSpPr txBox="1">
            <a:spLocks noGrp="1"/>
          </p:cNvSpPr>
          <p:nvPr>
            <p:ph type="body" idx="1"/>
          </p:nvPr>
        </p:nvSpPr>
        <p:spPr>
          <a:prstGeom prst="rect">
            <a:avLst/>
          </a:prstGeom>
        </p:spPr>
        <p:txBody>
          <a:bodyPr/>
          <a:lstStyle/>
          <a:p>
            <a:pPr algn="just">
              <a:defRPr sz="3600">
                <a:latin typeface="Times New Roman"/>
                <a:ea typeface="Times New Roman"/>
                <a:cs typeface="Times New Roman"/>
                <a:sym typeface="Times New Roman"/>
              </a:defRPr>
            </a:pPr>
            <a:r>
              <a:t>FIR filters are one of two primary types of digital filters used in Digital Signal Processing (DSP) applications, the other type being IIR.</a:t>
            </a:r>
          </a:p>
          <a:p>
            <a:pPr algn="just">
              <a:defRPr sz="3600">
                <a:latin typeface="Times New Roman"/>
                <a:ea typeface="Times New Roman"/>
                <a:cs typeface="Times New Roman"/>
                <a:sym typeface="Times New Roman"/>
              </a:defRPr>
            </a:pPr>
            <a:r>
              <a:t>FIR filter is a filter whose impulse response(or response to any finite length input) is of finite duration, because it settles to zero in finite time.</a:t>
            </a:r>
          </a:p>
          <a:p>
            <a:pPr algn="just">
              <a:defRPr sz="3600">
                <a:latin typeface="Times New Roman"/>
                <a:ea typeface="Times New Roman"/>
                <a:cs typeface="Times New Roman"/>
                <a:sym typeface="Times New Roman"/>
              </a:defRPr>
            </a:pPr>
            <a:r>
              <a:t>The impulse response of an Nth-order discrete-time FIR filter lasts exactly </a:t>
            </a:r>
            <a:r>
              <a:rPr i="1"/>
              <a:t>N</a:t>
            </a:r>
            <a:r>
              <a:t> + 1 samples before it then settles to zero.</a:t>
            </a:r>
          </a:p>
        </p:txBody>
      </p:sp>
      <p:pic>
        <p:nvPicPr>
          <p:cNvPr id="181" name="Picture 4" descr="Picture 4"/>
          <p:cNvPicPr>
            <a:picLocks noChangeAspect="1"/>
          </p:cNvPicPr>
          <p:nvPr/>
        </p:nvPicPr>
        <p:blipFill>
          <a:blip r:embed="rId2"/>
          <a:srcRect b="10430"/>
          <a:stretch>
            <a:fillRect/>
          </a:stretch>
        </p:blipFill>
        <p:spPr>
          <a:xfrm>
            <a:off x="3124201" y="8308039"/>
            <a:ext cx="8745434" cy="2994962"/>
          </a:xfrm>
          <a:prstGeom prst="rect">
            <a:avLst/>
          </a:prstGeom>
          <a:ln w="12700">
            <a:miter lim="400000"/>
          </a:ln>
        </p:spPr>
      </p:pic>
      <p:pic>
        <p:nvPicPr>
          <p:cNvPr id="182" name="Picture 6" descr="Picture 6"/>
          <p:cNvPicPr>
            <a:picLocks noChangeAspect="1"/>
          </p:cNvPicPr>
          <p:nvPr/>
        </p:nvPicPr>
        <p:blipFill>
          <a:blip r:embed="rId3"/>
          <a:stretch>
            <a:fillRect/>
          </a:stretch>
        </p:blipFill>
        <p:spPr>
          <a:xfrm>
            <a:off x="11869633" y="8213290"/>
            <a:ext cx="10351867" cy="2835709"/>
          </a:xfrm>
          <a:prstGeom prst="rect">
            <a:avLst/>
          </a:prstGeom>
          <a:ln w="12700">
            <a:miter lim="400000"/>
          </a:ln>
        </p:spPr>
      </p:pic>
      <p:sp>
        <p:nvSpPr>
          <p:cNvPr id="183" name="TextBox 3"/>
          <p:cNvSpPr txBox="1"/>
          <p:nvPr/>
        </p:nvSpPr>
        <p:spPr>
          <a:xfrm>
            <a:off x="9679940" y="11984594"/>
            <a:ext cx="4767357" cy="696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l" defTabSz="1828800">
              <a:defRPr sz="3600">
                <a:solidFill>
                  <a:srgbClr val="000000"/>
                </a:solidFill>
                <a:latin typeface="Times New Roman"/>
                <a:ea typeface="Times New Roman"/>
                <a:cs typeface="Times New Roman"/>
                <a:sym typeface="Times New Roman"/>
              </a:defRPr>
            </a:lvl1pPr>
          </a:lstStyle>
          <a:p>
            <a:r>
              <a:t>Fig: FIR Implementation</a:t>
            </a:r>
          </a:p>
        </p:txBody>
      </p:sp>
      <p:sp>
        <p:nvSpPr>
          <p:cNvPr id="184" name="TextBox 5"/>
          <p:cNvSpPr txBox="1"/>
          <p:nvPr/>
        </p:nvSpPr>
        <p:spPr>
          <a:xfrm>
            <a:off x="7152020" y="11459130"/>
            <a:ext cx="703010" cy="696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l" defTabSz="1828800">
              <a:defRPr sz="3600">
                <a:solidFill>
                  <a:srgbClr val="000000"/>
                </a:solidFill>
                <a:latin typeface="Times New Roman"/>
                <a:ea typeface="Times New Roman"/>
                <a:cs typeface="Times New Roman"/>
                <a:sym typeface="Times New Roman"/>
              </a:defRPr>
            </a:lvl1pPr>
          </a:lstStyle>
          <a:p>
            <a:r>
              <a:t>(a)</a:t>
            </a:r>
          </a:p>
        </p:txBody>
      </p:sp>
      <p:sp>
        <p:nvSpPr>
          <p:cNvPr id="185" name="TextBox 7"/>
          <p:cNvSpPr txBox="1"/>
          <p:nvPr/>
        </p:nvSpPr>
        <p:spPr>
          <a:xfrm>
            <a:off x="16542187" y="11459130"/>
            <a:ext cx="754356" cy="696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spAutoFit/>
          </a:bodyPr>
          <a:lstStyle>
            <a:lvl1pPr algn="l" defTabSz="1828800">
              <a:defRPr sz="3600" b="1">
                <a:solidFill>
                  <a:srgbClr val="000000"/>
                </a:solidFill>
                <a:latin typeface="Times New Roman"/>
                <a:ea typeface="Times New Roman"/>
                <a:cs typeface="Times New Roman"/>
                <a:sym typeface="Times New Roman"/>
              </a:defRPr>
            </a:lvl1pPr>
          </a:lstStyle>
          <a:p>
            <a:r>
              <a:t>(b)</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roposed Method"/>
          <p:cNvSpPr txBox="1">
            <a:spLocks noGrp="1"/>
          </p:cNvSpPr>
          <p:nvPr>
            <p:ph type="title"/>
          </p:nvPr>
        </p:nvSpPr>
        <p:spPr>
          <a:xfrm>
            <a:off x="3048000" y="2244725"/>
            <a:ext cx="18288000" cy="2287991"/>
          </a:xfrm>
          <a:prstGeom prst="rect">
            <a:avLst/>
          </a:prstGeom>
        </p:spPr>
        <p:txBody>
          <a:bodyPr/>
          <a:lstStyle>
            <a:lvl1pPr algn="just">
              <a:defRPr sz="8800">
                <a:latin typeface="Times New Roman"/>
                <a:ea typeface="Times New Roman"/>
                <a:cs typeface="Times New Roman"/>
                <a:sym typeface="Times New Roman"/>
              </a:defRPr>
            </a:lvl1pPr>
          </a:lstStyle>
          <a:p>
            <a:r>
              <a:t>Proposed Method</a:t>
            </a:r>
          </a:p>
        </p:txBody>
      </p:sp>
      <p:sp>
        <p:nvSpPr>
          <p:cNvPr id="188" name="Constant multiplication in FIR filters optimizes efficiency by minimizing multipliers and utilizing hardware for streamlined computations.…"/>
          <p:cNvSpPr txBox="1">
            <a:spLocks noGrp="1"/>
          </p:cNvSpPr>
          <p:nvPr>
            <p:ph type="body" idx="1"/>
          </p:nvPr>
        </p:nvSpPr>
        <p:spPr>
          <a:xfrm>
            <a:off x="3048000" y="5191520"/>
            <a:ext cx="20524438" cy="7678441"/>
          </a:xfrm>
          <a:prstGeom prst="rect">
            <a:avLst/>
          </a:prstGeom>
        </p:spPr>
        <p:txBody>
          <a:bodyPr/>
          <a:lstStyle/>
          <a:p>
            <a:pPr marL="228600" indent="-228600" algn="just" defTabSz="914400">
              <a:lnSpc>
                <a:spcPct val="150000"/>
              </a:lnSpc>
              <a:spcBef>
                <a:spcPts val="1000"/>
              </a:spcBef>
              <a:buSzPct val="100000"/>
              <a:buFont typeface="Arial"/>
              <a:buChar char="•"/>
              <a:defRPr sz="3200">
                <a:latin typeface="Times New Roman"/>
                <a:ea typeface="Times New Roman"/>
                <a:cs typeface="Times New Roman"/>
                <a:sym typeface="Times New Roman"/>
              </a:defRPr>
            </a:pPr>
            <a:r>
              <a:t>Constant multiplication in FIR filters optimizes efficiency by minimizing multipliers and utilizing hardware for streamlined computations.</a:t>
            </a:r>
          </a:p>
          <a:p>
            <a:pPr marL="228600" indent="-228600" algn="just" defTabSz="914400">
              <a:lnSpc>
                <a:spcPct val="150000"/>
              </a:lnSpc>
              <a:spcBef>
                <a:spcPts val="1000"/>
              </a:spcBef>
              <a:buSzPct val="100000"/>
              <a:buFont typeface="Arial"/>
              <a:buChar char="•"/>
              <a:defRPr sz="3200">
                <a:latin typeface="Times New Roman"/>
                <a:ea typeface="Times New Roman"/>
                <a:cs typeface="Times New Roman"/>
                <a:sym typeface="Times New Roman"/>
              </a:defRPr>
            </a:pPr>
            <a:r>
              <a:t>Analysing different types of adder and comparing their parameters.</a:t>
            </a:r>
          </a:p>
          <a:p>
            <a:pPr marL="228600" indent="-228600" algn="just" defTabSz="914400">
              <a:lnSpc>
                <a:spcPct val="150000"/>
              </a:lnSpc>
              <a:spcBef>
                <a:spcPts val="1000"/>
              </a:spcBef>
              <a:buSzPct val="100000"/>
              <a:buFont typeface="Arial"/>
              <a:buChar char="•"/>
              <a:defRPr sz="3200">
                <a:latin typeface="Times New Roman"/>
                <a:ea typeface="Times New Roman"/>
                <a:cs typeface="Times New Roman"/>
                <a:sym typeface="Times New Roman"/>
              </a:defRPr>
            </a:pPr>
            <a:r>
              <a:t>The adder block in the filter is replaced by comparative analysis with different adders.</a:t>
            </a:r>
          </a:p>
          <a:p>
            <a:pPr marL="228600" indent="-228600" algn="just" defTabSz="914400">
              <a:lnSpc>
                <a:spcPct val="150000"/>
              </a:lnSpc>
              <a:spcBef>
                <a:spcPts val="1000"/>
              </a:spcBef>
              <a:buSzPct val="100000"/>
              <a:buFont typeface="Arial"/>
              <a:buChar char="•"/>
              <a:defRPr sz="3200">
                <a:latin typeface="Times New Roman"/>
                <a:ea typeface="Times New Roman"/>
                <a:cs typeface="Times New Roman"/>
                <a:sym typeface="Times New Roman"/>
              </a:defRPr>
            </a:pPr>
            <a:r>
              <a:t>Then, the effective adder is accumulated with the fir filter, obtained optimised results.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oefficient Decomposition (MCM)…"/>
          <p:cNvSpPr txBox="1">
            <a:spLocks noGrp="1"/>
          </p:cNvSpPr>
          <p:nvPr>
            <p:ph type="body" idx="1"/>
          </p:nvPr>
        </p:nvSpPr>
        <p:spPr>
          <a:xfrm>
            <a:off x="3164669" y="4521808"/>
            <a:ext cx="19295647" cy="7109219"/>
          </a:xfrm>
          <a:prstGeom prst="rect">
            <a:avLst/>
          </a:prstGeom>
        </p:spPr>
        <p:txBody>
          <a:bodyPr/>
          <a:lstStyle/>
          <a:p>
            <a:pPr marL="508000" indent="-508000" algn="l" defTabSz="457200">
              <a:lnSpc>
                <a:spcPct val="150000"/>
              </a:lnSpc>
              <a:spcBef>
                <a:spcPts val="1200"/>
              </a:spcBef>
              <a:buSzPct val="123000"/>
              <a:buChar char="•"/>
              <a:defRPr sz="4000">
                <a:latin typeface="Times Roman"/>
                <a:ea typeface="Times Roman"/>
                <a:cs typeface="Times Roman"/>
                <a:sym typeface="Times Roman"/>
              </a:defRPr>
            </a:pPr>
            <a:r>
              <a:t>Coefficient Decomposition (MCM)</a:t>
            </a:r>
          </a:p>
          <a:p>
            <a:pPr marL="508000" indent="-508000" algn="l" defTabSz="457200">
              <a:lnSpc>
                <a:spcPct val="150000"/>
              </a:lnSpc>
              <a:spcBef>
                <a:spcPts val="1200"/>
              </a:spcBef>
              <a:buSzPct val="123000"/>
              <a:buChar char="•"/>
              <a:defRPr sz="4000">
                <a:latin typeface="Times Roman"/>
                <a:ea typeface="Times Roman"/>
                <a:cs typeface="Times Roman"/>
                <a:sym typeface="Times Roman"/>
              </a:defRPr>
            </a:pPr>
            <a:r>
              <a:t>Adder Block Selection </a:t>
            </a:r>
          </a:p>
          <a:p>
            <a:pPr marL="508000" indent="-508000" algn="l" defTabSz="457200">
              <a:lnSpc>
                <a:spcPct val="150000"/>
              </a:lnSpc>
              <a:spcBef>
                <a:spcPts val="1200"/>
              </a:spcBef>
              <a:buSzPct val="123000"/>
              <a:buChar char="•"/>
              <a:defRPr sz="4000">
                <a:latin typeface="Times Roman"/>
                <a:ea typeface="Times Roman"/>
                <a:cs typeface="Times Roman"/>
                <a:sym typeface="Times Roman"/>
              </a:defRPr>
            </a:pPr>
            <a:r>
              <a:t>Comparison Metrics </a:t>
            </a:r>
          </a:p>
          <a:p>
            <a:pPr marL="508000" indent="-508000" algn="l" defTabSz="457200">
              <a:lnSpc>
                <a:spcPct val="150000"/>
              </a:lnSpc>
              <a:spcBef>
                <a:spcPts val="1200"/>
              </a:spcBef>
              <a:buSzPct val="123000"/>
              <a:buChar char="•"/>
              <a:defRPr sz="4000">
                <a:latin typeface="Times Roman"/>
                <a:ea typeface="Times Roman"/>
                <a:cs typeface="Times Roman"/>
                <a:sym typeface="Times Roman"/>
              </a:defRPr>
            </a:pPr>
            <a:r>
              <a:t>Implementation and Simulation </a:t>
            </a:r>
          </a:p>
          <a:p>
            <a:pPr marL="508000" indent="-508000" algn="l" defTabSz="457200">
              <a:lnSpc>
                <a:spcPct val="150000"/>
              </a:lnSpc>
              <a:spcBef>
                <a:spcPts val="1200"/>
              </a:spcBef>
              <a:buSzPct val="123000"/>
              <a:buChar char="•"/>
              <a:defRPr sz="4000">
                <a:latin typeface="Times Roman"/>
                <a:ea typeface="Times Roman"/>
                <a:cs typeface="Times Roman"/>
                <a:sym typeface="Times Roman"/>
              </a:defRPr>
            </a:pPr>
            <a:r>
              <a:t>Performance Analysis </a:t>
            </a:r>
          </a:p>
        </p:txBody>
      </p:sp>
      <p:sp>
        <p:nvSpPr>
          <p:cNvPr id="191" name="Methodology"/>
          <p:cNvSpPr txBox="1"/>
          <p:nvPr/>
        </p:nvSpPr>
        <p:spPr>
          <a:xfrm>
            <a:off x="3324204" y="1981737"/>
            <a:ext cx="6136681" cy="13368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1828800">
              <a:lnSpc>
                <a:spcPct val="90000"/>
              </a:lnSpc>
              <a:defRPr sz="8800">
                <a:solidFill>
                  <a:srgbClr val="000000"/>
                </a:solidFill>
                <a:latin typeface="Times New Roman"/>
                <a:ea typeface="Times New Roman"/>
                <a:cs typeface="Times New Roman"/>
                <a:sym typeface="Times New Roman"/>
              </a:defRPr>
            </a:lvl1pPr>
          </a:lstStyle>
          <a:p>
            <a:r>
              <a:t>Methodology</a:t>
            </a:r>
          </a:p>
        </p:txBody>
      </p:sp>
      <p:pic>
        <p:nvPicPr>
          <p:cNvPr id="192" name="flow.png" descr="flow.png"/>
          <p:cNvPicPr>
            <a:picLocks noChangeAspect="1"/>
          </p:cNvPicPr>
          <p:nvPr/>
        </p:nvPicPr>
        <p:blipFill>
          <a:blip r:embed="rId2"/>
          <a:srcRect/>
          <a:stretch>
            <a:fillRect/>
          </a:stretch>
        </p:blipFill>
        <p:spPr>
          <a:xfrm>
            <a:off x="14631721" y="1266726"/>
            <a:ext cx="3534277" cy="11456519"/>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xfrm>
            <a:off x="2402539" y="1236565"/>
            <a:ext cx="18288001" cy="1963835"/>
          </a:xfrm>
          <a:prstGeom prst="rect">
            <a:avLst/>
          </a:prstGeom>
        </p:spPr>
        <p:txBody>
          <a:bodyPr/>
          <a:lstStyle>
            <a:lvl1pPr algn="just">
              <a:defRPr sz="10800">
                <a:latin typeface="Times New Roman"/>
                <a:ea typeface="Times New Roman"/>
                <a:cs typeface="Times New Roman"/>
                <a:sym typeface="Times New Roman"/>
              </a:defRPr>
            </a:lvl1pPr>
          </a:lstStyle>
          <a:p>
            <a:r>
              <a:t>MCM Method</a:t>
            </a:r>
          </a:p>
        </p:txBody>
      </p:sp>
      <p:sp>
        <p:nvSpPr>
          <p:cNvPr id="195" name="TextBox 4"/>
          <p:cNvSpPr txBox="1"/>
          <p:nvPr/>
        </p:nvSpPr>
        <p:spPr>
          <a:xfrm>
            <a:off x="2493980" y="3706981"/>
            <a:ext cx="15182626" cy="6093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gn="just" defTabSz="1828800">
              <a:lnSpc>
                <a:spcPct val="150000"/>
              </a:lnSpc>
              <a:defRPr sz="4800">
                <a:solidFill>
                  <a:srgbClr val="000000"/>
                </a:solidFill>
                <a:latin typeface="Times New Roman"/>
                <a:ea typeface="Times New Roman"/>
                <a:cs typeface="Times New Roman"/>
                <a:sym typeface="Times New Roman"/>
              </a:defRPr>
            </a:pPr>
            <a:r>
              <a:t>Step 1: Identify Common Factors</a:t>
            </a:r>
          </a:p>
          <a:p>
            <a:pPr algn="just" defTabSz="1828800">
              <a:lnSpc>
                <a:spcPct val="150000"/>
              </a:lnSpc>
              <a:defRPr sz="4800">
                <a:solidFill>
                  <a:srgbClr val="000000"/>
                </a:solidFill>
                <a:latin typeface="Times New Roman"/>
                <a:ea typeface="Times New Roman"/>
                <a:cs typeface="Times New Roman"/>
                <a:sym typeface="Times New Roman"/>
              </a:defRPr>
            </a:pPr>
            <a:r>
              <a:t>Step 2: Combination of Shifts and Adds</a:t>
            </a:r>
          </a:p>
          <a:p>
            <a:pPr algn="just" defTabSz="1828800">
              <a:lnSpc>
                <a:spcPct val="150000"/>
              </a:lnSpc>
              <a:defRPr sz="4800">
                <a:solidFill>
                  <a:srgbClr val="000000"/>
                </a:solidFill>
                <a:latin typeface="Times New Roman"/>
                <a:ea typeface="Times New Roman"/>
                <a:cs typeface="Times New Roman"/>
                <a:sym typeface="Times New Roman"/>
              </a:defRPr>
            </a:pPr>
            <a:r>
              <a:t>Step 3: Lookup Tables</a:t>
            </a:r>
          </a:p>
          <a:p>
            <a:pPr algn="just" defTabSz="1828800">
              <a:lnSpc>
                <a:spcPct val="150000"/>
              </a:lnSpc>
              <a:defRPr sz="4800">
                <a:solidFill>
                  <a:srgbClr val="000000"/>
                </a:solidFill>
                <a:latin typeface="Times New Roman"/>
                <a:ea typeface="Times New Roman"/>
                <a:cs typeface="Times New Roman"/>
                <a:sym typeface="Times New Roman"/>
              </a:defRPr>
            </a:pPr>
            <a:r>
              <a:t>Step 4: Combine Partial Products</a:t>
            </a:r>
          </a:p>
          <a:p>
            <a:pPr algn="just" defTabSz="1828800">
              <a:lnSpc>
                <a:spcPct val="150000"/>
              </a:lnSpc>
              <a:defRPr sz="4800">
                <a:solidFill>
                  <a:srgbClr val="000000"/>
                </a:solidFill>
                <a:latin typeface="Times New Roman"/>
                <a:ea typeface="Times New Roman"/>
                <a:cs typeface="Times New Roman"/>
                <a:sym typeface="Times New Roman"/>
              </a:defRPr>
            </a:pPr>
            <a:r>
              <a:t>Step 5: Pipeline and Parallel Processing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1676400" y="1362074"/>
            <a:ext cx="21031200" cy="2651126"/>
          </a:xfrm>
          <a:prstGeom prst="rect">
            <a:avLst/>
          </a:prstGeom>
        </p:spPr>
        <p:txBody>
          <a:bodyPr/>
          <a:lstStyle>
            <a:lvl1pPr algn="just">
              <a:lnSpc>
                <a:spcPct val="150000"/>
              </a:lnSpc>
              <a:defRPr sz="8000">
                <a:latin typeface="Times New Roman"/>
                <a:ea typeface="Times New Roman"/>
                <a:cs typeface="Times New Roman"/>
                <a:sym typeface="Times New Roman"/>
              </a:defRPr>
            </a:lvl1pPr>
          </a:lstStyle>
          <a:p>
            <a:r>
              <a:t>Applications of MCM Method</a:t>
            </a:r>
          </a:p>
        </p:txBody>
      </p:sp>
      <p:sp>
        <p:nvSpPr>
          <p:cNvPr id="198" name="Content Placeholder 2"/>
          <p:cNvSpPr txBox="1">
            <a:spLocks noGrp="1"/>
          </p:cNvSpPr>
          <p:nvPr>
            <p:ph type="body" idx="1"/>
          </p:nvPr>
        </p:nvSpPr>
        <p:spPr>
          <a:xfrm>
            <a:off x="1676400" y="4337050"/>
            <a:ext cx="21031200" cy="6369050"/>
          </a:xfrm>
          <a:prstGeom prst="rect">
            <a:avLst/>
          </a:prstGeom>
        </p:spPr>
        <p:txBody>
          <a:bodyPr/>
          <a:lstStyle/>
          <a:p>
            <a:pPr algn="just">
              <a:lnSpc>
                <a:spcPct val="150000"/>
              </a:lnSpc>
              <a:defRPr sz="3600">
                <a:latin typeface="Times New Roman"/>
                <a:ea typeface="Times New Roman"/>
                <a:cs typeface="Times New Roman"/>
                <a:sym typeface="Times New Roman"/>
              </a:defRPr>
            </a:pPr>
            <a:r>
              <a:t>MCM is involved to produce constant multiplication in Digital Signal Processing (DSP) systems.</a:t>
            </a:r>
          </a:p>
          <a:p>
            <a:pPr algn="just">
              <a:lnSpc>
                <a:spcPct val="150000"/>
              </a:lnSpc>
              <a:defRPr sz="3600">
                <a:latin typeface="Times New Roman"/>
                <a:ea typeface="Times New Roman"/>
                <a:cs typeface="Times New Roman"/>
                <a:sym typeface="Times New Roman"/>
              </a:defRPr>
            </a:pPr>
            <a:r>
              <a:t>In Error-correcting codes, involve mathematical operations with constant coefficients. MCM can be used to optimize these operations in the encoding and decoding processes.</a:t>
            </a:r>
          </a:p>
          <a:p>
            <a:pPr algn="just">
              <a:lnSpc>
                <a:spcPct val="150000"/>
              </a:lnSpc>
              <a:defRPr sz="3600">
                <a:latin typeface="Times New Roman"/>
                <a:ea typeface="Times New Roman"/>
                <a:cs typeface="Times New Roman"/>
                <a:sym typeface="Times New Roman"/>
              </a:defRPr>
            </a:pPr>
            <a:r>
              <a:t>Instruction Pipelining, by breaking down a single multiplication operation into multiple smaller ones, fill more stages of the pipeline with useful work, thereby improving overall throughput.</a:t>
            </a:r>
          </a:p>
          <a:p>
            <a:pPr algn="just">
              <a:lnSpc>
                <a:spcPct val="150000"/>
              </a:lnSpc>
              <a:defRPr sz="3600">
                <a:latin typeface="Times New Roman"/>
                <a:ea typeface="Times New Roman"/>
                <a:cs typeface="Times New Roman"/>
                <a:sym typeface="Times New Roman"/>
              </a:defRPr>
            </a:pPr>
            <a:r>
              <a:t>In such applications full fledge of multipliers are not needed.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arallel Prefix Adders"/>
          <p:cNvSpPr txBox="1">
            <a:spLocks noGrp="1"/>
          </p:cNvSpPr>
          <p:nvPr>
            <p:ph type="title"/>
          </p:nvPr>
        </p:nvSpPr>
        <p:spPr>
          <a:xfrm>
            <a:off x="3048000" y="2244725"/>
            <a:ext cx="18288000" cy="1641636"/>
          </a:xfrm>
          <a:prstGeom prst="rect">
            <a:avLst/>
          </a:prstGeom>
        </p:spPr>
        <p:txBody>
          <a:bodyPr/>
          <a:lstStyle>
            <a:lvl1pPr algn="just" defTabSz="1572768">
              <a:defRPr sz="10320">
                <a:latin typeface="Times New Roman"/>
                <a:ea typeface="Times New Roman"/>
                <a:cs typeface="Times New Roman"/>
                <a:sym typeface="Times New Roman"/>
              </a:defRPr>
            </a:lvl1pPr>
          </a:lstStyle>
          <a:p>
            <a:r>
              <a:t>Parallel Prefix Adders</a:t>
            </a:r>
          </a:p>
        </p:txBody>
      </p:sp>
      <p:grpSp>
        <p:nvGrpSpPr>
          <p:cNvPr id="204" name="Picture 10"/>
          <p:cNvGrpSpPr/>
          <p:nvPr/>
        </p:nvGrpSpPr>
        <p:grpSpPr>
          <a:xfrm>
            <a:off x="16003808" y="5085275"/>
            <a:ext cx="7173371" cy="5430394"/>
            <a:chOff x="0" y="0"/>
            <a:chExt cx="7173369" cy="5430392"/>
          </a:xfrm>
        </p:grpSpPr>
        <p:pic>
          <p:nvPicPr>
            <p:cNvPr id="203" name="Picture 10" descr="Picture 10"/>
            <p:cNvPicPr>
              <a:picLocks noChangeAspect="1"/>
            </p:cNvPicPr>
            <p:nvPr/>
          </p:nvPicPr>
          <p:blipFill>
            <a:blip r:embed="rId2"/>
            <a:stretch>
              <a:fillRect/>
            </a:stretch>
          </p:blipFill>
          <p:spPr>
            <a:xfrm>
              <a:off x="126999" y="88900"/>
              <a:ext cx="6919371" cy="5100193"/>
            </a:xfrm>
            <a:prstGeom prst="rect">
              <a:avLst/>
            </a:prstGeom>
            <a:ln>
              <a:noFill/>
            </a:ln>
            <a:effectLst/>
          </p:spPr>
        </p:pic>
        <p:pic>
          <p:nvPicPr>
            <p:cNvPr id="202" name="Picture 10" descr="Picture 10"/>
            <p:cNvPicPr>
              <a:picLocks/>
            </p:cNvPicPr>
            <p:nvPr/>
          </p:nvPicPr>
          <p:blipFill>
            <a:blip r:embed="rId3"/>
            <a:stretch>
              <a:fillRect/>
            </a:stretch>
          </p:blipFill>
          <p:spPr>
            <a:xfrm>
              <a:off x="-1" y="0"/>
              <a:ext cx="7173371" cy="5430393"/>
            </a:xfrm>
            <a:prstGeom prst="rect">
              <a:avLst/>
            </a:prstGeom>
            <a:effectLst/>
          </p:spPr>
        </p:pic>
      </p:grpSp>
      <p:sp>
        <p:nvSpPr>
          <p:cNvPr id="205" name="Subtitle 2"/>
          <p:cNvSpPr txBox="1"/>
          <p:nvPr/>
        </p:nvSpPr>
        <p:spPr>
          <a:xfrm>
            <a:off x="2890901" y="4276557"/>
            <a:ext cx="11917303" cy="704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pPr marL="837691" indent="-394208" algn="just" defTabSz="443484">
              <a:lnSpc>
                <a:spcPct val="150000"/>
              </a:lnSpc>
              <a:buSzPct val="123000"/>
              <a:buChar char="•"/>
              <a:defRPr sz="3104">
                <a:solidFill>
                  <a:srgbClr val="000000"/>
                </a:solidFill>
                <a:uFill>
                  <a:solidFill>
                    <a:srgbClr val="000000"/>
                  </a:solidFill>
                </a:uFill>
                <a:latin typeface="Times New Roman"/>
                <a:ea typeface="Times New Roman"/>
                <a:cs typeface="Times New Roman"/>
                <a:sym typeface="Times New Roman"/>
              </a:defRPr>
            </a:pPr>
            <a:r>
              <a:rPr dirty="0"/>
              <a:t>Initially compute small group of intermediate prefixes and then find large group prefixes, until all the carry bits are computed. </a:t>
            </a:r>
          </a:p>
          <a:p>
            <a:pPr marL="837691" indent="-394208" algn="just" defTabSz="443484">
              <a:lnSpc>
                <a:spcPct val="150000"/>
              </a:lnSpc>
              <a:buSzPct val="123000"/>
              <a:buChar char="•"/>
              <a:defRPr sz="3104">
                <a:solidFill>
                  <a:srgbClr val="000000"/>
                </a:solidFill>
                <a:uFill>
                  <a:solidFill>
                    <a:srgbClr val="000000"/>
                  </a:solidFill>
                </a:uFill>
                <a:latin typeface="Times New Roman"/>
                <a:ea typeface="Times New Roman"/>
                <a:cs typeface="Times New Roman"/>
                <a:sym typeface="Times New Roman"/>
              </a:defRPr>
            </a:pPr>
            <a:r>
              <a:rPr dirty="0"/>
              <a:t>These adders have tree structures within a carry-computing stage similar to the carry propagate adder. However, the other two stages for these adders are called pre-computation and post-computation stages. </a:t>
            </a:r>
          </a:p>
          <a:p>
            <a:pPr marL="837691" indent="-394208" algn="just" defTabSz="443484">
              <a:lnSpc>
                <a:spcPct val="150000"/>
              </a:lnSpc>
              <a:buSzPct val="123000"/>
              <a:buChar char="•"/>
              <a:defRPr sz="3104">
                <a:solidFill>
                  <a:srgbClr val="000000"/>
                </a:solidFill>
                <a:uFill>
                  <a:solidFill>
                    <a:srgbClr val="000000"/>
                  </a:solidFill>
                </a:uFill>
                <a:latin typeface="Times New Roman"/>
                <a:ea typeface="Times New Roman"/>
                <a:cs typeface="Times New Roman"/>
                <a:sym typeface="Times New Roman"/>
              </a:defRPr>
            </a:pPr>
            <a:r>
              <a:rPr dirty="0"/>
              <a:t>In pre-computation stage, each bit computes its carry generate/propagate and a temporary sum. </a:t>
            </a:r>
          </a:p>
          <a:p>
            <a:pPr marL="837691" indent="-394208" algn="just" defTabSz="443484">
              <a:lnSpc>
                <a:spcPct val="150000"/>
              </a:lnSpc>
              <a:buSzPct val="123000"/>
              <a:buChar char="•"/>
              <a:defRPr sz="3104">
                <a:solidFill>
                  <a:srgbClr val="000000"/>
                </a:solidFill>
                <a:uFill>
                  <a:solidFill>
                    <a:srgbClr val="000000"/>
                  </a:solidFill>
                </a:uFill>
                <a:latin typeface="Times New Roman"/>
                <a:ea typeface="Times New Roman"/>
                <a:cs typeface="Times New Roman"/>
                <a:sym typeface="Times New Roman"/>
              </a:defRPr>
            </a:pPr>
            <a:r>
              <a:rPr dirty="0"/>
              <a:t>Post-computation in parallel prefix adders involves processing prefix sums and carries to obtain final sum and carry outputs, which are then combined to produce the complete result of the addition operation.</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1318</Words>
  <Application>Microsoft Office PowerPoint</Application>
  <PresentationFormat>Custom</PresentationFormat>
  <Paragraphs>142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Helvetica Neue</vt:lpstr>
      <vt:lpstr>Helvetica Neue Medium</vt:lpstr>
      <vt:lpstr>Times New Roman</vt:lpstr>
      <vt:lpstr>TimesNewRomanPSMT</vt:lpstr>
      <vt:lpstr>21_BasicWhite</vt:lpstr>
      <vt:lpstr>Efficient Multiplierless  FIR Filter Design: Minimizing Adder Count for Optimized  Filtering  </vt:lpstr>
      <vt:lpstr>Abstract</vt:lpstr>
      <vt:lpstr>Previous work</vt:lpstr>
      <vt:lpstr>FIR FILTERS</vt:lpstr>
      <vt:lpstr>Proposed Method</vt:lpstr>
      <vt:lpstr>PowerPoint Presentation</vt:lpstr>
      <vt:lpstr>MCM Method</vt:lpstr>
      <vt:lpstr>Applications of MCM Method</vt:lpstr>
      <vt:lpstr>Parallel Prefix Adders</vt:lpstr>
      <vt:lpstr>Terminology background:  </vt:lpstr>
      <vt:lpstr>PowerPoint Presentation</vt:lpstr>
      <vt:lpstr>Carry Propagate Adders:</vt:lpstr>
      <vt:lpstr>Sum Propagate Adders:</vt:lpstr>
      <vt:lpstr>Ladner-Fisher adder</vt:lpstr>
      <vt:lpstr>Han-Carlson adder</vt:lpstr>
      <vt:lpstr>Simulations and Results</vt:lpstr>
      <vt:lpstr>PowerPoint Presentation</vt:lpstr>
      <vt:lpstr>PowerPoint Presentation</vt:lpstr>
      <vt:lpstr>PowerPoint Presentation</vt:lpstr>
      <vt:lpstr>PowerPoint Presentation</vt:lpstr>
      <vt:lpstr>PowerPoint Presentation</vt:lpstr>
      <vt:lpstr>Future Scope</vt:lpstr>
      <vt:lpstr>Conclusion</vt:lpstr>
      <vt:lpstr>APPLICATIONS</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Multiplierless  FIR Filter Design: Minimizing Adder Count for Optimized  Filtering  </dc:title>
  <dc:creator>SAISREEKAR NAMALA</dc:creator>
  <cp:lastModifiedBy>SAISREEKAR NAMALA</cp:lastModifiedBy>
  <cp:revision>1</cp:revision>
  <dcterms:modified xsi:type="dcterms:W3CDTF">2024-05-02T09:52:54Z</dcterms:modified>
</cp:coreProperties>
</file>