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75" r:id="rId2"/>
    <p:sldId id="305" r:id="rId3"/>
    <p:sldId id="384" r:id="rId4"/>
    <p:sldId id="298" r:id="rId5"/>
    <p:sldId id="273" r:id="rId6"/>
    <p:sldId id="392" r:id="rId7"/>
    <p:sldId id="406" r:id="rId8"/>
    <p:sldId id="414" r:id="rId9"/>
    <p:sldId id="407" r:id="rId10"/>
    <p:sldId id="409" r:id="rId11"/>
    <p:sldId id="410" r:id="rId12"/>
    <p:sldId id="411" r:id="rId13"/>
    <p:sldId id="408" r:id="rId14"/>
    <p:sldId id="412" r:id="rId15"/>
    <p:sldId id="4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993" autoAdjust="0"/>
  </p:normalViewPr>
  <p:slideViewPr>
    <p:cSldViewPr snapToGrid="0" snapToObjects="1">
      <p:cViewPr varScale="1">
        <p:scale>
          <a:sx n="84" d="100"/>
          <a:sy n="84" d="100"/>
        </p:scale>
        <p:origin x="658" y="67"/>
      </p:cViewPr>
      <p:guideLst>
        <p:guide pos="3840"/>
        <p:guide orient="horz" pos="2160"/>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6/10/2024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A1469-8B71-4F64-B995-7D27C4D1A584}"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FFE5C-C35F-4D21-80C1-178761AF9E9C}" type="slidenum">
              <a:rPr lang="en-IN" smtClean="0"/>
              <a:t>‹#›</a:t>
            </a:fld>
            <a:endParaRPr lang="en-IN"/>
          </a:p>
        </p:txBody>
      </p:sp>
    </p:spTree>
    <p:extLst>
      <p:ext uri="{BB962C8B-B14F-4D97-AF65-F5344CB8AC3E}">
        <p14:creationId xmlns:p14="http://schemas.microsoft.com/office/powerpoint/2010/main" val="137010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EFFE5C-C35F-4D21-80C1-178761AF9E9C}" type="slidenum">
              <a:rPr lang="en-IN" smtClean="0"/>
              <a:t>10</a:t>
            </a:fld>
            <a:endParaRPr lang="en-IN"/>
          </a:p>
        </p:txBody>
      </p:sp>
    </p:spTree>
    <p:extLst>
      <p:ext uri="{BB962C8B-B14F-4D97-AF65-F5344CB8AC3E}">
        <p14:creationId xmlns:p14="http://schemas.microsoft.com/office/powerpoint/2010/main" val="2066389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EFFE5C-C35F-4D21-80C1-178761AF9E9C}" type="slidenum">
              <a:rPr lang="en-IN" smtClean="0"/>
              <a:t>11</a:t>
            </a:fld>
            <a:endParaRPr lang="en-IN"/>
          </a:p>
        </p:txBody>
      </p:sp>
    </p:spTree>
    <p:extLst>
      <p:ext uri="{BB962C8B-B14F-4D97-AF65-F5344CB8AC3E}">
        <p14:creationId xmlns:p14="http://schemas.microsoft.com/office/powerpoint/2010/main" val="2977965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EFFE5C-C35F-4D21-80C1-178761AF9E9C}" type="slidenum">
              <a:rPr lang="en-IN" smtClean="0"/>
              <a:t>12</a:t>
            </a:fld>
            <a:endParaRPr lang="en-IN"/>
          </a:p>
        </p:txBody>
      </p:sp>
    </p:spTree>
    <p:extLst>
      <p:ext uri="{BB962C8B-B14F-4D97-AF65-F5344CB8AC3E}">
        <p14:creationId xmlns:p14="http://schemas.microsoft.com/office/powerpoint/2010/main" val="7466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Overview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noProof="0" smtClean="0"/>
              <a:t>6/10/2024</a:t>
            </a:fld>
            <a:endParaRPr lang="en-US" noProof="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noProof="0" smtClean="0"/>
              <a:t>‹#›</a:t>
            </a:fld>
            <a:endParaRPr lang="en-US" noProof="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1658836"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165883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165883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871764"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877206"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877206"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089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6/10/2024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668" r:id="rId35"/>
    <p:sldLayoutId id="2147483700" r:id="rId36"/>
    <p:sldLayoutId id="2147483699" r:id="rId37"/>
    <p:sldLayoutId id="2147483701" r:id="rId38"/>
    <p:sldLayoutId id="2147483702"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0.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1.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5.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9.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693920" cy="356462"/>
          </a:xfrm>
        </p:spPr>
        <p:txBody>
          <a:bodyPr>
            <a:normAutofit fontScale="62500" lnSpcReduction="20000"/>
          </a:bodyPr>
          <a:lstStyle/>
          <a:p>
            <a:r>
              <a:rPr lang="en-US" b="0" dirty="0"/>
              <a:t>Empowering business with effective insights </a:t>
            </a:r>
            <a:endParaRPr lang="id-ID" b="0"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4913376" cy="2387600"/>
          </a:xfrm>
        </p:spPr>
        <p:txBody>
          <a:bodyPr/>
          <a:lstStyle/>
          <a:p>
            <a:r>
              <a:rPr lang="en-US" b="1" dirty="0"/>
              <a:t>Data visualization </a:t>
            </a:r>
          </a:p>
        </p:txBody>
      </p:sp>
      <p:pic>
        <p:nvPicPr>
          <p:cNvPr id="3" name="Picture 2">
            <a:extLst>
              <a:ext uri="{FF2B5EF4-FFF2-40B4-BE49-F238E27FC236}">
                <a16:creationId xmlns:a16="http://schemas.microsoft.com/office/drawing/2014/main" id="{2C282033-30BA-5350-E9E8-303E8CBC3E9D}"/>
              </a:ext>
            </a:extLst>
          </p:cNvPr>
          <p:cNvPicPr>
            <a:picLocks noChangeAspect="1"/>
          </p:cNvPicPr>
          <p:nvPr/>
        </p:nvPicPr>
        <p:blipFill>
          <a:blip r:embed="rId3">
            <a:extLst>
              <a:ext uri="{BEBA8EAE-BF5A-486C-A8C5-ECC9F3942E4B}">
                <a14:imgProps xmlns:a14="http://schemas.microsoft.com/office/drawing/2010/main">
                  <a14:imgLayer r:embed="rId4">
                    <a14:imgEffect>
                      <a14:saturation sat="291000"/>
                    </a14:imgEffect>
                  </a14:imgLayer>
                </a14:imgProps>
              </a:ext>
            </a:extLst>
          </a:blip>
          <a:stretch>
            <a:fillRect/>
          </a:stretch>
        </p:blipFill>
        <p:spPr>
          <a:xfrm>
            <a:off x="0"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5847947"/>
      </p:ext>
    </p:extLst>
  </p:cSld>
  <p:clrMapOvr>
    <a:masterClrMapping/>
  </p:clrMapOvr>
  <p:transition spd="slow" advTm="19246">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A0CB54-53CC-4E0D-2EBD-3D4B6D266C1A}"/>
              </a:ext>
            </a:extLst>
          </p:cNvPr>
          <p:cNvSpPr>
            <a:spLocks noGrp="1"/>
          </p:cNvSpPr>
          <p:nvPr>
            <p:ph type="ctrTitle"/>
          </p:nvPr>
        </p:nvSpPr>
        <p:spPr>
          <a:xfrm>
            <a:off x="1626899" y="10462"/>
            <a:ext cx="10134369" cy="1002552"/>
          </a:xfrm>
        </p:spPr>
        <p:txBody>
          <a:bodyPr anchor="ctr">
            <a:normAutofit/>
          </a:bodyPr>
          <a:lstStyle/>
          <a:p>
            <a:pPr algn="ctr"/>
            <a:r>
              <a:rPr lang="en-US" b="1" dirty="0">
                <a:solidFill>
                  <a:schemeClr val="accent4"/>
                </a:solidFill>
                <a:latin typeface="Sagona ExtraLight" panose="02020303050505020204" pitchFamily="18" charset="0"/>
              </a:rPr>
              <a:t>Top 10 Country by Revenue </a:t>
            </a:r>
            <a:endParaRPr lang="en-IN" b="1" dirty="0">
              <a:solidFill>
                <a:schemeClr val="accent4"/>
              </a:solidFill>
              <a:latin typeface="Sagona ExtraLight" panose="02020303050505020204" pitchFamily="18" charset="0"/>
            </a:endParaRPr>
          </a:p>
        </p:txBody>
      </p:sp>
      <p:sp>
        <p:nvSpPr>
          <p:cNvPr id="19" name="TextBox 18">
            <a:extLst>
              <a:ext uri="{FF2B5EF4-FFF2-40B4-BE49-F238E27FC236}">
                <a16:creationId xmlns:a16="http://schemas.microsoft.com/office/drawing/2014/main" id="{73F546D7-52B2-6162-BB0B-CB8E88B0A295}"/>
              </a:ext>
            </a:extLst>
          </p:cNvPr>
          <p:cNvSpPr txBox="1"/>
          <p:nvPr/>
        </p:nvSpPr>
        <p:spPr>
          <a:xfrm>
            <a:off x="1243583" y="4872772"/>
            <a:ext cx="1065276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solidFill>
                <a:latin typeface="Speak Pro" panose="020B0504020101020102" pitchFamily="34" charset="0"/>
              </a:rPr>
              <a:t>Profitable Months are Jan to Aug, average monthly revenue is $685K stable performance during this period.</a:t>
            </a:r>
          </a:p>
          <a:p>
            <a:pPr marL="285750" indent="-285750">
              <a:buFont typeface="Arial" panose="020B0604020202020204" pitchFamily="34" charset="0"/>
              <a:buChar char="•"/>
            </a:pPr>
            <a:r>
              <a:rPr lang="en-US" b="1" dirty="0">
                <a:solidFill>
                  <a:schemeClr val="accent4"/>
                </a:solidFill>
                <a:latin typeface="Speak Pro" panose="020B0504020101020102" pitchFamily="34" charset="0"/>
              </a:rPr>
              <a:t>September revenue increases by 40% compared to August ,positive trend observed.</a:t>
            </a:r>
          </a:p>
          <a:p>
            <a:pPr marL="285750" indent="-285750">
              <a:buFont typeface="Arial" panose="020B0604020202020204" pitchFamily="34" charset="0"/>
              <a:buChar char="•"/>
            </a:pPr>
            <a:r>
              <a:rPr lang="en-US" b="1" dirty="0">
                <a:solidFill>
                  <a:schemeClr val="accent4"/>
                </a:solidFill>
                <a:latin typeface="Speak Pro" panose="020B0504020101020102" pitchFamily="34" charset="0"/>
              </a:rPr>
              <a:t>November is Peak, Highest revenue of the year: $1.5 million likely influenced by holiday season.</a:t>
            </a:r>
          </a:p>
          <a:p>
            <a:pPr marL="285750" indent="-285750">
              <a:buFont typeface="Arial" panose="020B0604020202020204" pitchFamily="34" charset="0"/>
              <a:buChar char="•"/>
            </a:pPr>
            <a:r>
              <a:rPr lang="en-US" b="1" dirty="0">
                <a:solidFill>
                  <a:schemeClr val="accent4"/>
                </a:solidFill>
                <a:latin typeface="Speak Pro" panose="020B0504020101020102" pitchFamily="34" charset="0"/>
              </a:rPr>
              <a:t>December Data is insufficient for conclusive insights, Exercise caution when interpreting December    results.</a:t>
            </a:r>
          </a:p>
          <a:p>
            <a:pPr marL="285750" indent="-285750">
              <a:buFont typeface="Arial" panose="020B0604020202020204" pitchFamily="34" charset="0"/>
              <a:buChar char="•"/>
            </a:pPr>
            <a:r>
              <a:rPr lang="en-US" b="1" dirty="0">
                <a:solidFill>
                  <a:schemeClr val="accent4"/>
                </a:solidFill>
                <a:latin typeface="Speak Pro" panose="020B0504020101020102" pitchFamily="34" charset="0"/>
              </a:rPr>
              <a:t>Last four months (Sep to Dec) show significant variations seasonal trends affect retail sales.</a:t>
            </a:r>
            <a:endParaRPr lang="en-IN" b="1" dirty="0">
              <a:solidFill>
                <a:schemeClr val="accent4"/>
              </a:solidFill>
              <a:latin typeface="Speak Pro" panose="020B0504020101020102" pitchFamily="34" charset="0"/>
            </a:endParaRPr>
          </a:p>
        </p:txBody>
      </p:sp>
      <p:pic>
        <p:nvPicPr>
          <p:cNvPr id="20" name="Picture 19">
            <a:extLst>
              <a:ext uri="{FF2B5EF4-FFF2-40B4-BE49-F238E27FC236}">
                <a16:creationId xmlns:a16="http://schemas.microsoft.com/office/drawing/2014/main" id="{A647D7D3-DDC9-B666-717A-DD39257032B7}"/>
              </a:ext>
            </a:extLst>
          </p:cNvPr>
          <p:cNvPicPr>
            <a:picLocks noChangeAspect="1"/>
          </p:cNvPicPr>
          <p:nvPr/>
        </p:nvPicPr>
        <p:blipFill>
          <a:blip r:embed="rId3">
            <a:extLst>
              <a:ext uri="{BEBA8EAE-BF5A-486C-A8C5-ECC9F3942E4B}">
                <a14:imgProps xmlns:a14="http://schemas.microsoft.com/office/drawing/2010/main">
                  <a14:imgLayer r:embed="rId4">
                    <a14:imgEffect>
                      <a14:saturation sat="291000"/>
                    </a14:imgEffect>
                  </a14:imgLayer>
                </a14:imgProps>
              </a:ext>
            </a:extLst>
          </a:blip>
          <a:stretch>
            <a:fillRect/>
          </a:stretch>
        </p:blipFill>
        <p:spPr>
          <a:xfrm>
            <a:off x="11057681" y="5651926"/>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a:extLst>
              <a:ext uri="{FF2B5EF4-FFF2-40B4-BE49-F238E27FC236}">
                <a16:creationId xmlns:a16="http://schemas.microsoft.com/office/drawing/2014/main" id="{4B5F16B5-446E-0D8F-4AAA-FFC6E93BEEE7}"/>
              </a:ext>
            </a:extLst>
          </p:cNvPr>
          <p:cNvPicPr>
            <a:picLocks noChangeAspect="1"/>
          </p:cNvPicPr>
          <p:nvPr/>
        </p:nvPicPr>
        <p:blipFill>
          <a:blip r:embed="rId5"/>
          <a:stretch>
            <a:fillRect/>
          </a:stretch>
        </p:blipFill>
        <p:spPr>
          <a:xfrm>
            <a:off x="1419850" y="941832"/>
            <a:ext cx="10134791" cy="3911370"/>
          </a:xfrm>
          <a:prstGeom prst="rect">
            <a:avLst/>
          </a:prstGeom>
        </p:spPr>
      </p:pic>
      <p:sp>
        <p:nvSpPr>
          <p:cNvPr id="24" name="Rectangle 23">
            <a:extLst>
              <a:ext uri="{FF2B5EF4-FFF2-40B4-BE49-F238E27FC236}">
                <a16:creationId xmlns:a16="http://schemas.microsoft.com/office/drawing/2014/main" id="{15961AED-838E-B818-3EA0-9B6BF649AE1E}"/>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1293605"/>
      </p:ext>
    </p:extLst>
  </p:cSld>
  <p:clrMapOvr>
    <a:masterClrMapping/>
  </p:clrMapOvr>
  <p:transition spd="slow" advTm="7808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A0CB54-53CC-4E0D-2EBD-3D4B6D266C1A}"/>
              </a:ext>
            </a:extLst>
          </p:cNvPr>
          <p:cNvSpPr>
            <a:spLocks noGrp="1"/>
          </p:cNvSpPr>
          <p:nvPr>
            <p:ph type="ctrTitle"/>
          </p:nvPr>
        </p:nvSpPr>
        <p:spPr>
          <a:xfrm>
            <a:off x="1054145" y="0"/>
            <a:ext cx="10003536" cy="873281"/>
          </a:xfrm>
        </p:spPr>
        <p:txBody>
          <a:bodyPr>
            <a:normAutofit/>
          </a:bodyPr>
          <a:lstStyle/>
          <a:p>
            <a:pPr algn="ctr"/>
            <a:r>
              <a:rPr lang="en-US" sz="4000" b="1" dirty="0">
                <a:latin typeface="Sagona ExtraLight" panose="02020303050505020204" pitchFamily="18" charset="0"/>
              </a:rPr>
              <a:t>Top 10 Countries by quantity sold</a:t>
            </a:r>
            <a:endParaRPr lang="en-IN" sz="4000" b="1" dirty="0">
              <a:latin typeface="Sagona ExtraLight" panose="02020303050505020204" pitchFamily="18" charset="0"/>
            </a:endParaRPr>
          </a:p>
        </p:txBody>
      </p:sp>
      <p:sp>
        <p:nvSpPr>
          <p:cNvPr id="6" name="TextBox 5">
            <a:extLst>
              <a:ext uri="{FF2B5EF4-FFF2-40B4-BE49-F238E27FC236}">
                <a16:creationId xmlns:a16="http://schemas.microsoft.com/office/drawing/2014/main" id="{16F0BB2A-9D83-286E-B05C-6B7B74E9151F}"/>
              </a:ext>
            </a:extLst>
          </p:cNvPr>
          <p:cNvSpPr txBox="1"/>
          <p:nvPr/>
        </p:nvSpPr>
        <p:spPr>
          <a:xfrm>
            <a:off x="1664208" y="5419821"/>
            <a:ext cx="9895101"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lumMod val="75000"/>
                  </a:schemeClr>
                </a:solidFill>
                <a:latin typeface="Speak Pro" panose="020B0504020101020102" pitchFamily="34" charset="0"/>
              </a:rPr>
              <a:t>The top 10 countries with growth potential exclude the UK.</a:t>
            </a:r>
          </a:p>
          <a:p>
            <a:pPr marL="285750" indent="-285750">
              <a:buFont typeface="Arial" panose="020B0604020202020204" pitchFamily="34" charset="0"/>
              <a:buChar char="•"/>
            </a:pPr>
            <a:r>
              <a:rPr lang="en-US" b="1" dirty="0">
                <a:solidFill>
                  <a:schemeClr val="accent4">
                    <a:lumMod val="75000"/>
                  </a:schemeClr>
                </a:solidFill>
                <a:latin typeface="Speak Pro" panose="020B0504020101020102" pitchFamily="34" charset="0"/>
              </a:rPr>
              <a:t>Sales and income are high in the Netherlands, Ireland, Germany, and France.</a:t>
            </a:r>
          </a:p>
          <a:p>
            <a:pPr marL="285750" indent="-285750">
              <a:buFont typeface="Arial" panose="020B0604020202020204" pitchFamily="34" charset="0"/>
              <a:buChar char="•"/>
            </a:pPr>
            <a:r>
              <a:rPr lang="en-US" b="1" dirty="0">
                <a:solidFill>
                  <a:schemeClr val="accent4">
                    <a:lumMod val="75000"/>
                  </a:schemeClr>
                </a:solidFill>
                <a:latin typeface="Speak Pro" panose="020B0504020101020102" pitchFamily="34" charset="0"/>
              </a:rPr>
              <a:t>Focusing on these nations can be strategic for business expansion.</a:t>
            </a:r>
          </a:p>
        </p:txBody>
      </p:sp>
      <p:sp>
        <p:nvSpPr>
          <p:cNvPr id="7" name="Rectangle 6">
            <a:extLst>
              <a:ext uri="{FF2B5EF4-FFF2-40B4-BE49-F238E27FC236}">
                <a16:creationId xmlns:a16="http://schemas.microsoft.com/office/drawing/2014/main" id="{B51BB406-63E1-A0BE-CC75-3AAD0CEF0A8A}"/>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07052B1-0BE3-DABE-AE1A-43B7A30EB3AF}"/>
              </a:ext>
            </a:extLst>
          </p:cNvPr>
          <p:cNvPicPr>
            <a:picLocks noChangeAspect="1"/>
          </p:cNvPicPr>
          <p:nvPr/>
        </p:nvPicPr>
        <p:blipFill>
          <a:blip r:embed="rId3">
            <a:extLst>
              <a:ext uri="{BEBA8EAE-BF5A-486C-A8C5-ECC9F3942E4B}">
                <a14:imgProps xmlns:a14="http://schemas.microsoft.com/office/drawing/2010/main">
                  <a14:imgLayer r:embed="rId4">
                    <a14:imgEffect>
                      <a14:saturation sat="291000"/>
                    </a14:imgEffect>
                  </a14:imgLayer>
                </a14:imgProps>
              </a:ext>
            </a:extLst>
          </a:blip>
          <a:stretch>
            <a:fillRect/>
          </a:stretch>
        </p:blipFill>
        <p:spPr>
          <a:xfrm>
            <a:off x="11057681" y="5596128"/>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BA8CE576-3987-7E21-B8D3-73B112D55010}"/>
              </a:ext>
            </a:extLst>
          </p:cNvPr>
          <p:cNvPicPr>
            <a:picLocks noChangeAspect="1"/>
          </p:cNvPicPr>
          <p:nvPr/>
        </p:nvPicPr>
        <p:blipFill>
          <a:blip r:embed="rId5"/>
          <a:stretch>
            <a:fillRect/>
          </a:stretch>
        </p:blipFill>
        <p:spPr>
          <a:xfrm>
            <a:off x="1475232" y="1024127"/>
            <a:ext cx="9582449" cy="4244847"/>
          </a:xfrm>
          <a:prstGeom prst="rect">
            <a:avLst/>
          </a:prstGeom>
        </p:spPr>
      </p:pic>
    </p:spTree>
    <p:extLst>
      <p:ext uri="{BB962C8B-B14F-4D97-AF65-F5344CB8AC3E}">
        <p14:creationId xmlns:p14="http://schemas.microsoft.com/office/powerpoint/2010/main" val="1500206429"/>
      </p:ext>
    </p:extLst>
  </p:cSld>
  <p:clrMapOvr>
    <a:masterClrMapping/>
  </p:clrMapOvr>
  <p:transition spd="slow" advTm="54684">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A0CB54-53CC-4E0D-2EBD-3D4B6D266C1A}"/>
              </a:ext>
            </a:extLst>
          </p:cNvPr>
          <p:cNvSpPr>
            <a:spLocks noGrp="1"/>
          </p:cNvSpPr>
          <p:nvPr>
            <p:ph type="ctrTitle"/>
          </p:nvPr>
        </p:nvSpPr>
        <p:spPr/>
        <p:txBody>
          <a:bodyPr>
            <a:normAutofit/>
          </a:bodyPr>
          <a:lstStyle/>
          <a:p>
            <a:pPr algn="ctr"/>
            <a:r>
              <a:rPr lang="en-US" b="1" dirty="0">
                <a:solidFill>
                  <a:schemeClr val="bg1"/>
                </a:solidFill>
                <a:latin typeface="Sagona ExtraLight" panose="02020303050505020204" pitchFamily="18" charset="0"/>
              </a:rPr>
              <a:t>Top 10 Country by Revenue </a:t>
            </a:r>
            <a:endParaRPr lang="en-IN" b="1" dirty="0">
              <a:solidFill>
                <a:schemeClr val="bg1"/>
              </a:solidFill>
              <a:latin typeface="Sagona ExtraLight" panose="02020303050505020204" pitchFamily="18" charset="0"/>
            </a:endParaRPr>
          </a:p>
        </p:txBody>
      </p:sp>
      <p:sp>
        <p:nvSpPr>
          <p:cNvPr id="3" name="Rectangle 2">
            <a:extLst>
              <a:ext uri="{FF2B5EF4-FFF2-40B4-BE49-F238E27FC236}">
                <a16:creationId xmlns:a16="http://schemas.microsoft.com/office/drawing/2014/main" id="{D7F1BD18-EF4C-FC13-C554-8C94BDB0355A}"/>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1DB0BC9-9BB6-8702-17BD-248FCF590886}"/>
              </a:ext>
            </a:extLst>
          </p:cNvPr>
          <p:cNvSpPr txBox="1"/>
          <p:nvPr/>
        </p:nvSpPr>
        <p:spPr>
          <a:xfrm>
            <a:off x="2838450" y="50671"/>
            <a:ext cx="7231045" cy="723275"/>
          </a:xfrm>
          <a:prstGeom prst="rect">
            <a:avLst/>
          </a:prstGeom>
          <a:noFill/>
        </p:spPr>
        <p:txBody>
          <a:bodyPr wrap="square" rtlCol="0">
            <a:spAutoFit/>
          </a:bodyPr>
          <a:lstStyle/>
          <a:p>
            <a:r>
              <a:rPr lang="en-US" sz="4100" b="1" dirty="0">
                <a:solidFill>
                  <a:schemeClr val="accent4">
                    <a:lumMod val="75000"/>
                  </a:schemeClr>
                </a:solidFill>
                <a:latin typeface="Sagona ExtraLight" panose="02020303050505020204" pitchFamily="18" charset="0"/>
              </a:rPr>
              <a:t>REVENUE BY CUSTOMERID</a:t>
            </a:r>
            <a:endParaRPr lang="en-IN" sz="4100" b="1" dirty="0">
              <a:solidFill>
                <a:schemeClr val="accent4">
                  <a:lumMod val="75000"/>
                </a:schemeClr>
              </a:solidFill>
              <a:latin typeface="Sagona ExtraLight" panose="02020303050505020204" pitchFamily="18" charset="0"/>
            </a:endParaRPr>
          </a:p>
        </p:txBody>
      </p:sp>
      <p:sp>
        <p:nvSpPr>
          <p:cNvPr id="7" name="TextBox 6">
            <a:extLst>
              <a:ext uri="{FF2B5EF4-FFF2-40B4-BE49-F238E27FC236}">
                <a16:creationId xmlns:a16="http://schemas.microsoft.com/office/drawing/2014/main" id="{9E45DF7F-AFAE-78BC-ACC0-DBDBAEB3F1C4}"/>
              </a:ext>
            </a:extLst>
          </p:cNvPr>
          <p:cNvSpPr txBox="1"/>
          <p:nvPr/>
        </p:nvSpPr>
        <p:spPr>
          <a:xfrm>
            <a:off x="2057400" y="5266944"/>
            <a:ext cx="914400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4">
                    <a:lumMod val="50000"/>
                  </a:schemeClr>
                </a:solidFill>
                <a:latin typeface="Speak Pro" panose="020B0504020101020102" pitchFamily="34" charset="0"/>
              </a:rPr>
              <a:t>The top 10 consumers have similar purchase patterns.</a:t>
            </a:r>
          </a:p>
          <a:p>
            <a:pPr marL="285750" indent="-285750">
              <a:buFont typeface="Arial" panose="020B0604020202020204" pitchFamily="34" charset="0"/>
              <a:buChar char="•"/>
            </a:pPr>
            <a:r>
              <a:rPr lang="en-US" b="1" dirty="0">
                <a:solidFill>
                  <a:schemeClr val="accent4">
                    <a:lumMod val="50000"/>
                  </a:schemeClr>
                </a:solidFill>
                <a:latin typeface="Speak Pro" panose="020B0504020101020102" pitchFamily="34" charset="0"/>
              </a:rPr>
              <a:t>The highest revenue-producing consumer spent only 17% more than the second highest.</a:t>
            </a:r>
          </a:p>
          <a:p>
            <a:pPr marL="285750" indent="-285750">
              <a:buFont typeface="Arial" panose="020B0604020202020204" pitchFamily="34" charset="0"/>
              <a:buChar char="•"/>
            </a:pPr>
            <a:r>
              <a:rPr lang="en-US" b="1" dirty="0">
                <a:solidFill>
                  <a:schemeClr val="accent4">
                    <a:lumMod val="50000"/>
                  </a:schemeClr>
                </a:solidFill>
                <a:latin typeface="Speak Pro" panose="020B0504020101020102" pitchFamily="34" charset="0"/>
              </a:rPr>
              <a:t>The company’s income isn’t solely dependent on a small group of consumers.</a:t>
            </a:r>
          </a:p>
          <a:p>
            <a:pPr marL="285750" indent="-285750">
              <a:buFont typeface="Arial" panose="020B0604020202020204" pitchFamily="34" charset="0"/>
              <a:buChar char="•"/>
            </a:pPr>
            <a:r>
              <a:rPr lang="en-US" b="1" dirty="0">
                <a:solidFill>
                  <a:schemeClr val="accent4">
                    <a:lumMod val="50000"/>
                  </a:schemeClr>
                </a:solidFill>
                <a:latin typeface="Speak Pro" panose="020B0504020101020102" pitchFamily="34" charset="0"/>
              </a:rPr>
              <a:t>Limited consumer negotiation ability indicates a positive business state.</a:t>
            </a:r>
            <a:endParaRPr lang="en-IN" b="1" dirty="0">
              <a:solidFill>
                <a:schemeClr val="accent4">
                  <a:lumMod val="50000"/>
                </a:schemeClr>
              </a:solidFill>
              <a:latin typeface="Speak Pro" panose="020B0504020101020102" pitchFamily="34" charset="0"/>
            </a:endParaRPr>
          </a:p>
        </p:txBody>
      </p:sp>
      <p:pic>
        <p:nvPicPr>
          <p:cNvPr id="8" name="Picture 7">
            <a:extLst>
              <a:ext uri="{FF2B5EF4-FFF2-40B4-BE49-F238E27FC236}">
                <a16:creationId xmlns:a16="http://schemas.microsoft.com/office/drawing/2014/main" id="{973DF602-6C2B-77A3-D606-351C5B2443FE}"/>
              </a:ext>
            </a:extLst>
          </p:cNvPr>
          <p:cNvPicPr>
            <a:picLocks noChangeAspect="1"/>
          </p:cNvPicPr>
          <p:nvPr/>
        </p:nvPicPr>
        <p:blipFill>
          <a:blip r:embed="rId3">
            <a:extLst>
              <a:ext uri="{BEBA8EAE-BF5A-486C-A8C5-ECC9F3942E4B}">
                <a14:imgProps xmlns:a14="http://schemas.microsoft.com/office/drawing/2010/main">
                  <a14:imgLayer r:embed="rId4">
                    <a14:imgEffect>
                      <a14:saturation sat="291000"/>
                    </a14:imgEffect>
                  </a14:imgLayer>
                </a14:imgProps>
              </a:ext>
            </a:extLst>
          </a:blip>
          <a:stretch>
            <a:fillRect/>
          </a:stretch>
        </p:blipFill>
        <p:spPr>
          <a:xfrm>
            <a:off x="11057681" y="5549091"/>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053529A7-19FE-8CC7-46F0-B310EBBBE447}"/>
              </a:ext>
            </a:extLst>
          </p:cNvPr>
          <p:cNvPicPr>
            <a:picLocks noChangeAspect="1"/>
          </p:cNvPicPr>
          <p:nvPr/>
        </p:nvPicPr>
        <p:blipFill>
          <a:blip r:embed="rId5"/>
          <a:stretch>
            <a:fillRect/>
          </a:stretch>
        </p:blipFill>
        <p:spPr>
          <a:xfrm>
            <a:off x="1813560" y="1026176"/>
            <a:ext cx="9534144" cy="3819603"/>
          </a:xfrm>
          <a:prstGeom prst="rect">
            <a:avLst/>
          </a:prstGeom>
        </p:spPr>
      </p:pic>
    </p:spTree>
    <p:extLst>
      <p:ext uri="{BB962C8B-B14F-4D97-AF65-F5344CB8AC3E}">
        <p14:creationId xmlns:p14="http://schemas.microsoft.com/office/powerpoint/2010/main" val="1603305494"/>
      </p:ext>
    </p:extLst>
  </p:cSld>
  <p:clrMapOvr>
    <a:masterClrMapping/>
  </p:clrMapOvr>
  <p:transition spd="slow" advTm="62423">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A0CB54-53CC-4E0D-2EBD-3D4B6D266C1A}"/>
              </a:ext>
            </a:extLst>
          </p:cNvPr>
          <p:cNvSpPr>
            <a:spLocks noGrp="1"/>
          </p:cNvSpPr>
          <p:nvPr>
            <p:ph type="title"/>
          </p:nvPr>
        </p:nvSpPr>
        <p:spPr>
          <a:xfrm>
            <a:off x="1167384" y="0"/>
            <a:ext cx="10515600" cy="602552"/>
          </a:xfrm>
        </p:spPr>
        <p:txBody>
          <a:bodyPr>
            <a:normAutofit fontScale="90000"/>
          </a:bodyPr>
          <a:lstStyle/>
          <a:p>
            <a:pPr algn="ctr"/>
            <a:r>
              <a:rPr lang="en-US" b="1" dirty="0">
                <a:solidFill>
                  <a:schemeClr val="bg1"/>
                </a:solidFill>
                <a:latin typeface="Sagona ExtraLight" panose="02020303050505020204" pitchFamily="18" charset="0"/>
              </a:rPr>
              <a:t>Revenue by Country</a:t>
            </a:r>
            <a:endParaRPr lang="en-IN" b="1" dirty="0">
              <a:solidFill>
                <a:schemeClr val="bg1"/>
              </a:solidFill>
              <a:latin typeface="Sagona ExtraLight" panose="02020303050505020204" pitchFamily="18" charset="0"/>
            </a:endParaRPr>
          </a:p>
        </p:txBody>
      </p:sp>
      <p:pic>
        <p:nvPicPr>
          <p:cNvPr id="8" name="Picture Placeholder 7">
            <a:extLst>
              <a:ext uri="{FF2B5EF4-FFF2-40B4-BE49-F238E27FC236}">
                <a16:creationId xmlns:a16="http://schemas.microsoft.com/office/drawing/2014/main" id="{F0F3CBDD-9E68-32CF-5D4D-8A2F987FB1E6}"/>
              </a:ext>
            </a:extLst>
          </p:cNvPr>
          <p:cNvPicPr>
            <a:picLocks noGrp="1" noChangeAspect="1"/>
          </p:cNvPicPr>
          <p:nvPr>
            <p:ph type="pic" sz="quarter" idx="10"/>
          </p:nvPr>
        </p:nvPicPr>
        <p:blipFill>
          <a:blip r:embed="rId2"/>
          <a:srcRect l="8710" r="8710"/>
          <a:stretch>
            <a:fillRect/>
          </a:stretch>
        </p:blipFill>
        <p:spPr>
          <a:xfrm>
            <a:off x="1490471" y="602552"/>
            <a:ext cx="9668255" cy="4984431"/>
          </a:xfrm>
        </p:spPr>
      </p:pic>
      <p:sp>
        <p:nvSpPr>
          <p:cNvPr id="9" name="TextBox 8">
            <a:extLst>
              <a:ext uri="{FF2B5EF4-FFF2-40B4-BE49-F238E27FC236}">
                <a16:creationId xmlns:a16="http://schemas.microsoft.com/office/drawing/2014/main" id="{2BFE5F64-971A-BA01-E90F-EB9174AECC1F}"/>
              </a:ext>
            </a:extLst>
          </p:cNvPr>
          <p:cNvSpPr txBox="1"/>
          <p:nvPr/>
        </p:nvSpPr>
        <p:spPr>
          <a:xfrm>
            <a:off x="1490471" y="5586983"/>
            <a:ext cx="966825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Speak Pro" panose="020B0504020101020102" pitchFamily="34" charset="0"/>
              </a:rPr>
              <a:t>Profitable Regions are Netherlands, Ireland, Germany, France, and Australia generate substantial revenue. Consider increased investment in these nations.</a:t>
            </a:r>
          </a:p>
          <a:p>
            <a:pPr marL="285750" indent="-285750">
              <a:buFont typeface="Arial" panose="020B0604020202020204" pitchFamily="34" charset="0"/>
              <a:buChar char="•"/>
            </a:pPr>
            <a:r>
              <a:rPr lang="en-US" b="1" dirty="0">
                <a:solidFill>
                  <a:schemeClr val="bg1"/>
                </a:solidFill>
                <a:latin typeface="Speak Pro" panose="020B0504020101020102" pitchFamily="34" charset="0"/>
              </a:rPr>
              <a:t>Most sales occur within Europe. Limited sales in the American region.</a:t>
            </a:r>
          </a:p>
          <a:p>
            <a:pPr marL="285750" indent="-285750">
              <a:buFont typeface="Arial" panose="020B0604020202020204" pitchFamily="34" charset="0"/>
              <a:buChar char="•"/>
            </a:pPr>
            <a:r>
              <a:rPr lang="en-US" b="1" dirty="0">
                <a:solidFill>
                  <a:schemeClr val="bg1"/>
                </a:solidFill>
                <a:latin typeface="Speak Pro" panose="020B0504020101020102" pitchFamily="34" charset="0"/>
              </a:rPr>
              <a:t>Africa and Asia show minimal market presence. Implement targeted strategies for growth.</a:t>
            </a:r>
            <a:endParaRPr lang="en-IN" b="1" dirty="0">
              <a:solidFill>
                <a:schemeClr val="bg1"/>
              </a:solidFill>
              <a:latin typeface="Speak Pro" panose="020B0504020101020102" pitchFamily="34" charset="0"/>
            </a:endParaRPr>
          </a:p>
        </p:txBody>
      </p:sp>
      <p:pic>
        <p:nvPicPr>
          <p:cNvPr id="11" name="Picture 10">
            <a:extLst>
              <a:ext uri="{FF2B5EF4-FFF2-40B4-BE49-F238E27FC236}">
                <a16:creationId xmlns:a16="http://schemas.microsoft.com/office/drawing/2014/main" id="{3E3D3C18-6312-F9FC-96F7-1E62CF981B6B}"/>
              </a:ext>
            </a:extLst>
          </p:cNvPr>
          <p:cNvPicPr>
            <a:picLocks noChangeAspect="1"/>
          </p:cNvPicPr>
          <p:nvPr/>
        </p:nvPicPr>
        <p:blipFill>
          <a:blip r:embed="rId3">
            <a:extLst>
              <a:ext uri="{BEBA8EAE-BF5A-486C-A8C5-ECC9F3942E4B}">
                <a14:imgProps xmlns:a14="http://schemas.microsoft.com/office/drawing/2010/main">
                  <a14:imgLayer r:embed="rId4">
                    <a14:imgEffect>
                      <a14:saturation sat="291000"/>
                    </a14:imgEffect>
                  </a14:imgLayer>
                </a14:imgProps>
              </a:ext>
            </a:extLst>
          </a:blip>
          <a:stretch>
            <a:fillRect/>
          </a:stretch>
        </p:blipFill>
        <p:spPr>
          <a:xfrm>
            <a:off x="0" y="-952"/>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0964627"/>
      </p:ext>
    </p:extLst>
  </p:cSld>
  <p:clrMapOvr>
    <a:masterClrMapping/>
  </p:clrMapOvr>
  <p:transition spd="slow" advTm="71255">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8C8AB33-E4D2-82EB-D81B-8C45FC8639CB}"/>
              </a:ext>
            </a:extLst>
          </p:cNvPr>
          <p:cNvSpPr>
            <a:spLocks noGrp="1"/>
          </p:cNvSpPr>
          <p:nvPr>
            <p:ph type="ctrTitle"/>
          </p:nvPr>
        </p:nvSpPr>
        <p:spPr>
          <a:xfrm>
            <a:off x="1627321" y="239061"/>
            <a:ext cx="10134369" cy="1002552"/>
          </a:xfrm>
        </p:spPr>
        <p:txBody>
          <a:bodyPr anchor="ctr"/>
          <a:lstStyle/>
          <a:p>
            <a:pPr algn="ctr"/>
            <a:r>
              <a:rPr lang="en-US" b="1" dirty="0"/>
              <a:t>Recommendations</a:t>
            </a:r>
            <a:endParaRPr lang="en-IN" b="1" dirty="0"/>
          </a:p>
        </p:txBody>
      </p:sp>
      <p:sp>
        <p:nvSpPr>
          <p:cNvPr id="9" name="Text Placeholder 8">
            <a:extLst>
              <a:ext uri="{FF2B5EF4-FFF2-40B4-BE49-F238E27FC236}">
                <a16:creationId xmlns:a16="http://schemas.microsoft.com/office/drawing/2014/main" id="{C4AB024F-AF73-9989-7447-12B2CA02F55B}"/>
              </a:ext>
            </a:extLst>
          </p:cNvPr>
          <p:cNvSpPr>
            <a:spLocks noGrp="1"/>
          </p:cNvSpPr>
          <p:nvPr>
            <p:ph type="body" sz="quarter" idx="14"/>
          </p:nvPr>
        </p:nvSpPr>
        <p:spPr>
          <a:xfrm>
            <a:off x="1627322" y="1507067"/>
            <a:ext cx="10134371" cy="3933614"/>
          </a:xfrm>
        </p:spPr>
        <p:txBody>
          <a:bodyPr>
            <a:normAutofit/>
          </a:bodyPr>
          <a:lstStyle/>
          <a:p>
            <a:pPr marL="285750" indent="-285750" algn="just">
              <a:buFont typeface="Arial" panose="020B0604020202020204" pitchFamily="34" charset="0"/>
              <a:buChar char="•"/>
            </a:pPr>
            <a:r>
              <a:rPr lang="en-US" sz="2000" b="1" dirty="0">
                <a:solidFill>
                  <a:schemeClr val="accent4">
                    <a:lumMod val="50000"/>
                  </a:schemeClr>
                </a:solidFill>
                <a:latin typeface="Speak Pro" panose="020B0504020101020102" pitchFamily="34" charset="0"/>
              </a:rPr>
              <a:t>When demand for certain products increases, the company should develop methods to maximize sales by preparing and promoting seasonal products.</a:t>
            </a:r>
          </a:p>
          <a:p>
            <a:pPr marL="285750" indent="-285750" algn="just">
              <a:buFont typeface="Arial" panose="020B0604020202020204" pitchFamily="34" charset="0"/>
              <a:buChar char="•"/>
            </a:pPr>
            <a:r>
              <a:rPr lang="en-US" sz="2000" b="1" dirty="0">
                <a:solidFill>
                  <a:schemeClr val="accent4">
                    <a:lumMod val="50000"/>
                  </a:schemeClr>
                </a:solidFill>
                <a:latin typeface="Speak Pro" panose="020B0504020101020102" pitchFamily="34" charset="0"/>
              </a:rPr>
              <a:t>company has to do a more thorough examination of items that are typically in high demand during months with low sales.</a:t>
            </a:r>
          </a:p>
          <a:p>
            <a:pPr marL="285750" indent="-285750" algn="just">
              <a:buFont typeface="Arial" panose="020B0604020202020204" pitchFamily="34" charset="0"/>
              <a:buChar char="•"/>
            </a:pPr>
            <a:r>
              <a:rPr lang="en-US" sz="2000" b="1" dirty="0">
                <a:solidFill>
                  <a:schemeClr val="accent4">
                    <a:lumMod val="50000"/>
                  </a:schemeClr>
                </a:solidFill>
                <a:latin typeface="Speak Pro" panose="020B0504020101020102" pitchFamily="34" charset="0"/>
              </a:rPr>
              <a:t>To guide area-specific advertising strategies, a closer look at the kinds of products sold in each region and the money made from them would be essential.</a:t>
            </a:r>
          </a:p>
          <a:p>
            <a:pPr marL="285750" indent="-285750" algn="just">
              <a:buFont typeface="Arial" panose="020B0604020202020204" pitchFamily="34" charset="0"/>
              <a:buChar char="•"/>
            </a:pPr>
            <a:r>
              <a:rPr lang="en-US" sz="2000" b="1" dirty="0">
                <a:solidFill>
                  <a:schemeClr val="accent4">
                    <a:lumMod val="50000"/>
                  </a:schemeClr>
                </a:solidFill>
                <a:latin typeface="Speak Pro" panose="020B0504020101020102" pitchFamily="34" charset="0"/>
              </a:rPr>
              <a:t>To improve relationships with its top revenue-generating clients, the business needs to think about offering rewards.</a:t>
            </a:r>
          </a:p>
          <a:p>
            <a:pPr marL="285750" indent="-285750" algn="just">
              <a:buFont typeface="Arial" panose="020B0604020202020204" pitchFamily="34" charset="0"/>
              <a:buChar char="•"/>
            </a:pPr>
            <a:r>
              <a:rPr lang="en-US" sz="2000" b="1" dirty="0">
                <a:solidFill>
                  <a:schemeClr val="accent4">
                    <a:lumMod val="50000"/>
                  </a:schemeClr>
                </a:solidFill>
                <a:latin typeface="Speak Pro" panose="020B0504020101020102" pitchFamily="34" charset="0"/>
              </a:rPr>
              <a:t>The European market presents significant opportunities for expansion, and the business needs to look into strategies that focus on enhancing its market positioning within the region.</a:t>
            </a:r>
          </a:p>
          <a:p>
            <a:pPr marL="285750" indent="-285750" algn="just">
              <a:buFont typeface="Arial" panose="020B0604020202020204" pitchFamily="34" charset="0"/>
              <a:buChar char="•"/>
            </a:pPr>
            <a:endParaRPr lang="en-IN" sz="2000" b="1" dirty="0">
              <a:solidFill>
                <a:schemeClr val="accent4">
                  <a:lumMod val="50000"/>
                </a:schemeClr>
              </a:solidFill>
              <a:latin typeface="Speak Pro" panose="020B0504020101020102" pitchFamily="34" charset="0"/>
            </a:endParaRPr>
          </a:p>
        </p:txBody>
      </p:sp>
      <p:sp>
        <p:nvSpPr>
          <p:cNvPr id="10" name="Rectangle 9">
            <a:extLst>
              <a:ext uri="{FF2B5EF4-FFF2-40B4-BE49-F238E27FC236}">
                <a16:creationId xmlns:a16="http://schemas.microsoft.com/office/drawing/2014/main" id="{BCB89DCF-73B0-844D-22F7-5849793F9FEA}"/>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1BA1877F-C4FA-0874-600F-7B16EB3B1952}"/>
              </a:ext>
            </a:extLst>
          </p:cNvPr>
          <p:cNvPicPr>
            <a:picLocks noChangeAspect="1"/>
          </p:cNvPicPr>
          <p:nvPr/>
        </p:nvPicPr>
        <p:blipFill>
          <a:blip r:embed="rId2">
            <a:extLst>
              <a:ext uri="{BEBA8EAE-BF5A-486C-A8C5-ECC9F3942E4B}">
                <a14:imgProps xmlns:a14="http://schemas.microsoft.com/office/drawing/2010/main">
                  <a14:imgLayer r:embed="rId3">
                    <a14:imgEffect>
                      <a14:saturation sat="291000"/>
                    </a14:imgEffect>
                  </a14:imgLayer>
                </a14:imgProps>
              </a:ext>
            </a:extLst>
          </a:blip>
          <a:stretch>
            <a:fillRect/>
          </a:stretch>
        </p:blipFill>
        <p:spPr>
          <a:xfrm>
            <a:off x="10993673"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38726587"/>
      </p:ext>
    </p:extLst>
  </p:cSld>
  <p:clrMapOvr>
    <a:masterClrMapping/>
  </p:clrMapOvr>
  <p:transition spd="slow" advTm="170215">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9510A61-0AB7-813B-4397-6A394191BB60}"/>
              </a:ext>
            </a:extLst>
          </p:cNvPr>
          <p:cNvSpPr>
            <a:spLocks noGrp="1"/>
          </p:cNvSpPr>
          <p:nvPr>
            <p:ph type="ctrTitle"/>
          </p:nvPr>
        </p:nvSpPr>
        <p:spPr>
          <a:xfrm>
            <a:off x="1028815" y="1601517"/>
            <a:ext cx="10134369" cy="1002552"/>
          </a:xfrm>
        </p:spPr>
        <p:txBody>
          <a:bodyPr anchor="ctr"/>
          <a:lstStyle/>
          <a:p>
            <a:pPr algn="ctr"/>
            <a:r>
              <a:rPr lang="en-US" sz="8000" b="1" dirty="0"/>
              <a:t>Thank you</a:t>
            </a:r>
            <a:endParaRPr lang="en-IN" sz="8000" b="1" dirty="0"/>
          </a:p>
        </p:txBody>
      </p:sp>
      <p:pic>
        <p:nvPicPr>
          <p:cNvPr id="18" name="Graphic 17" descr="Handshake with solid fill">
            <a:extLst>
              <a:ext uri="{FF2B5EF4-FFF2-40B4-BE49-F238E27FC236}">
                <a16:creationId xmlns:a16="http://schemas.microsoft.com/office/drawing/2014/main" id="{19833105-4E2F-ED48-FC48-014B4EB7EC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5228" y="2604069"/>
            <a:ext cx="3621542" cy="3621542"/>
          </a:xfrm>
          <a:prstGeom prst="rect">
            <a:avLst/>
          </a:prstGeom>
        </p:spPr>
      </p:pic>
      <p:sp>
        <p:nvSpPr>
          <p:cNvPr id="19" name="Rectangle 18">
            <a:extLst>
              <a:ext uri="{FF2B5EF4-FFF2-40B4-BE49-F238E27FC236}">
                <a16:creationId xmlns:a16="http://schemas.microsoft.com/office/drawing/2014/main" id="{9BC390C6-52E9-1B5F-8AE2-4036D2EC2EC0}"/>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131A9CDA-AF27-04BD-3F61-B45753E5EF01}"/>
              </a:ext>
            </a:extLst>
          </p:cNvPr>
          <p:cNvPicPr>
            <a:picLocks noChangeAspect="1"/>
          </p:cNvPicPr>
          <p:nvPr/>
        </p:nvPicPr>
        <p:blipFill>
          <a:blip r:embed="rId4">
            <a:extLst>
              <a:ext uri="{BEBA8EAE-BF5A-486C-A8C5-ECC9F3942E4B}">
                <a14:imgProps xmlns:a14="http://schemas.microsoft.com/office/drawing/2010/main">
                  <a14:imgLayer r:embed="rId5">
                    <a14:imgEffect>
                      <a14:saturation sat="291000"/>
                    </a14:imgEffect>
                  </a14:imgLayer>
                </a14:imgProps>
              </a:ext>
            </a:extLst>
          </a:blip>
          <a:stretch>
            <a:fillRect/>
          </a:stretch>
        </p:blipFill>
        <p:spPr>
          <a:xfrm>
            <a:off x="11057681"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2973154"/>
      </p:ext>
    </p:extLst>
  </p:cSld>
  <p:clrMapOvr>
    <a:masterClrMapping/>
  </p:clrMapOvr>
  <p:transition spd="slow" advTm="8524">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Content slide</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THROUGHT PROCESS</a:t>
            </a:r>
          </a:p>
          <a:p>
            <a:pPr marL="285750" indent="-285750">
              <a:buFont typeface="Arial" panose="020B0604020202020204" pitchFamily="34" charset="0"/>
              <a:buChar char="•"/>
            </a:pPr>
            <a:r>
              <a:rPr lang="en-US" sz="2400" dirty="0"/>
              <a:t>DATA VISUALIZATION</a:t>
            </a:r>
          </a:p>
          <a:p>
            <a:pPr marL="285750" indent="-285750">
              <a:buFont typeface="Arial" panose="020B0604020202020204" pitchFamily="34" charset="0"/>
              <a:buChar char="•"/>
            </a:pPr>
            <a:r>
              <a:rPr lang="en-US" sz="2400" dirty="0"/>
              <a:t>RECOMMENDATIONS</a:t>
            </a:r>
          </a:p>
        </p:txBody>
      </p:sp>
      <p:sp>
        <p:nvSpPr>
          <p:cNvPr id="2" name="Rectangle 1">
            <a:extLst>
              <a:ext uri="{FF2B5EF4-FFF2-40B4-BE49-F238E27FC236}">
                <a16:creationId xmlns:a16="http://schemas.microsoft.com/office/drawing/2014/main" id="{7164D683-2013-A57D-62B9-4948571FA9CA}"/>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03899EF-F1CA-860E-2F91-7DCA720C3D5A}"/>
              </a:ext>
            </a:extLst>
          </p:cNvPr>
          <p:cNvPicPr>
            <a:picLocks noChangeAspect="1"/>
          </p:cNvPicPr>
          <p:nvPr/>
        </p:nvPicPr>
        <p:blipFill>
          <a:blip r:embed="rId2">
            <a:extLst>
              <a:ext uri="{BEBA8EAE-BF5A-486C-A8C5-ECC9F3942E4B}">
                <a14:imgProps xmlns:a14="http://schemas.microsoft.com/office/drawing/2010/main">
                  <a14:imgLayer r:embed="rId3">
                    <a14:imgEffect>
                      <a14:saturation sat="291000"/>
                    </a14:imgEffect>
                  </a14:imgLayer>
                </a14:imgProps>
              </a:ext>
            </a:extLst>
          </a:blip>
          <a:stretch>
            <a:fillRect/>
          </a:stretch>
        </p:blipFill>
        <p:spPr>
          <a:xfrm>
            <a:off x="11057681"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52971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p:txBody>
          <a:bodyPr>
            <a:normAutofit fontScale="85000" lnSpcReduction="10000"/>
          </a:bodyPr>
          <a:lstStyle/>
          <a:p>
            <a:r>
              <a:rPr lang="en-US" dirty="0">
                <a:solidFill>
                  <a:schemeClr val="bg1"/>
                </a:solidFill>
              </a:rPr>
              <a:t>INTRODUCTION TO PROVIDED DATA </a:t>
            </a:r>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4949952" cy="2387600"/>
          </a:xfrm>
        </p:spPr>
        <p:txBody>
          <a:bodyPr/>
          <a:lstStyle/>
          <a:p>
            <a:r>
              <a:rPr lang="en-US" dirty="0">
                <a:solidFill>
                  <a:schemeClr val="bg1"/>
                </a:solidFill>
              </a:rPr>
              <a:t>INTRODUCTION </a:t>
            </a:r>
          </a:p>
        </p:txBody>
      </p:sp>
      <p:pic>
        <p:nvPicPr>
          <p:cNvPr id="2" name="Picture 1">
            <a:extLst>
              <a:ext uri="{FF2B5EF4-FFF2-40B4-BE49-F238E27FC236}">
                <a16:creationId xmlns:a16="http://schemas.microsoft.com/office/drawing/2014/main" id="{0D7E040D-1B28-D203-3493-875292CE1AF5}"/>
              </a:ext>
            </a:extLst>
          </p:cNvPr>
          <p:cNvPicPr>
            <a:picLocks noChangeAspect="1"/>
          </p:cNvPicPr>
          <p:nvPr/>
        </p:nvPicPr>
        <p:blipFill>
          <a:blip r:embed="rId4">
            <a:extLst>
              <a:ext uri="{BEBA8EAE-BF5A-486C-A8C5-ECC9F3942E4B}">
                <a14:imgProps xmlns:a14="http://schemas.microsoft.com/office/drawing/2010/main">
                  <a14:imgLayer r:embed="rId5">
                    <a14:imgEffect>
                      <a14:saturation sat="291000"/>
                    </a14:imgEffect>
                  </a14:imgLayer>
                </a14:imgProps>
              </a:ext>
            </a:extLst>
          </a:blip>
          <a:stretch>
            <a:fillRect/>
          </a:stretch>
        </p:blipFill>
        <p:spPr>
          <a:xfrm>
            <a:off x="0"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6786489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1505930"/>
            <a:ext cx="4693727" cy="3846139"/>
          </a:xfrm>
        </p:spPr>
        <p:txBody>
          <a:bodyPr/>
          <a:lstStyle/>
          <a:p>
            <a:pPr algn="l"/>
            <a:r>
              <a:rPr lang="en-US" b="0" i="1" dirty="0">
                <a:solidFill>
                  <a:srgbClr val="242424"/>
                </a:solidFill>
                <a:effectLst/>
                <a:highlight>
                  <a:srgbClr val="FFFFFF"/>
                </a:highlight>
                <a:latin typeface="source-serif-pro"/>
              </a:rPr>
              <a:t>My title is Madhu </a:t>
            </a:r>
            <a:r>
              <a:rPr lang="en-US" b="0" i="1" dirty="0" err="1">
                <a:solidFill>
                  <a:srgbClr val="242424"/>
                </a:solidFill>
                <a:effectLst/>
                <a:highlight>
                  <a:srgbClr val="FFFFFF"/>
                </a:highlight>
                <a:latin typeface="source-serif-pro"/>
              </a:rPr>
              <a:t>Sudhan</a:t>
            </a:r>
            <a:r>
              <a:rPr lang="en-US" b="0" i="1" dirty="0">
                <a:solidFill>
                  <a:srgbClr val="242424"/>
                </a:solidFill>
                <a:effectLst/>
                <a:highlight>
                  <a:srgbClr val="FFFFFF"/>
                </a:highlight>
                <a:latin typeface="source-serif-pro"/>
              </a:rPr>
              <a:t> Kambam, and I would like to tell you a little bit about your business. Thank you for asking those challenging questions. It was helpful to see the kinds of insights you might anticipate from the data. It is my sincere hope that the study will convince and prove helpful to you as you make decisions regarding your next business opportunities. </a:t>
            </a:r>
            <a:br>
              <a:rPr lang="en-US" b="0" i="1" dirty="0">
                <a:solidFill>
                  <a:srgbClr val="242424"/>
                </a:solidFill>
                <a:effectLst/>
                <a:highlight>
                  <a:srgbClr val="FFFFFF"/>
                </a:highlight>
                <a:latin typeface="source-serif-pro"/>
              </a:rPr>
            </a:br>
            <a:endParaRPr lang="en-US" dirty="0"/>
          </a:p>
        </p:txBody>
      </p:sp>
      <p:sp>
        <p:nvSpPr>
          <p:cNvPr id="16" name="Content Placeholder 15">
            <a:extLst>
              <a:ext uri="{FF2B5EF4-FFF2-40B4-BE49-F238E27FC236}">
                <a16:creationId xmlns:a16="http://schemas.microsoft.com/office/drawing/2014/main" id="{61E23B57-A482-8F4B-9021-86FE326A6D10}"/>
              </a:ext>
            </a:extLst>
          </p:cNvPr>
          <p:cNvSpPr>
            <a:spLocks noGrp="1"/>
          </p:cNvSpPr>
          <p:nvPr>
            <p:ph sz="half" idx="2"/>
          </p:nvPr>
        </p:nvSpPr>
        <p:spPr>
          <a:xfrm>
            <a:off x="6694505" y="3684137"/>
            <a:ext cx="4693727" cy="2542928"/>
          </a:xfrm>
        </p:spPr>
        <p:txBody>
          <a:bodyPr/>
          <a:lstStyle/>
          <a:p>
            <a:r>
              <a:rPr lang="en-US" b="0" i="1" dirty="0">
                <a:solidFill>
                  <a:srgbClr val="242424"/>
                </a:solidFill>
                <a:effectLst/>
                <a:highlight>
                  <a:srgbClr val="FFFFFF"/>
                </a:highlight>
                <a:latin typeface="source-serif-pro"/>
              </a:rPr>
              <a:t>I want to start by assuring you that I have given the most accurate and current analysis. I cleaned up any records with negative quantities and unit prices after loading the data into my software, since it was necessary to do so in order to give useful analysis.</a:t>
            </a:r>
          </a:p>
          <a:p>
            <a:pPr marL="0" indent="0">
              <a:buNone/>
            </a:pPr>
            <a:endParaRPr lang="en-US" dirty="0"/>
          </a:p>
        </p:txBody>
      </p:sp>
      <p:sp>
        <p:nvSpPr>
          <p:cNvPr id="9" name="Rectangle 8">
            <a:extLst>
              <a:ext uri="{FF2B5EF4-FFF2-40B4-BE49-F238E27FC236}">
                <a16:creationId xmlns:a16="http://schemas.microsoft.com/office/drawing/2014/main" id="{8B3EAE28-D22B-6664-1D65-D3A0C64815C3}"/>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A3277596-5309-8D95-2EB2-74D60822BF99}"/>
              </a:ext>
            </a:extLst>
          </p:cNvPr>
          <p:cNvPicPr>
            <a:picLocks noChangeAspect="1"/>
          </p:cNvPicPr>
          <p:nvPr/>
        </p:nvPicPr>
        <p:blipFill>
          <a:blip r:embed="rId2">
            <a:extLst>
              <a:ext uri="{BEBA8EAE-BF5A-486C-A8C5-ECC9F3942E4B}">
                <a14:imgProps xmlns:a14="http://schemas.microsoft.com/office/drawing/2010/main">
                  <a14:imgLayer r:embed="rId3">
                    <a14:imgEffect>
                      <a14:saturation sat="291000"/>
                    </a14:imgEffect>
                  </a14:imgLayer>
                </a14:imgProps>
              </a:ext>
            </a:extLst>
          </a:blip>
          <a:stretch>
            <a:fillRect/>
          </a:stretch>
        </p:blipFill>
        <p:spPr>
          <a:xfrm>
            <a:off x="11051353" y="17205"/>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328455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7" descr="A group of people putting thier hands in a pile ">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a:stretch>
            <a:fillRect/>
          </a:stretch>
        </p:blipFill>
        <p:spPr>
          <a:xfrm>
            <a:off x="1331976" y="1133855"/>
            <a:ext cx="10668000" cy="5705858"/>
          </a:xfrm>
        </p:spPr>
      </p:pic>
      <p:pic>
        <p:nvPicPr>
          <p:cNvPr id="3" name="Content Placeholder 2">
            <a:extLst>
              <a:ext uri="{FF2B5EF4-FFF2-40B4-BE49-F238E27FC236}">
                <a16:creationId xmlns:a16="http://schemas.microsoft.com/office/drawing/2014/main" id="{71DBBB75-6868-08C4-1FCB-E5C3D1939CEF}"/>
              </a:ext>
            </a:extLst>
          </p:cNvPr>
          <p:cNvPicPr>
            <a:picLocks noGrp="1" noChangeAspect="1"/>
          </p:cNvPicPr>
          <p:nvPr>
            <p:ph idx="1"/>
          </p:nvPr>
        </p:nvPicPr>
        <p:blipFill>
          <a:blip r:embed="rId3"/>
          <a:stretch>
            <a:fillRect/>
          </a:stretch>
        </p:blipFill>
        <p:spPr>
          <a:xfrm>
            <a:off x="1427205" y="1249579"/>
            <a:ext cx="10477542" cy="5474410"/>
          </a:xfrm>
        </p:spPr>
      </p:pic>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222248" y="71954"/>
            <a:ext cx="4456176" cy="1004039"/>
          </a:xfrm>
        </p:spPr>
        <p:txBody>
          <a:bodyPr>
            <a:normAutofit fontScale="90000"/>
          </a:bodyPr>
          <a:lstStyle/>
          <a:p>
            <a:pPr algn="ctr"/>
            <a:r>
              <a:rPr lang="en-US" b="1" dirty="0"/>
              <a:t>Introduction</a:t>
            </a:r>
          </a:p>
        </p:txBody>
      </p:sp>
      <p:sp>
        <p:nvSpPr>
          <p:cNvPr id="8" name="Rectangle 7">
            <a:extLst>
              <a:ext uri="{FF2B5EF4-FFF2-40B4-BE49-F238E27FC236}">
                <a16:creationId xmlns:a16="http://schemas.microsoft.com/office/drawing/2014/main" id="{43AFAF63-0B8A-35B0-8945-B97867A92C4D}"/>
              </a:ext>
            </a:extLst>
          </p:cNvPr>
          <p:cNvSpPr/>
          <p:nvPr/>
        </p:nvSpPr>
        <p:spPr>
          <a:xfrm>
            <a:off x="0" y="0"/>
            <a:ext cx="1133856" cy="6858000"/>
          </a:xfrm>
          <a:prstGeom prst="rect">
            <a:avLst/>
          </a:prstGeom>
          <a:solidFill>
            <a:schemeClr val="accent4">
              <a:lumMod val="75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8D2B76D-F06F-3FB3-FE42-C704680084C7}"/>
              </a:ext>
            </a:extLst>
          </p:cNvPr>
          <p:cNvPicPr>
            <a:picLocks noChangeAspect="1"/>
          </p:cNvPicPr>
          <p:nvPr/>
        </p:nvPicPr>
        <p:blipFill>
          <a:blip r:embed="rId4">
            <a:extLst>
              <a:ext uri="{BEBA8EAE-BF5A-486C-A8C5-ECC9F3942E4B}">
                <a14:imgProps xmlns:a14="http://schemas.microsoft.com/office/drawing/2010/main">
                  <a14:imgLayer r:embed="rId5">
                    <a14:imgEffect>
                      <a14:saturation sat="291000"/>
                    </a14:imgEffect>
                  </a14:imgLayer>
                </a14:imgProps>
              </a:ext>
            </a:extLst>
          </a:blip>
          <a:stretch>
            <a:fillRect/>
          </a:stretch>
        </p:blipFill>
        <p:spPr>
          <a:xfrm>
            <a:off x="11021336"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7823465"/>
      </p:ext>
    </p:extLst>
  </p:cSld>
  <p:clrMapOvr>
    <a:masterClrMapping/>
  </p:clrMapOvr>
  <p:transition spd="slow" advTm="56292">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Worker scanning inventory">
            <a:extLst>
              <a:ext uri="{FF2B5EF4-FFF2-40B4-BE49-F238E27FC236}">
                <a16:creationId xmlns:a16="http://schemas.microsoft.com/office/drawing/2014/main" id="{318EF587-2197-CC4C-BC9D-6BB7C37E92FB}"/>
              </a:ext>
            </a:extLst>
          </p:cNvPr>
          <p:cNvPicPr>
            <a:picLocks noGrp="1" noChangeAspect="1"/>
          </p:cNvPicPr>
          <p:nvPr>
            <p:ph type="pic" sz="quarter" idx="10"/>
          </p:nvPr>
        </p:nvPicPr>
        <p:blipFill>
          <a:blip r:embed="rId2">
            <a:alphaModFix amt="20000"/>
          </a:blip>
          <a:srcRect t="3473" b="3473"/>
          <a:stretch/>
        </p:blipFill>
        <p:spPr/>
      </p:pic>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sp>
        <p:nvSpPr>
          <p:cNvPr id="8" name="Title 4">
            <a:extLst>
              <a:ext uri="{FF2B5EF4-FFF2-40B4-BE49-F238E27FC236}">
                <a16:creationId xmlns:a16="http://schemas.microsoft.com/office/drawing/2014/main" id="{18FE5830-301B-7090-794C-6548ECDE0E93}"/>
              </a:ext>
            </a:extLst>
          </p:cNvPr>
          <p:cNvSpPr txBox="1">
            <a:spLocks/>
          </p:cNvSpPr>
          <p:nvPr/>
        </p:nvSpPr>
        <p:spPr>
          <a:xfrm>
            <a:off x="1524000" y="2715790"/>
            <a:ext cx="4949952"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10" name="Title 4">
            <a:extLst>
              <a:ext uri="{FF2B5EF4-FFF2-40B4-BE49-F238E27FC236}">
                <a16:creationId xmlns:a16="http://schemas.microsoft.com/office/drawing/2014/main" id="{958E919D-B6D2-EC14-4A06-9F64E55F57A7}"/>
              </a:ext>
            </a:extLst>
          </p:cNvPr>
          <p:cNvSpPr txBox="1">
            <a:spLocks/>
          </p:cNvSpPr>
          <p:nvPr/>
        </p:nvSpPr>
        <p:spPr>
          <a:xfrm>
            <a:off x="1676400" y="2868190"/>
            <a:ext cx="4949952"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Sagona ExtraLight" panose="02020303050505020204" pitchFamily="18" charset="0"/>
              </a:rPr>
              <a:t>THROUGHT PROCESS</a:t>
            </a:r>
          </a:p>
        </p:txBody>
      </p:sp>
      <p:sp>
        <p:nvSpPr>
          <p:cNvPr id="11" name="Text Placeholder 5">
            <a:extLst>
              <a:ext uri="{FF2B5EF4-FFF2-40B4-BE49-F238E27FC236}">
                <a16:creationId xmlns:a16="http://schemas.microsoft.com/office/drawing/2014/main" id="{7DD817E9-D61E-0C2F-A617-871ADA794D16}"/>
              </a:ext>
            </a:extLst>
          </p:cNvPr>
          <p:cNvSpPr txBox="1">
            <a:spLocks/>
          </p:cNvSpPr>
          <p:nvPr/>
        </p:nvSpPr>
        <p:spPr>
          <a:xfrm>
            <a:off x="1524000" y="5286196"/>
            <a:ext cx="4179375" cy="35646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solidFill>
                <a:schemeClr val="bg1"/>
              </a:solidFill>
            </a:endParaRPr>
          </a:p>
        </p:txBody>
      </p:sp>
      <p:sp>
        <p:nvSpPr>
          <p:cNvPr id="14" name="Text Placeholder 5">
            <a:extLst>
              <a:ext uri="{FF2B5EF4-FFF2-40B4-BE49-F238E27FC236}">
                <a16:creationId xmlns:a16="http://schemas.microsoft.com/office/drawing/2014/main" id="{A0F72931-2E2D-985C-FF0A-23492B61A51B}"/>
              </a:ext>
            </a:extLst>
          </p:cNvPr>
          <p:cNvSpPr txBox="1">
            <a:spLocks/>
          </p:cNvSpPr>
          <p:nvPr/>
        </p:nvSpPr>
        <p:spPr>
          <a:xfrm>
            <a:off x="1676400" y="5438596"/>
            <a:ext cx="4179375" cy="35646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Speak Pro" panose="020B0504020101020102" pitchFamily="34" charset="0"/>
              </a:rPr>
              <a:t>Data Preparation</a:t>
            </a:r>
            <a:endParaRPr lang="id-ID" b="1" dirty="0">
              <a:solidFill>
                <a:schemeClr val="bg1"/>
              </a:solidFill>
              <a:latin typeface="Speak Pro" panose="020B0504020101020102" pitchFamily="34" charset="0"/>
            </a:endParaRPr>
          </a:p>
        </p:txBody>
      </p:sp>
      <p:pic>
        <p:nvPicPr>
          <p:cNvPr id="17" name="Picture 16">
            <a:extLst>
              <a:ext uri="{FF2B5EF4-FFF2-40B4-BE49-F238E27FC236}">
                <a16:creationId xmlns:a16="http://schemas.microsoft.com/office/drawing/2014/main" id="{725E9210-3A16-BE31-05CF-DCE646C04512}"/>
              </a:ext>
            </a:extLst>
          </p:cNvPr>
          <p:cNvPicPr>
            <a:picLocks noChangeAspect="1"/>
          </p:cNvPicPr>
          <p:nvPr/>
        </p:nvPicPr>
        <p:blipFill>
          <a:blip r:embed="rId3">
            <a:extLst>
              <a:ext uri="{BEBA8EAE-BF5A-486C-A8C5-ECC9F3942E4B}">
                <a14:imgProps xmlns:a14="http://schemas.microsoft.com/office/drawing/2010/main">
                  <a14:imgLayer r:embed="rId4">
                    <a14:imgEffect>
                      <a14:saturation sat="291000"/>
                    </a14:imgEffect>
                  </a14:imgLayer>
                </a14:imgProps>
              </a:ext>
            </a:extLst>
          </a:blip>
          <a:stretch>
            <a:fillRect/>
          </a:stretch>
        </p:blipFill>
        <p:spPr>
          <a:xfrm>
            <a:off x="0"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1999745"/>
      </p:ext>
    </p:extLst>
  </p:cSld>
  <p:clrMapOvr>
    <a:masterClrMapping/>
  </p:clrMapOvr>
  <p:transition spd="slow" advTm="1681">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45581" y="757683"/>
            <a:ext cx="4890577" cy="787650"/>
          </a:xfrm>
        </p:spPr>
        <p:txBody>
          <a:bodyPr/>
          <a:lstStyle/>
          <a:p>
            <a:r>
              <a:rPr lang="en-US" sz="4300" b="1" dirty="0"/>
              <a:t>Data preparation</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45581" y="2139696"/>
            <a:ext cx="4890578" cy="4216653"/>
          </a:xfrm>
        </p:spPr>
        <p:txBody>
          <a:bodyPr>
            <a:normAutofit/>
          </a:bodyPr>
          <a:lstStyle/>
          <a:p>
            <a:pPr marL="285750" indent="-285750">
              <a:buFont typeface="Arial" panose="020B0604020202020204" pitchFamily="34" charset="0"/>
              <a:buChar char="•"/>
            </a:pPr>
            <a:r>
              <a:rPr lang="en-US" sz="1800" b="1" dirty="0"/>
              <a:t>Before we begin the analysis, we must make sure the data is clean and without errors. We used Excel to clean the dataset with the following steps:</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Removed Rows in the Quantity column showing negative numbers or below 1</a:t>
            </a:r>
          </a:p>
          <a:p>
            <a:pPr marL="285750" indent="-285750">
              <a:buFont typeface="Arial" panose="020B0604020202020204" pitchFamily="34" charset="0"/>
              <a:buChar char="•"/>
            </a:pPr>
            <a:r>
              <a:rPr lang="en-US" sz="1800" b="1" dirty="0"/>
              <a:t>Removed Rows in the </a:t>
            </a:r>
            <a:r>
              <a:rPr lang="en-US" sz="1800" b="1" dirty="0" err="1"/>
              <a:t>UnitPrice</a:t>
            </a:r>
            <a:r>
              <a:rPr lang="en-US" sz="1800" b="1" dirty="0"/>
              <a:t> column that are below $0</a:t>
            </a:r>
          </a:p>
          <a:p>
            <a:pPr marL="285750" indent="-285750">
              <a:buFont typeface="Arial" panose="020B0604020202020204" pitchFamily="34" charset="0"/>
              <a:buChar char="•"/>
            </a:pPr>
            <a:r>
              <a:rPr lang="en-US" sz="1800" b="1" dirty="0"/>
              <a:t>Removed Rows with blanks</a:t>
            </a:r>
          </a:p>
          <a:p>
            <a:pPr marL="285750" indent="-285750">
              <a:buFont typeface="Arial" panose="020B0604020202020204" pitchFamily="34" charset="0"/>
              <a:buChar char="•"/>
            </a:pPr>
            <a:r>
              <a:rPr lang="en-US" sz="1800" b="1" dirty="0"/>
              <a:t>Added Revenue Column from </a:t>
            </a:r>
            <a:r>
              <a:rPr lang="en-US" sz="1800" b="1" dirty="0" err="1"/>
              <a:t>multipling</a:t>
            </a:r>
            <a:r>
              <a:rPr lang="en-US" sz="1800" b="1" dirty="0"/>
              <a:t> </a:t>
            </a:r>
            <a:r>
              <a:rPr lang="en-US" sz="1800" b="1" dirty="0" err="1"/>
              <a:t>UnitPrice</a:t>
            </a:r>
            <a:r>
              <a:rPr lang="en-US" sz="1800" b="1" dirty="0"/>
              <a:t> with Quantity</a:t>
            </a:r>
          </a:p>
        </p:txBody>
      </p:sp>
      <p:pic>
        <p:nvPicPr>
          <p:cNvPr id="2" name="Picture 1">
            <a:extLst>
              <a:ext uri="{FF2B5EF4-FFF2-40B4-BE49-F238E27FC236}">
                <a16:creationId xmlns:a16="http://schemas.microsoft.com/office/drawing/2014/main" id="{03051DDD-7D16-B4AE-255F-CA3EB3D47C66}"/>
              </a:ext>
            </a:extLst>
          </p:cNvPr>
          <p:cNvPicPr>
            <a:picLocks noChangeAspect="1"/>
          </p:cNvPicPr>
          <p:nvPr/>
        </p:nvPicPr>
        <p:blipFill>
          <a:blip r:embed="rId4">
            <a:extLst>
              <a:ext uri="{BEBA8EAE-BF5A-486C-A8C5-ECC9F3942E4B}">
                <a14:imgProps xmlns:a14="http://schemas.microsoft.com/office/drawing/2010/main">
                  <a14:imgLayer r:embed="rId5">
                    <a14:imgEffect>
                      <a14:saturation sat="291000"/>
                    </a14:imgEffect>
                  </a14:imgLayer>
                </a14:imgProps>
              </a:ext>
            </a:extLst>
          </a:blip>
          <a:stretch>
            <a:fillRect/>
          </a:stretch>
        </p:blipFill>
        <p:spPr>
          <a:xfrm>
            <a:off x="11057681" y="0"/>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2874425"/>
      </p:ext>
    </p:extLst>
  </p:cSld>
  <p:clrMapOvr>
    <a:masterClrMapping/>
  </p:clrMapOvr>
  <p:transition spd="slow" advTm="4771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F042663-DF09-29C3-60A2-29C49669E8FE}"/>
              </a:ext>
            </a:extLst>
          </p:cNvPr>
          <p:cNvSpPr/>
          <p:nvPr/>
        </p:nvSpPr>
        <p:spPr>
          <a:xfrm rot="5400000">
            <a:off x="5662372" y="-4443652"/>
            <a:ext cx="742950" cy="9820755"/>
          </a:xfrm>
          <a:prstGeom prst="rect">
            <a:avLst/>
          </a:prstGeom>
          <a:solidFill>
            <a:schemeClr val="accent4">
              <a:lumMod val="75000"/>
              <a:alpha val="9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itle 22">
            <a:extLst>
              <a:ext uri="{FF2B5EF4-FFF2-40B4-BE49-F238E27FC236}">
                <a16:creationId xmlns:a16="http://schemas.microsoft.com/office/drawing/2014/main" id="{9770CA9E-3189-0BCE-37D7-191F2834619E}"/>
              </a:ext>
            </a:extLst>
          </p:cNvPr>
          <p:cNvSpPr>
            <a:spLocks noGrp="1"/>
          </p:cNvSpPr>
          <p:nvPr>
            <p:ph type="ctrTitle"/>
          </p:nvPr>
        </p:nvSpPr>
        <p:spPr>
          <a:xfrm>
            <a:off x="1123469" y="1"/>
            <a:ext cx="9746695" cy="885824"/>
          </a:xfrm>
        </p:spPr>
        <p:txBody>
          <a:bodyPr anchor="ctr"/>
          <a:lstStyle/>
          <a:p>
            <a:pPr algn="ctr"/>
            <a:r>
              <a:rPr lang="en-US" b="1" dirty="0">
                <a:solidFill>
                  <a:schemeClr val="bg1"/>
                </a:solidFill>
              </a:rPr>
              <a:t>Over view</a:t>
            </a:r>
            <a:endParaRPr lang="en-IN" b="1" dirty="0">
              <a:solidFill>
                <a:schemeClr val="bg1"/>
              </a:solidFill>
            </a:endParaRPr>
          </a:p>
        </p:txBody>
      </p:sp>
      <p:pic>
        <p:nvPicPr>
          <p:cNvPr id="29" name="Picture 28">
            <a:extLst>
              <a:ext uri="{FF2B5EF4-FFF2-40B4-BE49-F238E27FC236}">
                <a16:creationId xmlns:a16="http://schemas.microsoft.com/office/drawing/2014/main" id="{49489DAB-FCB5-4112-027F-AF31FF5796CF}"/>
              </a:ext>
            </a:extLst>
          </p:cNvPr>
          <p:cNvPicPr>
            <a:picLocks noChangeAspect="1"/>
          </p:cNvPicPr>
          <p:nvPr/>
        </p:nvPicPr>
        <p:blipFill>
          <a:blip r:embed="rId2">
            <a:extLst>
              <a:ext uri="{BEBA8EAE-BF5A-486C-A8C5-ECC9F3942E4B}">
                <a14:imgProps xmlns:a14="http://schemas.microsoft.com/office/drawing/2010/main">
                  <a14:imgLayer r:embed="rId3">
                    <a14:imgEffect>
                      <a14:saturation sat="291000"/>
                    </a14:imgEffect>
                  </a14:imgLayer>
                </a14:imgProps>
              </a:ext>
            </a:extLst>
          </a:blip>
          <a:stretch>
            <a:fillRect/>
          </a:stretch>
        </p:blipFill>
        <p:spPr>
          <a:xfrm>
            <a:off x="0" y="1"/>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EFDB8241-53F4-11BA-678B-D2105F500F33}"/>
              </a:ext>
            </a:extLst>
          </p:cNvPr>
          <p:cNvPicPr>
            <a:picLocks noChangeAspect="1"/>
          </p:cNvPicPr>
          <p:nvPr/>
        </p:nvPicPr>
        <p:blipFill>
          <a:blip r:embed="rId4"/>
          <a:stretch>
            <a:fillRect/>
          </a:stretch>
        </p:blipFill>
        <p:spPr>
          <a:xfrm>
            <a:off x="1134319" y="969265"/>
            <a:ext cx="9820756" cy="5793486"/>
          </a:xfrm>
          <a:prstGeom prst="rect">
            <a:avLst/>
          </a:prstGeom>
        </p:spPr>
      </p:pic>
    </p:spTree>
    <p:extLst>
      <p:ext uri="{BB962C8B-B14F-4D97-AF65-F5344CB8AC3E}">
        <p14:creationId xmlns:p14="http://schemas.microsoft.com/office/powerpoint/2010/main" val="1343515848"/>
      </p:ext>
    </p:extLst>
  </p:cSld>
  <p:clrMapOvr>
    <a:masterClrMapping/>
  </p:clrMapOvr>
  <p:transition spd="slow" advTm="89013">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Worker scanning inventory">
            <a:extLst>
              <a:ext uri="{FF2B5EF4-FFF2-40B4-BE49-F238E27FC236}">
                <a16:creationId xmlns:a16="http://schemas.microsoft.com/office/drawing/2014/main" id="{318EF587-2197-CC4C-BC9D-6BB7C37E92FB}"/>
              </a:ext>
            </a:extLst>
          </p:cNvPr>
          <p:cNvPicPr>
            <a:picLocks noGrp="1" noChangeAspect="1"/>
          </p:cNvPicPr>
          <p:nvPr>
            <p:ph type="pic" sz="quarter" idx="10"/>
          </p:nvPr>
        </p:nvPicPr>
        <p:blipFill>
          <a:blip r:embed="rId2">
            <a:alphaModFix amt="20000"/>
          </a:blip>
          <a:srcRect t="3473" b="3473"/>
          <a:stretch/>
        </p:blipFill>
        <p:spPr/>
      </p:pic>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sp>
        <p:nvSpPr>
          <p:cNvPr id="8" name="Title 4">
            <a:extLst>
              <a:ext uri="{FF2B5EF4-FFF2-40B4-BE49-F238E27FC236}">
                <a16:creationId xmlns:a16="http://schemas.microsoft.com/office/drawing/2014/main" id="{18FE5830-301B-7090-794C-6548ECDE0E93}"/>
              </a:ext>
            </a:extLst>
          </p:cNvPr>
          <p:cNvSpPr txBox="1">
            <a:spLocks/>
          </p:cNvSpPr>
          <p:nvPr/>
        </p:nvSpPr>
        <p:spPr>
          <a:xfrm>
            <a:off x="1524000" y="2715790"/>
            <a:ext cx="4949952"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10" name="Title 4">
            <a:extLst>
              <a:ext uri="{FF2B5EF4-FFF2-40B4-BE49-F238E27FC236}">
                <a16:creationId xmlns:a16="http://schemas.microsoft.com/office/drawing/2014/main" id="{958E919D-B6D2-EC14-4A06-9F64E55F57A7}"/>
              </a:ext>
            </a:extLst>
          </p:cNvPr>
          <p:cNvSpPr txBox="1">
            <a:spLocks/>
          </p:cNvSpPr>
          <p:nvPr/>
        </p:nvSpPr>
        <p:spPr>
          <a:xfrm>
            <a:off x="1676400" y="2868190"/>
            <a:ext cx="4949952"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Sagona ExtraLight" panose="02020303050505020204" pitchFamily="18" charset="0"/>
              </a:rPr>
              <a:t>DATA VISUALIZATION </a:t>
            </a:r>
          </a:p>
        </p:txBody>
      </p:sp>
      <p:sp>
        <p:nvSpPr>
          <p:cNvPr id="11" name="Text Placeholder 5">
            <a:extLst>
              <a:ext uri="{FF2B5EF4-FFF2-40B4-BE49-F238E27FC236}">
                <a16:creationId xmlns:a16="http://schemas.microsoft.com/office/drawing/2014/main" id="{7DD817E9-D61E-0C2F-A617-871ADA794D16}"/>
              </a:ext>
            </a:extLst>
          </p:cNvPr>
          <p:cNvSpPr txBox="1">
            <a:spLocks/>
          </p:cNvSpPr>
          <p:nvPr/>
        </p:nvSpPr>
        <p:spPr>
          <a:xfrm>
            <a:off x="1524000" y="5286196"/>
            <a:ext cx="4179375" cy="35646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solidFill>
                <a:schemeClr val="bg1"/>
              </a:solidFill>
            </a:endParaRPr>
          </a:p>
        </p:txBody>
      </p:sp>
      <p:sp>
        <p:nvSpPr>
          <p:cNvPr id="14" name="Text Placeholder 5">
            <a:extLst>
              <a:ext uri="{FF2B5EF4-FFF2-40B4-BE49-F238E27FC236}">
                <a16:creationId xmlns:a16="http://schemas.microsoft.com/office/drawing/2014/main" id="{A0F72931-2E2D-985C-FF0A-23492B61A51B}"/>
              </a:ext>
            </a:extLst>
          </p:cNvPr>
          <p:cNvSpPr txBox="1">
            <a:spLocks/>
          </p:cNvSpPr>
          <p:nvPr/>
        </p:nvSpPr>
        <p:spPr>
          <a:xfrm>
            <a:off x="1676400" y="5438596"/>
            <a:ext cx="4179375" cy="35646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Speak Pro" panose="020B0504020101020102" pitchFamily="34" charset="0"/>
              </a:rPr>
              <a:t>VISUALIZATION WITH INSIGHTS</a:t>
            </a:r>
            <a:endParaRPr lang="id-ID" b="1" dirty="0">
              <a:solidFill>
                <a:schemeClr val="bg1"/>
              </a:solidFill>
              <a:latin typeface="Speak Pro" panose="020B0504020101020102" pitchFamily="34" charset="0"/>
            </a:endParaRPr>
          </a:p>
        </p:txBody>
      </p:sp>
      <p:pic>
        <p:nvPicPr>
          <p:cNvPr id="2" name="Picture 1">
            <a:extLst>
              <a:ext uri="{FF2B5EF4-FFF2-40B4-BE49-F238E27FC236}">
                <a16:creationId xmlns:a16="http://schemas.microsoft.com/office/drawing/2014/main" id="{96481416-4076-F12A-E223-435181AA5D62}"/>
              </a:ext>
            </a:extLst>
          </p:cNvPr>
          <p:cNvPicPr>
            <a:picLocks noChangeAspect="1"/>
          </p:cNvPicPr>
          <p:nvPr/>
        </p:nvPicPr>
        <p:blipFill>
          <a:blip r:embed="rId3">
            <a:extLst>
              <a:ext uri="{BEBA8EAE-BF5A-486C-A8C5-ECC9F3942E4B}">
                <a14:imgProps xmlns:a14="http://schemas.microsoft.com/office/drawing/2010/main">
                  <a14:imgLayer r:embed="rId4">
                    <a14:imgEffect>
                      <a14:saturation sat="291000"/>
                    </a14:imgEffect>
                  </a14:imgLayer>
                </a14:imgProps>
              </a:ext>
            </a:extLst>
          </a:blip>
          <a:stretch>
            <a:fillRect/>
          </a:stretch>
        </p:blipFill>
        <p:spPr>
          <a:xfrm>
            <a:off x="0" y="1"/>
            <a:ext cx="1134319" cy="969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16751994"/>
      </p:ext>
    </p:extLst>
  </p:cSld>
  <p:clrMapOvr>
    <a:masterClrMapping/>
  </p:clrMapOvr>
  <p:transition spd="slow" advTm="4554">
    <p:push dir="u"/>
  </p:transition>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1350</TotalTime>
  <Words>593</Words>
  <Application>Microsoft Office PowerPoint</Application>
  <PresentationFormat>Widescreen</PresentationFormat>
  <Paragraphs>57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Sagona ExtraLight</vt:lpstr>
      <vt:lpstr>source-serif-pro</vt:lpstr>
      <vt:lpstr>Speak Pro</vt:lpstr>
      <vt:lpstr>Office Theme</vt:lpstr>
      <vt:lpstr>Data visualization </vt:lpstr>
      <vt:lpstr>Content slide</vt:lpstr>
      <vt:lpstr>INTRODUCTION </vt:lpstr>
      <vt:lpstr>Introduction</vt:lpstr>
      <vt:lpstr>Introduction</vt:lpstr>
      <vt:lpstr>Slide title 29</vt:lpstr>
      <vt:lpstr>Data preparation</vt:lpstr>
      <vt:lpstr>Over view</vt:lpstr>
      <vt:lpstr>Slide title 29</vt:lpstr>
      <vt:lpstr>Top 10 Country by Revenue </vt:lpstr>
      <vt:lpstr>Top 10 Countries by quantity sold</vt:lpstr>
      <vt:lpstr>Top 10 Country by Revenue </vt:lpstr>
      <vt:lpstr>Revenue by Country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Madhusudhan Kambam</dc:creator>
  <cp:lastModifiedBy>Madhusudhan Kambam</cp:lastModifiedBy>
  <cp:revision>10</cp:revision>
  <dcterms:created xsi:type="dcterms:W3CDTF">2024-06-08T06:38:09Z</dcterms:created>
  <dcterms:modified xsi:type="dcterms:W3CDTF">2024-06-10T03:12:32Z</dcterms:modified>
</cp:coreProperties>
</file>