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4" r:id="rId1"/>
  </p:sldMasterIdLst>
  <p:sldIdLst>
    <p:sldId id="256" r:id="rId2"/>
    <p:sldId id="257" r:id="rId3"/>
    <p:sldId id="261" r:id="rId4"/>
    <p:sldId id="282" r:id="rId5"/>
    <p:sldId id="283" r:id="rId6"/>
    <p:sldId id="284" r:id="rId7"/>
    <p:sldId id="273" r:id="rId8"/>
    <p:sldId id="262" r:id="rId9"/>
    <p:sldId id="269" r:id="rId10"/>
    <p:sldId id="270" r:id="rId11"/>
    <p:sldId id="264" r:id="rId12"/>
    <p:sldId id="285" r:id="rId13"/>
    <p:sldId id="286" r:id="rId14"/>
    <p:sldId id="287" r:id="rId15"/>
    <p:sldId id="288" r:id="rId16"/>
    <p:sldId id="274" r:id="rId17"/>
    <p:sldId id="290" r:id="rId18"/>
    <p:sldId id="291" r:id="rId19"/>
    <p:sldId id="292" r:id="rId20"/>
    <p:sldId id="293" r:id="rId21"/>
    <p:sldId id="294" r:id="rId22"/>
    <p:sldId id="278" r:id="rId23"/>
    <p:sldId id="275" r:id="rId24"/>
    <p:sldId id="265" r:id="rId25"/>
    <p:sldId id="295" r:id="rId26"/>
    <p:sldId id="296" r:id="rId27"/>
    <p:sldId id="297" r:id="rId28"/>
    <p:sldId id="272" r:id="rId29"/>
    <p:sldId id="279" r:id="rId30"/>
    <p:sldId id="280"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48521-7F1B-D0AA-330E-E49CB57C6216}" v="76" dt="2022-12-19T08:02:22.548"/>
    <p1510:client id="{CF86F5CC-5B4D-E9F7-2F8C-1081A62F668E}" v="6" dt="2023-03-31T06:19:35.699"/>
    <p1510:client id="{DD2AD550-01A5-3A87-8857-27F5B16D3886}" v="291" dt="2023-03-31T05:07:07.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20"/>
  </p:normalViewPr>
  <p:slideViewPr>
    <p:cSldViewPr snapToGrid="0">
      <p:cViewPr varScale="1">
        <p:scale>
          <a:sx n="74" d="100"/>
          <a:sy n="74" d="100"/>
        </p:scale>
        <p:origin x="3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Mr. Jigarkumar Rajnikant" userId="S::jp06763n@pace.edu::34a565f2-ed71-4c6d-a4d1-bb343efea18c" providerId="AD" clId="Web-{CF86F5CC-5B4D-E9F7-2F8C-1081A62F668E}"/>
    <pc:docChg chg="modSld">
      <pc:chgData name="Patel, Mr. Jigarkumar Rajnikant" userId="S::jp06763n@pace.edu::34a565f2-ed71-4c6d-a4d1-bb343efea18c" providerId="AD" clId="Web-{CF86F5CC-5B4D-E9F7-2F8C-1081A62F668E}" dt="2023-03-31T06:19:35.699" v="4" actId="20577"/>
      <pc:docMkLst>
        <pc:docMk/>
      </pc:docMkLst>
      <pc:sldChg chg="modSp">
        <pc:chgData name="Patel, Mr. Jigarkumar Rajnikant" userId="S::jp06763n@pace.edu::34a565f2-ed71-4c6d-a4d1-bb343efea18c" providerId="AD" clId="Web-{CF86F5CC-5B4D-E9F7-2F8C-1081A62F668E}" dt="2023-03-31T06:19:35.699" v="4" actId="20577"/>
        <pc:sldMkLst>
          <pc:docMk/>
          <pc:sldMk cId="3825196119" sldId="262"/>
        </pc:sldMkLst>
        <pc:spChg chg="mod">
          <ac:chgData name="Patel, Mr. Jigarkumar Rajnikant" userId="S::jp06763n@pace.edu::34a565f2-ed71-4c6d-a4d1-bb343efea18c" providerId="AD" clId="Web-{CF86F5CC-5B4D-E9F7-2F8C-1081A62F668E}" dt="2023-03-31T06:19:35.699" v="4" actId="20577"/>
          <ac:spMkLst>
            <pc:docMk/>
            <pc:sldMk cId="3825196119" sldId="262"/>
            <ac:spMk id="2" creationId="{9A3E1C32-085F-9EA9-2E3F-E356FCC3FB78}"/>
          </ac:spMkLst>
        </pc:spChg>
      </pc:sldChg>
      <pc:sldChg chg="modSp">
        <pc:chgData name="Patel, Mr. Jigarkumar Rajnikant" userId="S::jp06763n@pace.edu::34a565f2-ed71-4c6d-a4d1-bb343efea18c" providerId="AD" clId="Web-{CF86F5CC-5B4D-E9F7-2F8C-1081A62F668E}" dt="2023-03-31T06:19:21.870" v="3" actId="20577"/>
        <pc:sldMkLst>
          <pc:docMk/>
          <pc:sldMk cId="3790915767" sldId="283"/>
        </pc:sldMkLst>
        <pc:spChg chg="mod">
          <ac:chgData name="Patel, Mr. Jigarkumar Rajnikant" userId="S::jp06763n@pace.edu::34a565f2-ed71-4c6d-a4d1-bb343efea18c" providerId="AD" clId="Web-{CF86F5CC-5B4D-E9F7-2F8C-1081A62F668E}" dt="2023-03-31T06:19:21.870" v="3" actId="20577"/>
          <ac:spMkLst>
            <pc:docMk/>
            <pc:sldMk cId="3790915767" sldId="283"/>
            <ac:spMk id="2" creationId="{5D3C6F6A-2558-51C3-6330-191B5ECA827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05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46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679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73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412638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7536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8277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2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66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61BEF0D-F0BB-DE4B-95CE-6DB70DBA9567}" type="datetimeFigureOut">
              <a:rPr lang="en-US" smtClean="0"/>
              <a:pPr/>
              <a:t>3/30/2023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438008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3/30/2023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08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126801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JP06763N@pace.edu"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2BBD3-396F-F651-C4B8-4B603EB19C7E}"/>
              </a:ext>
            </a:extLst>
          </p:cNvPr>
          <p:cNvSpPr>
            <a:spLocks noGrp="1"/>
          </p:cNvSpPr>
          <p:nvPr>
            <p:ph type="ctrTitle"/>
          </p:nvPr>
        </p:nvSpPr>
        <p:spPr>
          <a:xfrm>
            <a:off x="1078524" y="1231506"/>
            <a:ext cx="6145284" cy="4394988"/>
          </a:xfrm>
        </p:spPr>
        <p:txBody>
          <a:bodyPr>
            <a:normAutofit/>
          </a:bodyPr>
          <a:lstStyle/>
          <a:p>
            <a:pPr algn="r"/>
            <a:r>
              <a:rPr lang="en-US" sz="4800"/>
              <a:t>HealthApp</a:t>
            </a:r>
            <a:endParaRPr lang="en-US" sz="4800" dirty="0"/>
          </a:p>
        </p:txBody>
      </p:sp>
      <p:sp>
        <p:nvSpPr>
          <p:cNvPr id="3" name="Subtitle 2">
            <a:extLst>
              <a:ext uri="{FF2B5EF4-FFF2-40B4-BE49-F238E27FC236}">
                <a16:creationId xmlns:a16="http://schemas.microsoft.com/office/drawing/2014/main" id="{4C2EF0D4-6CC6-8EF8-7D3A-C5FAD00BB02E}"/>
              </a:ext>
            </a:extLst>
          </p:cNvPr>
          <p:cNvSpPr>
            <a:spLocks noGrp="1"/>
          </p:cNvSpPr>
          <p:nvPr>
            <p:ph type="subTitle" idx="1"/>
          </p:nvPr>
        </p:nvSpPr>
        <p:spPr>
          <a:xfrm>
            <a:off x="7867275" y="1300843"/>
            <a:ext cx="4324703" cy="4256314"/>
          </a:xfrm>
        </p:spPr>
        <p:txBody>
          <a:bodyPr anchor="ctr">
            <a:normAutofit/>
          </a:bodyPr>
          <a:lstStyle/>
          <a:p>
            <a:pPr algn="l">
              <a:lnSpc>
                <a:spcPct val="90000"/>
              </a:lnSpc>
            </a:pPr>
            <a:r>
              <a:rPr lang="en-US" sz="1900" dirty="0"/>
              <a:t>Team 4:</a:t>
            </a:r>
          </a:p>
          <a:p>
            <a:pPr algn="l">
              <a:lnSpc>
                <a:spcPct val="90000"/>
              </a:lnSpc>
            </a:pPr>
            <a:r>
              <a:rPr lang="en-US" sz="1900" b="0" dirty="0">
                <a:latin typeface="Abadi MT Condensed Light" panose="020B0306030101010103" pitchFamily="34" charset="77"/>
              </a:rPr>
              <a:t>Tarun Dagar</a:t>
            </a:r>
          </a:p>
          <a:p>
            <a:pPr algn="l">
              <a:lnSpc>
                <a:spcPct val="90000"/>
              </a:lnSpc>
            </a:pPr>
            <a:r>
              <a:rPr lang="en-US" sz="1900" b="0" dirty="0" err="1">
                <a:latin typeface="Abadi MT Condensed Light" panose="020B0306030101010103" pitchFamily="34" charset="77"/>
              </a:rPr>
              <a:t>Jigarkumar</a:t>
            </a:r>
            <a:r>
              <a:rPr lang="en-US" sz="1900" b="0" dirty="0">
                <a:latin typeface="Abadi MT Condensed Light" panose="020B0306030101010103" pitchFamily="34" charset="77"/>
              </a:rPr>
              <a:t> Patel</a:t>
            </a:r>
          </a:p>
          <a:p>
            <a:pPr algn="l">
              <a:lnSpc>
                <a:spcPct val="90000"/>
              </a:lnSpc>
            </a:pPr>
            <a:r>
              <a:rPr lang="en-US" sz="1900" b="0" dirty="0">
                <a:latin typeface="Abadi MT Condensed Light" panose="020B0306030101010103" pitchFamily="34" charset="77"/>
              </a:rPr>
              <a:t>Riddhi Mhatre</a:t>
            </a:r>
          </a:p>
          <a:p>
            <a:pPr algn="l">
              <a:lnSpc>
                <a:spcPct val="90000"/>
              </a:lnSpc>
            </a:pPr>
            <a:r>
              <a:rPr lang="en-US" sz="1900" b="0" dirty="0">
                <a:latin typeface="Abadi MT Condensed Light" panose="020B0306030101010103" pitchFamily="34" charset="77"/>
              </a:rPr>
              <a:t>Vivek </a:t>
            </a:r>
            <a:r>
              <a:rPr lang="en-US" sz="1900" b="0" dirty="0" err="1">
                <a:latin typeface="Abadi MT Condensed Light" panose="020B0306030101010103" pitchFamily="34" charset="77"/>
              </a:rPr>
              <a:t>Karhale</a:t>
            </a:r>
            <a:endParaRPr lang="en-US" sz="1900" b="0" dirty="0">
              <a:latin typeface="Abadi MT Condensed Light" panose="020B0306030101010103" pitchFamily="34" charset="77"/>
            </a:endParaRPr>
          </a:p>
          <a:p>
            <a:pPr algn="l">
              <a:lnSpc>
                <a:spcPct val="90000"/>
              </a:lnSpc>
            </a:pPr>
            <a:r>
              <a:rPr lang="en-US" sz="1900" b="0" dirty="0" err="1">
                <a:latin typeface="Abadi MT Condensed Light" panose="020B0306030101010103" pitchFamily="34" charset="77"/>
              </a:rPr>
              <a:t>Sriharsha</a:t>
            </a:r>
            <a:r>
              <a:rPr lang="en-US" sz="1900" b="0" dirty="0">
                <a:latin typeface="Abadi MT Condensed Light" panose="020B0306030101010103" pitchFamily="34" charset="77"/>
              </a:rPr>
              <a:t> </a:t>
            </a:r>
            <a:r>
              <a:rPr lang="en-US" sz="1900" b="0" dirty="0" err="1">
                <a:latin typeface="Abadi MT Condensed Light" panose="020B0306030101010103" pitchFamily="34" charset="77"/>
              </a:rPr>
              <a:t>Mopidevi</a:t>
            </a:r>
            <a:endParaRPr lang="en-US" sz="1900" b="0" dirty="0">
              <a:latin typeface="Abadi MT Condensed Light" panose="020B0306030101010103" pitchFamily="34" charset="77"/>
            </a:endParaRPr>
          </a:p>
          <a:p>
            <a:pPr algn="l">
              <a:lnSpc>
                <a:spcPct val="90000"/>
              </a:lnSpc>
            </a:pPr>
            <a:r>
              <a:rPr lang="en-US" sz="1900" b="0" dirty="0">
                <a:latin typeface="Abadi MT Condensed Light" panose="020B0306030101010103" pitchFamily="34" charset="77"/>
              </a:rPr>
              <a:t>Fernando Hernández</a:t>
            </a:r>
          </a:p>
          <a:p>
            <a:pPr algn="l">
              <a:lnSpc>
                <a:spcPct val="90000"/>
              </a:lnSpc>
            </a:pPr>
            <a:r>
              <a:rPr lang="en-US" sz="1900" b="0" dirty="0">
                <a:latin typeface="Abadi MT Condensed Light" panose="020B0306030101010103" pitchFamily="34" charset="77"/>
              </a:rPr>
              <a:t>Aliaksandra </a:t>
            </a:r>
            <a:r>
              <a:rPr lang="en-US" sz="1900" b="0" dirty="0" err="1">
                <a:latin typeface="Abadi MT Condensed Light" panose="020B0306030101010103" pitchFamily="34" charset="77"/>
              </a:rPr>
              <a:t>Paliashchuk</a:t>
            </a:r>
            <a:endParaRPr lang="en-US" sz="1900" b="0" dirty="0">
              <a:latin typeface="Abadi MT Condensed Light" panose="020B0306030101010103" pitchFamily="34" charset="77"/>
            </a:endParaRPr>
          </a:p>
          <a:p>
            <a:pPr algn="l">
              <a:lnSpc>
                <a:spcPct val="90000"/>
              </a:lnSpc>
            </a:pPr>
            <a:r>
              <a:rPr lang="en-US" sz="1900" b="0" dirty="0">
                <a:latin typeface="Abadi MT Condensed Light" panose="020B0306030101010103" pitchFamily="34" charset="77"/>
              </a:rPr>
              <a:t>Nishith Desai </a:t>
            </a:r>
          </a:p>
        </p:txBody>
      </p:sp>
      <p:cxnSp>
        <p:nvCxnSpPr>
          <p:cNvPr id="10" name="Straight Connector 9">
            <a:extLst>
              <a:ext uri="{FF2B5EF4-FFF2-40B4-BE49-F238E27FC236}">
                <a16:creationId xmlns:a16="http://schemas.microsoft.com/office/drawing/2014/main" id="{E905CB15-2F46-4D9D-AEA4-3619C520C8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5542"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DAE5F6-55D5-4FC2-B1F3-AE11425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727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par>
                                <p:cTn id="16" presetID="10" presetClass="entr" presetSubtype="0" fill="hold" grpId="0" nodeType="withEffect">
                                  <p:stCondLst>
                                    <p:cond delay="2000"/>
                                  </p:stCondLst>
                                  <p:iterate type="lt">
                                    <p:tmPct val="10000"/>
                                  </p:iterate>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400"/>
                                        <p:tgtEl>
                                          <p:spTgt spid="3">
                                            <p:txEl>
                                              <p:pRg st="3" end="3"/>
                                            </p:txEl>
                                          </p:spTgt>
                                        </p:tgtEl>
                                      </p:cBhvr>
                                    </p:animEffect>
                                  </p:childTnLst>
                                </p:cTn>
                              </p:par>
                              <p:par>
                                <p:cTn id="19" presetID="10" presetClass="entr" presetSubtype="0" fill="hold" grpId="0" nodeType="withEffect">
                                  <p:stCondLst>
                                    <p:cond delay="2000"/>
                                  </p:stCondLst>
                                  <p:iterate type="lt">
                                    <p:tmPct val="10000"/>
                                  </p:iterate>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400"/>
                                        <p:tgtEl>
                                          <p:spTgt spid="3">
                                            <p:txEl>
                                              <p:pRg st="4" end="4"/>
                                            </p:txEl>
                                          </p:spTgt>
                                        </p:tgtEl>
                                      </p:cBhvr>
                                    </p:animEffect>
                                  </p:childTnLst>
                                </p:cTn>
                              </p:par>
                              <p:par>
                                <p:cTn id="22" presetID="10" presetClass="entr" presetSubtype="0" fill="hold" grpId="0" nodeType="withEffect">
                                  <p:stCondLst>
                                    <p:cond delay="2000"/>
                                  </p:stCondLst>
                                  <p:iterate type="lt">
                                    <p:tmPct val="10000"/>
                                  </p:iterate>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400"/>
                                        <p:tgtEl>
                                          <p:spTgt spid="3">
                                            <p:txEl>
                                              <p:pRg st="5" end="5"/>
                                            </p:txEl>
                                          </p:spTgt>
                                        </p:tgtEl>
                                      </p:cBhvr>
                                    </p:animEffect>
                                  </p:childTnLst>
                                </p:cTn>
                              </p:par>
                              <p:par>
                                <p:cTn id="25" presetID="10" presetClass="entr" presetSubtype="0" fill="hold" grpId="0" nodeType="withEffect">
                                  <p:stCondLst>
                                    <p:cond delay="2000"/>
                                  </p:stCondLst>
                                  <p:iterate type="lt">
                                    <p:tmPct val="1000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400"/>
                                        <p:tgtEl>
                                          <p:spTgt spid="3">
                                            <p:txEl>
                                              <p:pRg st="6" end="6"/>
                                            </p:txEl>
                                          </p:spTgt>
                                        </p:tgtEl>
                                      </p:cBhvr>
                                    </p:animEffect>
                                  </p:childTnLst>
                                </p:cTn>
                              </p:par>
                              <p:par>
                                <p:cTn id="28" presetID="10" presetClass="entr" presetSubtype="0" fill="hold" grpId="0" nodeType="withEffect">
                                  <p:stCondLst>
                                    <p:cond delay="2000"/>
                                  </p:stCondLst>
                                  <p:iterate type="lt">
                                    <p:tmPct val="10000"/>
                                  </p:iterate>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400"/>
                                        <p:tgtEl>
                                          <p:spTgt spid="3">
                                            <p:txEl>
                                              <p:pRg st="7" end="7"/>
                                            </p:txEl>
                                          </p:spTgt>
                                        </p:tgtEl>
                                      </p:cBhvr>
                                    </p:animEffect>
                                  </p:childTnLst>
                                </p:cTn>
                              </p:par>
                              <p:par>
                                <p:cTn id="31" presetID="10" presetClass="entr" presetSubtype="0" fill="hold" grpId="0" nodeType="withEffect">
                                  <p:stCondLst>
                                    <p:cond delay="2000"/>
                                  </p:stCondLst>
                                  <p:iterate type="lt">
                                    <p:tmPct val="10000"/>
                                  </p:iterate>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400"/>
                                        <p:tgtEl>
                                          <p:spTgt spid="3">
                                            <p:txEl>
                                              <p:pRg st="8" end="8"/>
                                            </p:txEl>
                                          </p:spTgt>
                                        </p:tgtEl>
                                      </p:cBhvr>
                                    </p:animEffect>
                                  </p:childTnLst>
                                </p:cTn>
                              </p:par>
                              <p:par>
                                <p:cTn id="34" presetID="10" presetClass="entr" presetSubtype="0" fill="hold" grpId="0" nodeType="withEffect">
                                  <p:stCondLst>
                                    <p:cond delay="500"/>
                                  </p:stCondLst>
                                  <p:iterate type="lt">
                                    <p:tmPct val="10000"/>
                                  </p:iterate>
                                  <p:childTnLst>
                                    <p:set>
                                      <p:cBhvr>
                                        <p:cTn id="35" dur="1" fill="hold">
                                          <p:stCondLst>
                                            <p:cond delay="0"/>
                                          </p:stCondLst>
                                        </p:cTn>
                                        <p:tgtEl>
                                          <p:spTgt spid="2"/>
                                        </p:tgtEl>
                                        <p:attrNameLst>
                                          <p:attrName>style.visibility</p:attrName>
                                        </p:attrNameLst>
                                      </p:cBhvr>
                                      <p:to>
                                        <p:strVal val="visible"/>
                                      </p:to>
                                    </p:set>
                                    <p:animEffect transition="in" filter="fade">
                                      <p:cBhvr>
                                        <p:cTn id="36"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err="1">
                <a:latin typeface="+mn-lt"/>
              </a:rPr>
              <a:t>GIThub</a:t>
            </a:r>
            <a:r>
              <a:rPr lang="en-US" sz="2000" dirty="0">
                <a:latin typeface="+mn-lt"/>
              </a:rPr>
              <a:t> - </a:t>
            </a:r>
            <a:r>
              <a:rPr lang="en-US" sz="2000" dirty="0" err="1">
                <a:latin typeface="+mn-lt"/>
              </a:rPr>
              <a:t>Sriharsha</a:t>
            </a:r>
            <a:r>
              <a:rPr lang="en-US" sz="2000" dirty="0">
                <a:latin typeface="+mn-lt"/>
              </a:rPr>
              <a:t> </a:t>
            </a:r>
            <a:r>
              <a:rPr lang="en-US" sz="2000" dirty="0" err="1">
                <a:latin typeface="+mn-lt"/>
              </a:rPr>
              <a:t>Mopidevi</a:t>
            </a:r>
            <a:endParaRPr lang="en-US" sz="2000" dirty="0">
              <a:latin typeface="+mn-lt"/>
            </a:endParaRPr>
          </a:p>
        </p:txBody>
      </p:sp>
      <p:pic>
        <p:nvPicPr>
          <p:cNvPr id="8194" name="Picture 2">
            <a:extLst>
              <a:ext uri="{FF2B5EF4-FFF2-40B4-BE49-F238E27FC236}">
                <a16:creationId xmlns:a16="http://schemas.microsoft.com/office/drawing/2014/main" id="{C718840D-0ED1-5649-C507-D20DE65FA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495" y="964248"/>
            <a:ext cx="9696450"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07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26ADEF2-2BA7-419F-A580-9C6541A73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2B146248-6675-4D3A-B34A-7363E28C9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E52EA45-4231-40F0-A5F9-509764441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22">
            <a:extLst>
              <a:ext uri="{FF2B5EF4-FFF2-40B4-BE49-F238E27FC236}">
                <a16:creationId xmlns:a16="http://schemas.microsoft.com/office/drawing/2014/main" id="{E26580E3-C3E7-4C81-9BC7-D725DBB74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3300" spc="800" dirty="0"/>
              <a:t>Acceptance Tests i1–Riddhi </a:t>
            </a:r>
          </a:p>
        </p:txBody>
      </p:sp>
      <p:pic>
        <p:nvPicPr>
          <p:cNvPr id="4" name="Picture 3" descr="Graphical user interface, application, table, Excel&#10;&#10;Description automatically generated">
            <a:extLst>
              <a:ext uri="{FF2B5EF4-FFF2-40B4-BE49-F238E27FC236}">
                <a16:creationId xmlns:a16="http://schemas.microsoft.com/office/drawing/2014/main" id="{73CC9689-BD08-46F5-C4E4-76868DB9BF6A}"/>
              </a:ext>
            </a:extLst>
          </p:cNvPr>
          <p:cNvPicPr>
            <a:picLocks noChangeAspect="1"/>
          </p:cNvPicPr>
          <p:nvPr/>
        </p:nvPicPr>
        <p:blipFill>
          <a:blip r:embed="rId2"/>
          <a:stretch>
            <a:fillRect/>
          </a:stretch>
        </p:blipFill>
        <p:spPr>
          <a:xfrm>
            <a:off x="3963121" y="1139473"/>
            <a:ext cx="7974019" cy="4425580"/>
          </a:xfrm>
          <a:prstGeom prst="rect">
            <a:avLst/>
          </a:prstGeom>
        </p:spPr>
      </p:pic>
    </p:spTree>
    <p:extLst>
      <p:ext uri="{BB962C8B-B14F-4D97-AF65-F5344CB8AC3E}">
        <p14:creationId xmlns:p14="http://schemas.microsoft.com/office/powerpoint/2010/main" val="161504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E0BB-CC51-FE70-D986-31C6487F25AF}"/>
              </a:ext>
            </a:extLst>
          </p:cNvPr>
          <p:cNvSpPr>
            <a:spLocks noGrp="1"/>
          </p:cNvSpPr>
          <p:nvPr>
            <p:ph type="title"/>
          </p:nvPr>
        </p:nvSpPr>
        <p:spPr/>
        <p:txBody>
          <a:bodyPr/>
          <a:lstStyle/>
          <a:p>
            <a:endParaRPr lang="en-US"/>
          </a:p>
        </p:txBody>
      </p:sp>
      <p:pic>
        <p:nvPicPr>
          <p:cNvPr id="5" name="Content Placeholder 4" descr="Graphical user interface, application, table&#10;&#10;Description automatically generated">
            <a:extLst>
              <a:ext uri="{FF2B5EF4-FFF2-40B4-BE49-F238E27FC236}">
                <a16:creationId xmlns:a16="http://schemas.microsoft.com/office/drawing/2014/main" id="{57C7060E-1B03-03E0-B4A1-45F723E2C50C}"/>
              </a:ext>
            </a:extLst>
          </p:cNvPr>
          <p:cNvPicPr>
            <a:picLocks noGrp="1" noChangeAspect="1"/>
          </p:cNvPicPr>
          <p:nvPr>
            <p:ph idx="1"/>
          </p:nvPr>
        </p:nvPicPr>
        <p:blipFill>
          <a:blip r:embed="rId2"/>
          <a:stretch>
            <a:fillRect/>
          </a:stretch>
        </p:blipFill>
        <p:spPr>
          <a:xfrm>
            <a:off x="653239" y="108065"/>
            <a:ext cx="11290464" cy="6252095"/>
          </a:xfrm>
        </p:spPr>
      </p:pic>
    </p:spTree>
    <p:extLst>
      <p:ext uri="{BB962C8B-B14F-4D97-AF65-F5344CB8AC3E}">
        <p14:creationId xmlns:p14="http://schemas.microsoft.com/office/powerpoint/2010/main" val="422317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 Excel&#10;&#10;Description automatically generated">
            <a:extLst>
              <a:ext uri="{FF2B5EF4-FFF2-40B4-BE49-F238E27FC236}">
                <a16:creationId xmlns:a16="http://schemas.microsoft.com/office/drawing/2014/main" id="{25F29E4A-F33F-09BD-540B-404682BFDE9B}"/>
              </a:ext>
            </a:extLst>
          </p:cNvPr>
          <p:cNvPicPr>
            <a:picLocks noChangeAspect="1"/>
          </p:cNvPicPr>
          <p:nvPr/>
        </p:nvPicPr>
        <p:blipFill>
          <a:blip r:embed="rId2"/>
          <a:stretch>
            <a:fillRect/>
          </a:stretch>
        </p:blipFill>
        <p:spPr>
          <a:xfrm>
            <a:off x="0" y="53340"/>
            <a:ext cx="12192000" cy="6751320"/>
          </a:xfrm>
          <a:prstGeom prst="rect">
            <a:avLst/>
          </a:prstGeom>
        </p:spPr>
      </p:pic>
    </p:spTree>
    <p:extLst>
      <p:ext uri="{BB962C8B-B14F-4D97-AF65-F5344CB8AC3E}">
        <p14:creationId xmlns:p14="http://schemas.microsoft.com/office/powerpoint/2010/main" val="1688896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 Excel&#10;&#10;Description automatically generated">
            <a:extLst>
              <a:ext uri="{FF2B5EF4-FFF2-40B4-BE49-F238E27FC236}">
                <a16:creationId xmlns:a16="http://schemas.microsoft.com/office/drawing/2014/main" id="{566C4D66-57C9-FE3A-C4D6-2EE5B756A51D}"/>
              </a:ext>
            </a:extLst>
          </p:cNvPr>
          <p:cNvPicPr>
            <a:picLocks noChangeAspect="1"/>
          </p:cNvPicPr>
          <p:nvPr/>
        </p:nvPicPr>
        <p:blipFill>
          <a:blip r:embed="rId2"/>
          <a:stretch>
            <a:fillRect/>
          </a:stretch>
        </p:blipFill>
        <p:spPr>
          <a:xfrm>
            <a:off x="0" y="53340"/>
            <a:ext cx="12192000" cy="6751320"/>
          </a:xfrm>
          <a:prstGeom prst="rect">
            <a:avLst/>
          </a:prstGeom>
        </p:spPr>
      </p:pic>
    </p:spTree>
    <p:extLst>
      <p:ext uri="{BB962C8B-B14F-4D97-AF65-F5344CB8AC3E}">
        <p14:creationId xmlns:p14="http://schemas.microsoft.com/office/powerpoint/2010/main" val="56729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681AA4FF-2969-C902-E25C-6024CE944F0D}"/>
              </a:ext>
            </a:extLst>
          </p:cNvPr>
          <p:cNvPicPr>
            <a:picLocks noChangeAspect="1"/>
          </p:cNvPicPr>
          <p:nvPr/>
        </p:nvPicPr>
        <p:blipFill>
          <a:blip r:embed="rId2"/>
          <a:stretch>
            <a:fillRect/>
          </a:stretch>
        </p:blipFill>
        <p:spPr>
          <a:xfrm>
            <a:off x="0" y="53340"/>
            <a:ext cx="12192000" cy="6751320"/>
          </a:xfrm>
          <a:prstGeom prst="rect">
            <a:avLst/>
          </a:prstGeom>
        </p:spPr>
      </p:pic>
    </p:spTree>
    <p:extLst>
      <p:ext uri="{BB962C8B-B14F-4D97-AF65-F5344CB8AC3E}">
        <p14:creationId xmlns:p14="http://schemas.microsoft.com/office/powerpoint/2010/main" val="242644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4B88A52-38D7-402E-88C3-0EF4C3265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a:extLst>
              <a:ext uri="{FF2B5EF4-FFF2-40B4-BE49-F238E27FC236}">
                <a16:creationId xmlns:a16="http://schemas.microsoft.com/office/drawing/2014/main" id="{A63B1BA2-7E76-E460-345A-B94F73C49053}"/>
              </a:ext>
            </a:extLst>
          </p:cNvPr>
          <p:cNvSpPr txBox="1">
            <a:spLocks/>
          </p:cNvSpPr>
          <p:nvPr/>
        </p:nvSpPr>
        <p:spPr>
          <a:xfrm>
            <a:off x="1251678" y="4947185"/>
            <a:ext cx="9911420" cy="12673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spcAft>
                <a:spcPts val="600"/>
              </a:spcAft>
            </a:pPr>
            <a:r>
              <a:rPr lang="en-US" dirty="0"/>
              <a:t>Test execution log i1  - Nishith</a:t>
            </a:r>
          </a:p>
        </p:txBody>
      </p:sp>
      <p:sp>
        <p:nvSpPr>
          <p:cNvPr id="15" name="Freeform 6">
            <a:extLst>
              <a:ext uri="{FF2B5EF4-FFF2-40B4-BE49-F238E27FC236}">
                <a16:creationId xmlns:a16="http://schemas.microsoft.com/office/drawing/2014/main" id="{48CE09DE-7896-4508-B9CD-2E473C097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1">
              <a:lumMod val="65000"/>
            </a:schemeClr>
          </a:solidFill>
          <a:ln w="0">
            <a:noFill/>
            <a:prstDash val="solid"/>
            <a:round/>
            <a:headEnd/>
            <a:tailEnd/>
          </a:ln>
        </p:spPr>
      </p:sp>
      <p:sp>
        <p:nvSpPr>
          <p:cNvPr id="17" name="Rectangle 16">
            <a:extLst>
              <a:ext uri="{FF2B5EF4-FFF2-40B4-BE49-F238E27FC236}">
                <a16:creationId xmlns:a16="http://schemas.microsoft.com/office/drawing/2014/main" id="{6953771A-800E-41A8-965C-D99DB95E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able 5">
            <a:extLst>
              <a:ext uri="{FF2B5EF4-FFF2-40B4-BE49-F238E27FC236}">
                <a16:creationId xmlns:a16="http://schemas.microsoft.com/office/drawing/2014/main" id="{DF5C3D2D-072E-9E90-352F-1028741E59F2}"/>
              </a:ext>
            </a:extLst>
          </p:cNvPr>
          <p:cNvGraphicFramePr>
            <a:graphicFrameLocks noGrp="1"/>
          </p:cNvGraphicFramePr>
          <p:nvPr>
            <p:extLst>
              <p:ext uri="{D42A27DB-BD31-4B8C-83A1-F6EECF244321}">
                <p14:modId xmlns:p14="http://schemas.microsoft.com/office/powerpoint/2010/main" val="1666579073"/>
              </p:ext>
            </p:extLst>
          </p:nvPr>
        </p:nvGraphicFramePr>
        <p:xfrm>
          <a:off x="1396956" y="941388"/>
          <a:ext cx="10891520" cy="886444"/>
        </p:xfrm>
        <a:graphic>
          <a:graphicData uri="http://schemas.openxmlformats.org/drawingml/2006/table">
            <a:tbl>
              <a:tblPr/>
              <a:tblGrid>
                <a:gridCol w="994898">
                  <a:extLst>
                    <a:ext uri="{9D8B030D-6E8A-4147-A177-3AD203B41FA5}">
                      <a16:colId xmlns:a16="http://schemas.microsoft.com/office/drawing/2014/main" val="650759709"/>
                    </a:ext>
                  </a:extLst>
                </a:gridCol>
                <a:gridCol w="6754836">
                  <a:extLst>
                    <a:ext uri="{9D8B030D-6E8A-4147-A177-3AD203B41FA5}">
                      <a16:colId xmlns:a16="http://schemas.microsoft.com/office/drawing/2014/main" val="2277907852"/>
                    </a:ext>
                  </a:extLst>
                </a:gridCol>
                <a:gridCol w="929445">
                  <a:extLst>
                    <a:ext uri="{9D8B030D-6E8A-4147-A177-3AD203B41FA5}">
                      <a16:colId xmlns:a16="http://schemas.microsoft.com/office/drawing/2014/main" val="3770383347"/>
                    </a:ext>
                  </a:extLst>
                </a:gridCol>
                <a:gridCol w="1021080">
                  <a:extLst>
                    <a:ext uri="{9D8B030D-6E8A-4147-A177-3AD203B41FA5}">
                      <a16:colId xmlns:a16="http://schemas.microsoft.com/office/drawing/2014/main" val="3846847841"/>
                    </a:ext>
                  </a:extLst>
                </a:gridCol>
                <a:gridCol w="1191261">
                  <a:extLst>
                    <a:ext uri="{9D8B030D-6E8A-4147-A177-3AD203B41FA5}">
                      <a16:colId xmlns:a16="http://schemas.microsoft.com/office/drawing/2014/main" val="1388969971"/>
                    </a:ext>
                  </a:extLst>
                </a:gridCol>
              </a:tblGrid>
              <a:tr h="226337">
                <a:tc>
                  <a:txBody>
                    <a:bodyPr/>
                    <a:lstStyle/>
                    <a:p>
                      <a:pPr algn="l" fontAlgn="b"/>
                      <a:r>
                        <a:rPr lang="en-US" sz="1200" b="1" i="0" u="none" strike="noStrike">
                          <a:solidFill>
                            <a:srgbClr val="000000"/>
                          </a:solidFill>
                          <a:effectLst/>
                          <a:latin typeface="Calibri" panose="020F0502020204030204" pitchFamily="34" charset="0"/>
                        </a:rPr>
                        <a:t>Test Set</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 Case Title</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Status</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Exec. Date</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Tester's Name</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322671"/>
                  </a:ext>
                </a:extLst>
              </a:tr>
              <a:tr h="211656">
                <a:tc>
                  <a:txBody>
                    <a:bodyPr/>
                    <a:lstStyle/>
                    <a:p>
                      <a:pPr algn="l" fontAlgn="b"/>
                      <a:r>
                        <a:rPr lang="en-US" sz="1100" b="0" i="0" u="none" strike="noStrike" dirty="0">
                          <a:solidFill>
                            <a:srgbClr val="000000"/>
                          </a:solidFill>
                          <a:effectLst/>
                          <a:latin typeface="Calibri" panose="020F0502020204030204" pitchFamily="34" charset="0"/>
                        </a:rPr>
                        <a:t>Iteration 1</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TC1.Remove Food intake - GUI Features</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Run</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3/20/23</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Nishith Desai </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198694"/>
                  </a:ext>
                </a:extLst>
              </a:tr>
              <a:tr h="211656">
                <a:tc>
                  <a:txBody>
                    <a:bodyPr/>
                    <a:lstStyle/>
                    <a:p>
                      <a:pPr algn="l" fontAlgn="b"/>
                      <a:r>
                        <a:rPr lang="en-US" sz="1100" b="0" i="0" u="none" strike="noStrike" dirty="0">
                          <a:solidFill>
                            <a:srgbClr val="000000"/>
                          </a:solidFill>
                          <a:effectLst/>
                          <a:latin typeface="Calibri" panose="020F0502020204030204" pitchFamily="34" charset="0"/>
                        </a:rPr>
                        <a:t>Iteration 1</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TC2.Remove Food intake - Core Features </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Run</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3/21/23</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Nishith Desai </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709446"/>
                  </a:ext>
                </a:extLst>
              </a:tr>
              <a:tr h="21165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TC3.Remove Food intake - Connectivity </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Run</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3/21/2023</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Nishith Desai </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31515759"/>
                  </a:ext>
                </a:extLst>
              </a:tr>
            </a:tbl>
          </a:graphicData>
        </a:graphic>
      </p:graphicFrame>
      <p:graphicFrame>
        <p:nvGraphicFramePr>
          <p:cNvPr id="7" name="Table 6">
            <a:extLst>
              <a:ext uri="{FF2B5EF4-FFF2-40B4-BE49-F238E27FC236}">
                <a16:creationId xmlns:a16="http://schemas.microsoft.com/office/drawing/2014/main" id="{48544363-2686-E3F6-3365-EE6D4D9F1857}"/>
              </a:ext>
            </a:extLst>
          </p:cNvPr>
          <p:cNvGraphicFramePr>
            <a:graphicFrameLocks noGrp="1"/>
          </p:cNvGraphicFramePr>
          <p:nvPr>
            <p:extLst>
              <p:ext uri="{D42A27DB-BD31-4B8C-83A1-F6EECF244321}">
                <p14:modId xmlns:p14="http://schemas.microsoft.com/office/powerpoint/2010/main" val="2017214208"/>
              </p:ext>
            </p:extLst>
          </p:nvPr>
        </p:nvGraphicFramePr>
        <p:xfrm>
          <a:off x="1396957" y="1979581"/>
          <a:ext cx="10891521" cy="1503947"/>
        </p:xfrm>
        <a:graphic>
          <a:graphicData uri="http://schemas.openxmlformats.org/drawingml/2006/table">
            <a:tbl>
              <a:tblPr/>
              <a:tblGrid>
                <a:gridCol w="994898">
                  <a:extLst>
                    <a:ext uri="{9D8B030D-6E8A-4147-A177-3AD203B41FA5}">
                      <a16:colId xmlns:a16="http://schemas.microsoft.com/office/drawing/2014/main" val="672245158"/>
                    </a:ext>
                  </a:extLst>
                </a:gridCol>
                <a:gridCol w="6754837">
                  <a:extLst>
                    <a:ext uri="{9D8B030D-6E8A-4147-A177-3AD203B41FA5}">
                      <a16:colId xmlns:a16="http://schemas.microsoft.com/office/drawing/2014/main" val="43625054"/>
                    </a:ext>
                  </a:extLst>
                </a:gridCol>
                <a:gridCol w="929445">
                  <a:extLst>
                    <a:ext uri="{9D8B030D-6E8A-4147-A177-3AD203B41FA5}">
                      <a16:colId xmlns:a16="http://schemas.microsoft.com/office/drawing/2014/main" val="4205571700"/>
                    </a:ext>
                  </a:extLst>
                </a:gridCol>
                <a:gridCol w="1021080">
                  <a:extLst>
                    <a:ext uri="{9D8B030D-6E8A-4147-A177-3AD203B41FA5}">
                      <a16:colId xmlns:a16="http://schemas.microsoft.com/office/drawing/2014/main" val="517853246"/>
                    </a:ext>
                  </a:extLst>
                </a:gridCol>
                <a:gridCol w="1191261">
                  <a:extLst>
                    <a:ext uri="{9D8B030D-6E8A-4147-A177-3AD203B41FA5}">
                      <a16:colId xmlns:a16="http://schemas.microsoft.com/office/drawing/2014/main" val="1929672773"/>
                    </a:ext>
                  </a:extLst>
                </a:gridCol>
              </a:tblGrid>
              <a:tr h="218709">
                <a:tc>
                  <a:txBody>
                    <a:bodyPr/>
                    <a:lstStyle/>
                    <a:p>
                      <a:pPr algn="l" fontAlgn="b"/>
                      <a:r>
                        <a:rPr lang="en-US" sz="1200" b="1" i="0" u="none" strike="noStrike" dirty="0">
                          <a:solidFill>
                            <a:srgbClr val="000000"/>
                          </a:solidFill>
                          <a:effectLst/>
                          <a:latin typeface="Calibri" panose="020F0502020204030204" pitchFamily="34" charset="0"/>
                        </a:rPr>
                        <a:t>Test Set</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 Case Title</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Status</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Exec. Date</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Tester's Name</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433572"/>
                  </a:ext>
                </a:extLst>
              </a:tr>
              <a:tr h="21165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TC1. Track Food intake - GUI Features Testing</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3299164"/>
                  </a:ext>
                </a:extLst>
              </a:tr>
              <a:tr h="399702">
                <a:tc>
                  <a:txBody>
                    <a:bodyPr/>
                    <a:lstStyle/>
                    <a:p>
                      <a:pPr algn="l" fontAlgn="b"/>
                      <a:r>
                        <a:rPr lang="en-US" sz="1100" b="0" i="0" u="none" strike="noStrike" dirty="0">
                          <a:solidFill>
                            <a:srgbClr val="000000"/>
                          </a:solidFill>
                          <a:effectLst/>
                          <a:latin typeface="Calibri" panose="020F0502020204030204" pitchFamily="34" charset="0"/>
                        </a:rPr>
                        <a:t>Iteration 1</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TC2. Track Food intake - Core Functaionality Testing</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7324005"/>
                  </a:ext>
                </a:extLst>
              </a:tr>
              <a:tr h="21165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TC3. Track Food intake - External Entitlements </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136530"/>
                  </a:ext>
                </a:extLst>
              </a:tr>
              <a:tr h="21165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TC4. Track Food intake - Field Validation </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841419"/>
                  </a:ext>
                </a:extLst>
              </a:tr>
              <a:tr h="21165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TC5. Track Food intake - Connectivity </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7" marR="6117" marT="6117" marB="4404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117" marR="6117" marT="6117" marB="4404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4870274"/>
                  </a:ext>
                </a:extLst>
              </a:tr>
            </a:tbl>
          </a:graphicData>
        </a:graphic>
      </p:graphicFrame>
      <p:graphicFrame>
        <p:nvGraphicFramePr>
          <p:cNvPr id="8" name="Table 7">
            <a:extLst>
              <a:ext uri="{FF2B5EF4-FFF2-40B4-BE49-F238E27FC236}">
                <a16:creationId xmlns:a16="http://schemas.microsoft.com/office/drawing/2014/main" id="{788AC228-C06F-E270-2A1C-2B70D5D1B768}"/>
              </a:ext>
            </a:extLst>
          </p:cNvPr>
          <p:cNvGraphicFramePr>
            <a:graphicFrameLocks noGrp="1"/>
          </p:cNvGraphicFramePr>
          <p:nvPr>
            <p:extLst>
              <p:ext uri="{D42A27DB-BD31-4B8C-83A1-F6EECF244321}">
                <p14:modId xmlns:p14="http://schemas.microsoft.com/office/powerpoint/2010/main" val="3824574138"/>
              </p:ext>
            </p:extLst>
          </p:nvPr>
        </p:nvGraphicFramePr>
        <p:xfrm>
          <a:off x="1396955" y="3623328"/>
          <a:ext cx="10891521" cy="1117186"/>
        </p:xfrm>
        <a:graphic>
          <a:graphicData uri="http://schemas.openxmlformats.org/drawingml/2006/table">
            <a:tbl>
              <a:tblPr/>
              <a:tblGrid>
                <a:gridCol w="993704">
                  <a:extLst>
                    <a:ext uri="{9D8B030D-6E8A-4147-A177-3AD203B41FA5}">
                      <a16:colId xmlns:a16="http://schemas.microsoft.com/office/drawing/2014/main" val="2907168315"/>
                    </a:ext>
                  </a:extLst>
                </a:gridCol>
                <a:gridCol w="6746729">
                  <a:extLst>
                    <a:ext uri="{9D8B030D-6E8A-4147-A177-3AD203B41FA5}">
                      <a16:colId xmlns:a16="http://schemas.microsoft.com/office/drawing/2014/main" val="3340036434"/>
                    </a:ext>
                  </a:extLst>
                </a:gridCol>
                <a:gridCol w="928329">
                  <a:extLst>
                    <a:ext uri="{9D8B030D-6E8A-4147-A177-3AD203B41FA5}">
                      <a16:colId xmlns:a16="http://schemas.microsoft.com/office/drawing/2014/main" val="2231593749"/>
                    </a:ext>
                  </a:extLst>
                </a:gridCol>
                <a:gridCol w="1019854">
                  <a:extLst>
                    <a:ext uri="{9D8B030D-6E8A-4147-A177-3AD203B41FA5}">
                      <a16:colId xmlns:a16="http://schemas.microsoft.com/office/drawing/2014/main" val="2393995004"/>
                    </a:ext>
                  </a:extLst>
                </a:gridCol>
                <a:gridCol w="1202905">
                  <a:extLst>
                    <a:ext uri="{9D8B030D-6E8A-4147-A177-3AD203B41FA5}">
                      <a16:colId xmlns:a16="http://schemas.microsoft.com/office/drawing/2014/main" val="1138132602"/>
                    </a:ext>
                  </a:extLst>
                </a:gridCol>
              </a:tblGrid>
              <a:tr h="226359">
                <a:tc>
                  <a:txBody>
                    <a:bodyPr/>
                    <a:lstStyle/>
                    <a:p>
                      <a:pPr algn="l" fontAlgn="b"/>
                      <a:r>
                        <a:rPr lang="en-US" sz="1200" b="1" i="0" u="none" strike="noStrike">
                          <a:solidFill>
                            <a:srgbClr val="000000"/>
                          </a:solidFill>
                          <a:effectLst/>
                          <a:latin typeface="Calibri" panose="020F0502020204030204" pitchFamily="34" charset="0"/>
                        </a:rPr>
                        <a:t>Test Set</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 Case Title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effectLst/>
                          <a:latin typeface="Calibri" panose="020F0502020204030204" pitchFamily="34" charset="0"/>
                        </a:rPr>
                        <a:t>Status</a:t>
                      </a:r>
                    </a:p>
                  </a:txBody>
                  <a:tcPr marL="6110" marR="6110" marT="6110" marB="439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Exec. Date</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Tester's Name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584102"/>
                  </a:ext>
                </a:extLst>
              </a:tr>
              <a:tr h="211552">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TC1. List Food Nutrition - Core Functaionality Testing</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Run</a:t>
                      </a:r>
                    </a:p>
                  </a:txBody>
                  <a:tcPr marL="6110" marR="6110" marT="6110" marB="439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3/22/23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Riddhi Mhatre </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099649"/>
                  </a:ext>
                </a:extLst>
              </a:tr>
              <a:tr h="230982">
                <a:tc>
                  <a:txBody>
                    <a:bodyPr/>
                    <a:lstStyle/>
                    <a:p>
                      <a:pPr algn="l" fontAlgn="b"/>
                      <a:r>
                        <a:rPr lang="en-US" sz="1100" b="0" i="0" u="none" strike="noStrike" dirty="0">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TC2. List Food Nutrition - GUI Features Testing</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Run</a:t>
                      </a:r>
                    </a:p>
                  </a:txBody>
                  <a:tcPr marL="6110" marR="6110" marT="6110" marB="439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3/21/23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Riddhi Mhatre </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7807638"/>
                  </a:ext>
                </a:extLst>
              </a:tr>
              <a:tr h="211552">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TC3. List Food Nutrition- ET-Ex - External Entitlements</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Run</a:t>
                      </a:r>
                    </a:p>
                  </a:txBody>
                  <a:tcPr marL="6110" marR="6110" marT="6110" marB="439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3/23/23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Riddhi Mhatre </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206376"/>
                  </a:ext>
                </a:extLst>
              </a:tr>
              <a:tr h="211552">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panose="020F0502020204030204" pitchFamily="34" charset="0"/>
                        </a:rPr>
                        <a:t>TC4. List Food Nutrition - Connectivity </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panose="020F0502020204030204" pitchFamily="34" charset="0"/>
                        </a:rPr>
                        <a:t>Run</a:t>
                      </a:r>
                    </a:p>
                  </a:txBody>
                  <a:tcPr marL="6110" marR="6110" marT="6110" marB="439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3/21/2023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panose="020F0502020204030204" pitchFamily="34" charset="0"/>
                        </a:rPr>
                        <a:t>Riddhi Mhatre </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35337889"/>
                  </a:ext>
                </a:extLst>
              </a:tr>
            </a:tbl>
          </a:graphicData>
        </a:graphic>
      </p:graphicFrame>
    </p:spTree>
    <p:extLst>
      <p:ext uri="{BB962C8B-B14F-4D97-AF65-F5344CB8AC3E}">
        <p14:creationId xmlns:p14="http://schemas.microsoft.com/office/powerpoint/2010/main" val="167626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126ADEF2-2BA7-419F-A580-9C6541A73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9" name="Rectangle 21">
            <a:extLst>
              <a:ext uri="{FF2B5EF4-FFF2-40B4-BE49-F238E27FC236}">
                <a16:creationId xmlns:a16="http://schemas.microsoft.com/office/drawing/2014/main" id="{2B146248-6675-4D3A-B34A-7363E28C9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3">
            <a:extLst>
              <a:ext uri="{FF2B5EF4-FFF2-40B4-BE49-F238E27FC236}">
                <a16:creationId xmlns:a16="http://schemas.microsoft.com/office/drawing/2014/main" id="{8E52EA45-4231-40F0-A5F9-509764441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Freeform 22">
            <a:extLst>
              <a:ext uri="{FF2B5EF4-FFF2-40B4-BE49-F238E27FC236}">
                <a16:creationId xmlns:a16="http://schemas.microsoft.com/office/drawing/2014/main" id="{E26580E3-C3E7-4C81-9BC7-D725DBB74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3300" spc="800"/>
              <a:t>Acceptance Tests i2–Riddhi </a:t>
            </a:r>
            <a:endParaRPr lang="en-US" sz="3300" spc="800" dirty="0"/>
          </a:p>
        </p:txBody>
      </p:sp>
      <p:pic>
        <p:nvPicPr>
          <p:cNvPr id="5" name="Picture 4" descr="Graphical user interface, application, table, Excel&#10;&#10;Description automatically generated">
            <a:extLst>
              <a:ext uri="{FF2B5EF4-FFF2-40B4-BE49-F238E27FC236}">
                <a16:creationId xmlns:a16="http://schemas.microsoft.com/office/drawing/2014/main" id="{83F55489-B3C1-6432-CCD1-EFD2EC0A9DC3}"/>
              </a:ext>
            </a:extLst>
          </p:cNvPr>
          <p:cNvPicPr>
            <a:picLocks noChangeAspect="1"/>
          </p:cNvPicPr>
          <p:nvPr/>
        </p:nvPicPr>
        <p:blipFill>
          <a:blip r:embed="rId2"/>
          <a:stretch>
            <a:fillRect/>
          </a:stretch>
        </p:blipFill>
        <p:spPr>
          <a:xfrm>
            <a:off x="3847317" y="375920"/>
            <a:ext cx="8344682" cy="5229225"/>
          </a:xfrm>
          <a:prstGeom prst="rect">
            <a:avLst/>
          </a:prstGeom>
        </p:spPr>
      </p:pic>
    </p:spTree>
    <p:extLst>
      <p:ext uri="{BB962C8B-B14F-4D97-AF65-F5344CB8AC3E}">
        <p14:creationId xmlns:p14="http://schemas.microsoft.com/office/powerpoint/2010/main" val="118798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0AF03C5B-7BC2-ED6E-E295-6ABE41E0064D}"/>
              </a:ext>
            </a:extLst>
          </p:cNvPr>
          <p:cNvPicPr>
            <a:picLocks noChangeAspect="1"/>
          </p:cNvPicPr>
          <p:nvPr/>
        </p:nvPicPr>
        <p:blipFill>
          <a:blip r:embed="rId2"/>
          <a:stretch>
            <a:fillRect/>
          </a:stretch>
        </p:blipFill>
        <p:spPr>
          <a:xfrm>
            <a:off x="0" y="53340"/>
            <a:ext cx="12192000" cy="6751320"/>
          </a:xfrm>
          <a:prstGeom prst="rect">
            <a:avLst/>
          </a:prstGeom>
        </p:spPr>
      </p:pic>
    </p:spTree>
    <p:extLst>
      <p:ext uri="{BB962C8B-B14F-4D97-AF65-F5344CB8AC3E}">
        <p14:creationId xmlns:p14="http://schemas.microsoft.com/office/powerpoint/2010/main" val="57005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 Excel&#10;&#10;Description automatically generated">
            <a:extLst>
              <a:ext uri="{FF2B5EF4-FFF2-40B4-BE49-F238E27FC236}">
                <a16:creationId xmlns:a16="http://schemas.microsoft.com/office/drawing/2014/main" id="{C43D1FAF-3670-2865-EE19-8E42C0114583}"/>
              </a:ext>
            </a:extLst>
          </p:cNvPr>
          <p:cNvPicPr>
            <a:picLocks noChangeAspect="1"/>
          </p:cNvPicPr>
          <p:nvPr/>
        </p:nvPicPr>
        <p:blipFill>
          <a:blip r:embed="rId2"/>
          <a:stretch>
            <a:fillRect/>
          </a:stretch>
        </p:blipFill>
        <p:spPr>
          <a:xfrm>
            <a:off x="0" y="53340"/>
            <a:ext cx="12192000" cy="6751320"/>
          </a:xfrm>
          <a:prstGeom prst="rect">
            <a:avLst/>
          </a:prstGeom>
        </p:spPr>
      </p:pic>
    </p:spTree>
    <p:extLst>
      <p:ext uri="{BB962C8B-B14F-4D97-AF65-F5344CB8AC3E}">
        <p14:creationId xmlns:p14="http://schemas.microsoft.com/office/powerpoint/2010/main" val="36492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ctr"/>
            <a:r>
              <a:rPr lang="en-US" sz="2000">
                <a:latin typeface="+mn-lt"/>
              </a:rPr>
              <a:t>                                                  Road MaP– Tarun Dagar    </a:t>
            </a:r>
            <a:endParaRPr lang="en-US" sz="2000" dirty="0">
              <a:latin typeface="+mn-lt"/>
            </a:endParaRPr>
          </a:p>
        </p:txBody>
      </p:sp>
      <p:pic>
        <p:nvPicPr>
          <p:cNvPr id="4" name="Picture 3">
            <a:extLst>
              <a:ext uri="{FF2B5EF4-FFF2-40B4-BE49-F238E27FC236}">
                <a16:creationId xmlns:a16="http://schemas.microsoft.com/office/drawing/2014/main" id="{CA0A8ADD-A1A2-702F-F895-F463046F2778}"/>
              </a:ext>
            </a:extLst>
          </p:cNvPr>
          <p:cNvPicPr>
            <a:picLocks noChangeAspect="1"/>
          </p:cNvPicPr>
          <p:nvPr/>
        </p:nvPicPr>
        <p:blipFill>
          <a:blip r:embed="rId2"/>
          <a:stretch>
            <a:fillRect/>
          </a:stretch>
        </p:blipFill>
        <p:spPr>
          <a:xfrm>
            <a:off x="14988" y="1207892"/>
            <a:ext cx="12177011" cy="4447690"/>
          </a:xfrm>
          <a:prstGeom prst="rect">
            <a:avLst/>
          </a:prstGeom>
        </p:spPr>
      </p:pic>
    </p:spTree>
    <p:extLst>
      <p:ext uri="{BB962C8B-B14F-4D97-AF65-F5344CB8AC3E}">
        <p14:creationId xmlns:p14="http://schemas.microsoft.com/office/powerpoint/2010/main" val="613317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 Excel&#10;&#10;Description automatically generated">
            <a:extLst>
              <a:ext uri="{FF2B5EF4-FFF2-40B4-BE49-F238E27FC236}">
                <a16:creationId xmlns:a16="http://schemas.microsoft.com/office/drawing/2014/main" id="{DCACF109-2A22-59C2-F3E0-E1C9627DAD25}"/>
              </a:ext>
            </a:extLst>
          </p:cNvPr>
          <p:cNvPicPr>
            <a:picLocks noChangeAspect="1"/>
          </p:cNvPicPr>
          <p:nvPr/>
        </p:nvPicPr>
        <p:blipFill>
          <a:blip r:embed="rId2"/>
          <a:stretch>
            <a:fillRect/>
          </a:stretch>
        </p:blipFill>
        <p:spPr>
          <a:xfrm>
            <a:off x="0" y="53340"/>
            <a:ext cx="12192000" cy="6751320"/>
          </a:xfrm>
          <a:prstGeom prst="rect">
            <a:avLst/>
          </a:prstGeom>
        </p:spPr>
      </p:pic>
    </p:spTree>
    <p:extLst>
      <p:ext uri="{BB962C8B-B14F-4D97-AF65-F5344CB8AC3E}">
        <p14:creationId xmlns:p14="http://schemas.microsoft.com/office/powerpoint/2010/main" val="792508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DE1C8E5A-8E63-6AB5-5814-4227A8E7FAFB}"/>
              </a:ext>
            </a:extLst>
          </p:cNvPr>
          <p:cNvPicPr>
            <a:picLocks noChangeAspect="1"/>
          </p:cNvPicPr>
          <p:nvPr/>
        </p:nvPicPr>
        <p:blipFill>
          <a:blip r:embed="rId2"/>
          <a:stretch>
            <a:fillRect/>
          </a:stretch>
        </p:blipFill>
        <p:spPr>
          <a:xfrm>
            <a:off x="0" y="53340"/>
            <a:ext cx="12192000" cy="6751320"/>
          </a:xfrm>
          <a:prstGeom prst="rect">
            <a:avLst/>
          </a:prstGeom>
        </p:spPr>
      </p:pic>
    </p:spTree>
    <p:extLst>
      <p:ext uri="{BB962C8B-B14F-4D97-AF65-F5344CB8AC3E}">
        <p14:creationId xmlns:p14="http://schemas.microsoft.com/office/powerpoint/2010/main" val="354649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B465AB8-4491-720D-234D-F52692674B63}"/>
              </a:ext>
            </a:extLst>
          </p:cNvPr>
          <p:cNvGraphicFramePr>
            <a:graphicFrameLocks noGrp="1"/>
          </p:cNvGraphicFramePr>
          <p:nvPr>
            <p:extLst>
              <p:ext uri="{D42A27DB-BD31-4B8C-83A1-F6EECF244321}">
                <p14:modId xmlns:p14="http://schemas.microsoft.com/office/powerpoint/2010/main" val="2294711603"/>
              </p:ext>
            </p:extLst>
          </p:nvPr>
        </p:nvGraphicFramePr>
        <p:xfrm>
          <a:off x="499110" y="4354037"/>
          <a:ext cx="10179050" cy="1103945"/>
        </p:xfrm>
        <a:graphic>
          <a:graphicData uri="http://schemas.openxmlformats.org/drawingml/2006/table">
            <a:tbl>
              <a:tblPr/>
              <a:tblGrid>
                <a:gridCol w="928701">
                  <a:extLst>
                    <a:ext uri="{9D8B030D-6E8A-4147-A177-3AD203B41FA5}">
                      <a16:colId xmlns:a16="http://schemas.microsoft.com/office/drawing/2014/main" val="2585927807"/>
                    </a:ext>
                  </a:extLst>
                </a:gridCol>
                <a:gridCol w="6305390">
                  <a:extLst>
                    <a:ext uri="{9D8B030D-6E8A-4147-A177-3AD203B41FA5}">
                      <a16:colId xmlns:a16="http://schemas.microsoft.com/office/drawing/2014/main" val="1657752252"/>
                    </a:ext>
                  </a:extLst>
                </a:gridCol>
                <a:gridCol w="867602">
                  <a:extLst>
                    <a:ext uri="{9D8B030D-6E8A-4147-A177-3AD203B41FA5}">
                      <a16:colId xmlns:a16="http://schemas.microsoft.com/office/drawing/2014/main" val="3932240434"/>
                    </a:ext>
                  </a:extLst>
                </a:gridCol>
                <a:gridCol w="953140">
                  <a:extLst>
                    <a:ext uri="{9D8B030D-6E8A-4147-A177-3AD203B41FA5}">
                      <a16:colId xmlns:a16="http://schemas.microsoft.com/office/drawing/2014/main" val="2625653304"/>
                    </a:ext>
                  </a:extLst>
                </a:gridCol>
                <a:gridCol w="1124217">
                  <a:extLst>
                    <a:ext uri="{9D8B030D-6E8A-4147-A177-3AD203B41FA5}">
                      <a16:colId xmlns:a16="http://schemas.microsoft.com/office/drawing/2014/main" val="1669902069"/>
                    </a:ext>
                  </a:extLst>
                </a:gridCol>
              </a:tblGrid>
              <a:tr h="226065">
                <a:tc>
                  <a:txBody>
                    <a:bodyPr/>
                    <a:lstStyle/>
                    <a:p>
                      <a:pPr algn="l" fontAlgn="b"/>
                      <a:r>
                        <a:rPr lang="en-US" sz="1200" b="1" i="0" u="none" strike="noStrike">
                          <a:solidFill>
                            <a:srgbClr val="000000"/>
                          </a:solidFill>
                          <a:effectLst/>
                          <a:latin typeface="Calibri" panose="020F0502020204030204" pitchFamily="34" charset="0"/>
                        </a:rPr>
                        <a:t>Test Set</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 Case Title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Status</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Exec. Date</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Tester's Name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9337569"/>
                  </a:ext>
                </a:extLst>
              </a:tr>
              <a:tr h="211402">
                <a:tc>
                  <a:txBody>
                    <a:bodyPr/>
                    <a:lstStyle/>
                    <a:p>
                      <a:pPr algn="l" fontAlgn="b"/>
                      <a:r>
                        <a:rPr lang="en-US" sz="1100" b="0" i="0" u="none" strike="noStrike">
                          <a:solidFill>
                            <a:srgbClr val="000000"/>
                          </a:solidFill>
                          <a:effectLst/>
                          <a:latin typeface="Calibri" panose="020F0502020204030204" pitchFamily="34" charset="0"/>
                        </a:rPr>
                        <a:t>Iteration 2</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TC1. List Fitness Routine - Core </a:t>
                      </a:r>
                      <a:r>
                        <a:rPr lang="en-US" sz="1100" b="0" i="0" u="none" strike="noStrike" dirty="0" err="1">
                          <a:solidFill>
                            <a:srgbClr val="000000"/>
                          </a:solidFill>
                          <a:effectLst/>
                          <a:latin typeface="Calibri" panose="020F0502020204030204" pitchFamily="34" charset="0"/>
                        </a:rPr>
                        <a:t>Functaionality</a:t>
                      </a:r>
                      <a:r>
                        <a:rPr lang="en-US" sz="1100" b="0" i="0" u="none" strike="noStrike" dirty="0">
                          <a:solidFill>
                            <a:srgbClr val="000000"/>
                          </a:solidFill>
                          <a:effectLst/>
                          <a:latin typeface="Calibri" panose="020F0502020204030204" pitchFamily="34" charset="0"/>
                        </a:rPr>
                        <a:t> Testing</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3/27/23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Riddhi Mhatre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074462"/>
                  </a:ext>
                </a:extLst>
              </a:tr>
              <a:tr h="211402">
                <a:tc>
                  <a:txBody>
                    <a:bodyPr/>
                    <a:lstStyle/>
                    <a:p>
                      <a:pPr algn="l" fontAlgn="b"/>
                      <a:r>
                        <a:rPr lang="en-US" sz="1100" b="0" i="0" u="none" strike="noStrike">
                          <a:solidFill>
                            <a:srgbClr val="000000"/>
                          </a:solidFill>
                          <a:effectLst/>
                          <a:latin typeface="Calibri" panose="020F0502020204030204" pitchFamily="34" charset="0"/>
                        </a:rPr>
                        <a:t>Iteration 2</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TC2. List Fitness Routine - GUI Features Testing</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3/27/23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Riddhi Mhatre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097691"/>
                  </a:ext>
                </a:extLst>
              </a:tr>
              <a:tr h="211402">
                <a:tc>
                  <a:txBody>
                    <a:bodyPr/>
                    <a:lstStyle/>
                    <a:p>
                      <a:pPr algn="l" fontAlgn="b"/>
                      <a:r>
                        <a:rPr lang="en-US" sz="1100" b="0" i="0" u="none" strike="noStrike">
                          <a:solidFill>
                            <a:srgbClr val="000000"/>
                          </a:solidFill>
                          <a:effectLst/>
                          <a:latin typeface="Calibri" panose="020F0502020204030204" pitchFamily="34" charset="0"/>
                        </a:rPr>
                        <a:t>Iteration 2</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TC3. List Fitness Routine- ET-Ex - External Entitlements</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3/28/23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Riddhi Mhatre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069078"/>
                  </a:ext>
                </a:extLst>
              </a:tr>
              <a:tr h="211402">
                <a:tc>
                  <a:txBody>
                    <a:bodyPr/>
                    <a:lstStyle/>
                    <a:p>
                      <a:pPr algn="l" fontAlgn="b"/>
                      <a:r>
                        <a:rPr lang="en-US" sz="1100" b="0" i="0" u="none" strike="noStrike">
                          <a:solidFill>
                            <a:srgbClr val="000000"/>
                          </a:solidFill>
                          <a:effectLst/>
                          <a:latin typeface="Calibri" panose="020F0502020204030204" pitchFamily="34" charset="0"/>
                        </a:rPr>
                        <a:t>Iteration 2</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TC4. List Fitness Routine - Connectivity </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Fail</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3/30/2023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panose="020F0502020204030204" pitchFamily="34" charset="0"/>
                        </a:rPr>
                        <a:t>Riddhi Mhatre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9505511"/>
                  </a:ext>
                </a:extLst>
              </a:tr>
            </a:tbl>
          </a:graphicData>
        </a:graphic>
      </p:graphicFrame>
      <p:graphicFrame>
        <p:nvGraphicFramePr>
          <p:cNvPr id="3" name="Table 2">
            <a:extLst>
              <a:ext uri="{FF2B5EF4-FFF2-40B4-BE49-F238E27FC236}">
                <a16:creationId xmlns:a16="http://schemas.microsoft.com/office/drawing/2014/main" id="{FBB35420-12D4-25D5-0BAE-86EAFA9D001F}"/>
              </a:ext>
            </a:extLst>
          </p:cNvPr>
          <p:cNvGraphicFramePr>
            <a:graphicFrameLocks noGrp="1"/>
          </p:cNvGraphicFramePr>
          <p:nvPr>
            <p:extLst>
              <p:ext uri="{D42A27DB-BD31-4B8C-83A1-F6EECF244321}">
                <p14:modId xmlns:p14="http://schemas.microsoft.com/office/powerpoint/2010/main" val="1370071107"/>
              </p:ext>
            </p:extLst>
          </p:nvPr>
        </p:nvGraphicFramePr>
        <p:xfrm>
          <a:off x="499110" y="2605090"/>
          <a:ext cx="10179049" cy="1269359"/>
        </p:xfrm>
        <a:graphic>
          <a:graphicData uri="http://schemas.openxmlformats.org/drawingml/2006/table">
            <a:tbl>
              <a:tblPr/>
              <a:tblGrid>
                <a:gridCol w="917684">
                  <a:extLst>
                    <a:ext uri="{9D8B030D-6E8A-4147-A177-3AD203B41FA5}">
                      <a16:colId xmlns:a16="http://schemas.microsoft.com/office/drawing/2014/main" val="3247462394"/>
                    </a:ext>
                  </a:extLst>
                </a:gridCol>
                <a:gridCol w="6230593">
                  <a:extLst>
                    <a:ext uri="{9D8B030D-6E8A-4147-A177-3AD203B41FA5}">
                      <a16:colId xmlns:a16="http://schemas.microsoft.com/office/drawing/2014/main" val="486796135"/>
                    </a:ext>
                  </a:extLst>
                </a:gridCol>
                <a:gridCol w="857310">
                  <a:extLst>
                    <a:ext uri="{9D8B030D-6E8A-4147-A177-3AD203B41FA5}">
                      <a16:colId xmlns:a16="http://schemas.microsoft.com/office/drawing/2014/main" val="13524916"/>
                    </a:ext>
                  </a:extLst>
                </a:gridCol>
                <a:gridCol w="1074656">
                  <a:extLst>
                    <a:ext uri="{9D8B030D-6E8A-4147-A177-3AD203B41FA5}">
                      <a16:colId xmlns:a16="http://schemas.microsoft.com/office/drawing/2014/main" val="731658879"/>
                    </a:ext>
                  </a:extLst>
                </a:gridCol>
                <a:gridCol w="1098806">
                  <a:extLst>
                    <a:ext uri="{9D8B030D-6E8A-4147-A177-3AD203B41FA5}">
                      <a16:colId xmlns:a16="http://schemas.microsoft.com/office/drawing/2014/main" val="1087992806"/>
                    </a:ext>
                  </a:extLst>
                </a:gridCol>
              </a:tblGrid>
              <a:tr h="223649">
                <a:tc>
                  <a:txBody>
                    <a:bodyPr/>
                    <a:lstStyle/>
                    <a:p>
                      <a:pPr algn="l" fontAlgn="b"/>
                      <a:r>
                        <a:rPr lang="en-US" sz="1100" b="1" i="0" u="none" strike="noStrike">
                          <a:solidFill>
                            <a:srgbClr val="000000"/>
                          </a:solidFill>
                          <a:effectLst/>
                          <a:latin typeface="Calibri" panose="020F0502020204030204" pitchFamily="34" charset="0"/>
                        </a:rPr>
                        <a:t>Test Set</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Test Case Title</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Status</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Exec. Date</a:t>
                      </a:r>
                    </a:p>
                  </a:txBody>
                  <a:tcPr marL="6045" marR="6045" marT="6045" marB="435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Tester's Name</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5858036"/>
                  </a:ext>
                </a:extLst>
              </a:tr>
              <a:tr h="209142">
                <a:tc>
                  <a:txBody>
                    <a:bodyPr/>
                    <a:lstStyle/>
                    <a:p>
                      <a:pPr algn="l" fontAlgn="b"/>
                      <a:r>
                        <a:rPr lang="en-US" sz="1000" b="0" i="0" u="none" strike="noStrike">
                          <a:solidFill>
                            <a:srgbClr val="000000"/>
                          </a:solidFill>
                          <a:effectLst/>
                          <a:latin typeface="Calibri" panose="020F0502020204030204" pitchFamily="34" charset="0"/>
                        </a:rPr>
                        <a:t>Iteration 2</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TC1. Track steps - GUI Features Testing</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Run</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3/28/23</a:t>
                      </a:r>
                    </a:p>
                  </a:txBody>
                  <a:tcPr marL="6045" marR="6045" marT="6045" marB="435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Riddhi Mhatre</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8254076"/>
                  </a:ext>
                </a:extLst>
              </a:tr>
              <a:tr h="209142">
                <a:tc>
                  <a:txBody>
                    <a:bodyPr/>
                    <a:lstStyle/>
                    <a:p>
                      <a:pPr algn="l" fontAlgn="b"/>
                      <a:r>
                        <a:rPr lang="en-US" sz="1000" b="0" i="0" u="none" strike="noStrike">
                          <a:solidFill>
                            <a:srgbClr val="000000"/>
                          </a:solidFill>
                          <a:effectLst/>
                          <a:latin typeface="Calibri" panose="020F0502020204030204" pitchFamily="34" charset="0"/>
                        </a:rPr>
                        <a:t>Iteration 2</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TC2. Track steps - Core Functaionality Testing</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Run</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3/29/23</a:t>
                      </a:r>
                    </a:p>
                  </a:txBody>
                  <a:tcPr marL="6045" marR="6045" marT="6045" marB="435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Riddhi Mhatre</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747807"/>
                  </a:ext>
                </a:extLst>
              </a:tr>
              <a:tr h="209142">
                <a:tc>
                  <a:txBody>
                    <a:bodyPr/>
                    <a:lstStyle/>
                    <a:p>
                      <a:pPr algn="l" fontAlgn="b"/>
                      <a:r>
                        <a:rPr lang="en-US" sz="1000" b="0" i="0" u="none" strike="noStrike">
                          <a:solidFill>
                            <a:srgbClr val="000000"/>
                          </a:solidFill>
                          <a:effectLst/>
                          <a:latin typeface="Calibri" panose="020F0502020204030204" pitchFamily="34" charset="0"/>
                        </a:rPr>
                        <a:t>Iteration 2</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TC3. Track steps - External Entitlements </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 Run</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3/29/2023</a:t>
                      </a:r>
                    </a:p>
                  </a:txBody>
                  <a:tcPr marL="6045" marR="6045" marT="6045" marB="435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Riddhi Mhatre</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865509"/>
                  </a:ext>
                </a:extLst>
              </a:tr>
              <a:tr h="209142">
                <a:tc>
                  <a:txBody>
                    <a:bodyPr/>
                    <a:lstStyle/>
                    <a:p>
                      <a:pPr algn="l" fontAlgn="b"/>
                      <a:r>
                        <a:rPr lang="en-US" sz="1000" b="0" i="0" u="none" strike="noStrike">
                          <a:solidFill>
                            <a:srgbClr val="000000"/>
                          </a:solidFill>
                          <a:effectLst/>
                          <a:latin typeface="Calibri" panose="020F0502020204030204" pitchFamily="34" charset="0"/>
                        </a:rPr>
                        <a:t>Iteration 2</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TC4. Track steps - Field Validation </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 Run</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3/30/2023</a:t>
                      </a:r>
                    </a:p>
                  </a:txBody>
                  <a:tcPr marL="6045" marR="6045" marT="6045" marB="435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Riddhi Mhatre</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258636"/>
                  </a:ext>
                </a:extLst>
              </a:tr>
              <a:tr h="209142">
                <a:tc>
                  <a:txBody>
                    <a:bodyPr/>
                    <a:lstStyle/>
                    <a:p>
                      <a:pPr algn="l" fontAlgn="b"/>
                      <a:r>
                        <a:rPr lang="en-US" sz="1000" b="0" i="0" u="none" strike="noStrike">
                          <a:solidFill>
                            <a:srgbClr val="000000"/>
                          </a:solidFill>
                          <a:effectLst/>
                          <a:latin typeface="Calibri" panose="020F0502020204030204" pitchFamily="34" charset="0"/>
                        </a:rPr>
                        <a:t>Iteration 2</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TC5. Track steps - Connectivity </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 Run</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3/30/2023</a:t>
                      </a:r>
                    </a:p>
                  </a:txBody>
                  <a:tcPr marL="6045" marR="6045" marT="6045" marB="4352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Riddhi Mhatre</a:t>
                      </a:r>
                    </a:p>
                  </a:txBody>
                  <a:tcPr marL="6045" marR="6045" marT="6045" marB="4352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5172650"/>
                  </a:ext>
                </a:extLst>
              </a:tr>
            </a:tbl>
          </a:graphicData>
        </a:graphic>
      </p:graphicFrame>
      <p:sp>
        <p:nvSpPr>
          <p:cNvPr id="7" name="TextBox 6">
            <a:extLst>
              <a:ext uri="{FF2B5EF4-FFF2-40B4-BE49-F238E27FC236}">
                <a16:creationId xmlns:a16="http://schemas.microsoft.com/office/drawing/2014/main" id="{50C090E7-DE8A-1878-882E-8C4E2389E366}"/>
              </a:ext>
            </a:extLst>
          </p:cNvPr>
          <p:cNvSpPr txBox="1"/>
          <p:nvPr/>
        </p:nvSpPr>
        <p:spPr>
          <a:xfrm>
            <a:off x="5477774" y="465826"/>
            <a:ext cx="4641011" cy="646331"/>
          </a:xfrm>
          <a:prstGeom prst="rect">
            <a:avLst/>
          </a:prstGeom>
          <a:noFill/>
        </p:spPr>
        <p:txBody>
          <a:bodyPr wrap="square" rtlCol="0">
            <a:spAutoFit/>
          </a:bodyPr>
          <a:lstStyle/>
          <a:p>
            <a:r>
              <a:rPr lang="en-US" dirty="0"/>
              <a:t>Test execution log I2  - Nishith</a:t>
            </a:r>
          </a:p>
          <a:p>
            <a:endParaRPr lang="en-US" dirty="0"/>
          </a:p>
        </p:txBody>
      </p:sp>
    </p:spTree>
    <p:extLst>
      <p:ext uri="{BB962C8B-B14F-4D97-AF65-F5344CB8AC3E}">
        <p14:creationId xmlns:p14="http://schemas.microsoft.com/office/powerpoint/2010/main" val="421823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a:latin typeface="+mn-lt"/>
              </a:rPr>
              <a:t>Jenkins Demo-Tarun </a:t>
            </a:r>
            <a:r>
              <a:rPr lang="en-US" sz="2000" dirty="0" err="1">
                <a:latin typeface="+mn-lt"/>
              </a:rPr>
              <a:t>dagar</a:t>
            </a:r>
            <a:endParaRPr lang="en-US" sz="2000" dirty="0">
              <a:latin typeface="+mn-lt"/>
            </a:endParaRPr>
          </a:p>
        </p:txBody>
      </p:sp>
      <p:pic>
        <p:nvPicPr>
          <p:cNvPr id="4" name="Picture 3">
            <a:extLst>
              <a:ext uri="{FF2B5EF4-FFF2-40B4-BE49-F238E27FC236}">
                <a16:creationId xmlns:a16="http://schemas.microsoft.com/office/drawing/2014/main" id="{18654F51-C3CC-10A9-B3F9-9F8B513390C4}"/>
              </a:ext>
            </a:extLst>
          </p:cNvPr>
          <p:cNvPicPr>
            <a:picLocks noChangeAspect="1"/>
          </p:cNvPicPr>
          <p:nvPr/>
        </p:nvPicPr>
        <p:blipFill>
          <a:blip r:embed="rId2"/>
          <a:stretch>
            <a:fillRect/>
          </a:stretch>
        </p:blipFill>
        <p:spPr>
          <a:xfrm>
            <a:off x="3295425" y="1207892"/>
            <a:ext cx="5807019" cy="2987791"/>
          </a:xfrm>
          <a:prstGeom prst="rect">
            <a:avLst/>
          </a:prstGeom>
        </p:spPr>
      </p:pic>
      <p:sp>
        <p:nvSpPr>
          <p:cNvPr id="6" name="TextBox 5">
            <a:extLst>
              <a:ext uri="{FF2B5EF4-FFF2-40B4-BE49-F238E27FC236}">
                <a16:creationId xmlns:a16="http://schemas.microsoft.com/office/drawing/2014/main" id="{36C8EABC-38F1-6CF2-EAA0-A8D065E60598}"/>
              </a:ext>
            </a:extLst>
          </p:cNvPr>
          <p:cNvSpPr txBox="1"/>
          <p:nvPr/>
        </p:nvSpPr>
        <p:spPr>
          <a:xfrm>
            <a:off x="1574800" y="4866640"/>
            <a:ext cx="9062720" cy="2031325"/>
          </a:xfrm>
          <a:prstGeom prst="rect">
            <a:avLst/>
          </a:prstGeom>
          <a:noFill/>
        </p:spPr>
        <p:txBody>
          <a:bodyPr wrap="square" rtlCol="0">
            <a:spAutoFit/>
          </a:bodyPr>
          <a:lstStyle/>
          <a:p>
            <a:r>
              <a:rPr lang="en-US" dirty="0">
                <a:hlinkClick r:id="rId3"/>
              </a:rPr>
              <a:t>https://paceuniversity-my.sharepoint.com/personal/vk77333n_pace_edu/_layouts/15/onedrive.aspx?csf=1&amp;web=1&amp;e=2hSdRy&amp;cid=8a71460d%2Da666%2D4c06%2Da234%2D20d92347a313&amp;FolderCTID=0x0120009C52753C321D544A87773635E9751913&amp;id=%2Fpersonal%2Fvk77333n%5Fpace%5Fedu%2FDocuments%2FTeam%204%20Health%20Plan%2FAll%20Doc%20Pre%203%2E3%2F14a%2E%20R1%5FJenkins%20Demo%5FTeam%204%2Emp4&amp;parent=%2Fpersonal%2Fvk77333n%5Fpace%5Fedu%2FDocuments%2FTeam%204%20Health%20Plan%2FAll%20Doc%20Pre%203%2E3</a:t>
            </a:r>
            <a:endParaRPr lang="en-US" dirty="0"/>
          </a:p>
        </p:txBody>
      </p:sp>
    </p:spTree>
    <p:extLst>
      <p:ext uri="{BB962C8B-B14F-4D97-AF65-F5344CB8AC3E}">
        <p14:creationId xmlns:p14="http://schemas.microsoft.com/office/powerpoint/2010/main" val="3015465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26ADEF2-2BA7-419F-A580-9C6541A73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2" name="Rectangle 11">
            <a:extLst>
              <a:ext uri="{FF2B5EF4-FFF2-40B4-BE49-F238E27FC236}">
                <a16:creationId xmlns:a16="http://schemas.microsoft.com/office/drawing/2014/main" id="{2B146248-6675-4D3A-B34A-7363E28C9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8E52EA45-4231-40F0-A5F9-509764441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22">
            <a:extLst>
              <a:ext uri="{FF2B5EF4-FFF2-40B4-BE49-F238E27FC236}">
                <a16:creationId xmlns:a16="http://schemas.microsoft.com/office/drawing/2014/main" id="{E26580E3-C3E7-4C81-9BC7-D725DBB74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4200" spc="800"/>
              <a:t>Jenkins progress report –Tarun dagar</a:t>
            </a:r>
          </a:p>
        </p:txBody>
      </p:sp>
      <p:pic>
        <p:nvPicPr>
          <p:cNvPr id="5" name="Picture 4">
            <a:extLst>
              <a:ext uri="{FF2B5EF4-FFF2-40B4-BE49-F238E27FC236}">
                <a16:creationId xmlns:a16="http://schemas.microsoft.com/office/drawing/2014/main" id="{6C546FFD-2C60-1EE5-C2AA-8DA07FF3833D}"/>
              </a:ext>
            </a:extLst>
          </p:cNvPr>
          <p:cNvPicPr>
            <a:picLocks noChangeAspect="1"/>
          </p:cNvPicPr>
          <p:nvPr/>
        </p:nvPicPr>
        <p:blipFill>
          <a:blip r:embed="rId2"/>
          <a:stretch>
            <a:fillRect/>
          </a:stretch>
        </p:blipFill>
        <p:spPr>
          <a:xfrm>
            <a:off x="5059621" y="241436"/>
            <a:ext cx="5818749" cy="6688218"/>
          </a:xfrm>
          <a:prstGeom prst="rect">
            <a:avLst/>
          </a:prstGeom>
        </p:spPr>
      </p:pic>
    </p:spTree>
    <p:extLst>
      <p:ext uri="{BB962C8B-B14F-4D97-AF65-F5344CB8AC3E}">
        <p14:creationId xmlns:p14="http://schemas.microsoft.com/office/powerpoint/2010/main" val="79446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977B-6424-C6F2-503D-8039936658D5}"/>
              </a:ext>
            </a:extLst>
          </p:cNvPr>
          <p:cNvSpPr>
            <a:spLocks noGrp="1"/>
          </p:cNvSpPr>
          <p:nvPr>
            <p:ph type="title"/>
          </p:nvPr>
        </p:nvSpPr>
        <p:spPr/>
        <p:txBody>
          <a:bodyPr/>
          <a:lstStyle/>
          <a:p>
            <a:r>
              <a:rPr lang="en-US" dirty="0" err="1"/>
              <a:t>qtest</a:t>
            </a:r>
            <a:endParaRPr lang="en-US" dirty="0"/>
          </a:p>
        </p:txBody>
      </p:sp>
      <p:pic>
        <p:nvPicPr>
          <p:cNvPr id="5" name="Picture 4" descr="Graphical user interface, application, website&#10;&#10;Description automatically generated">
            <a:extLst>
              <a:ext uri="{FF2B5EF4-FFF2-40B4-BE49-F238E27FC236}">
                <a16:creationId xmlns:a16="http://schemas.microsoft.com/office/drawing/2014/main" id="{CA6A724A-B17A-8A13-4027-208606BC58A1}"/>
              </a:ext>
            </a:extLst>
          </p:cNvPr>
          <p:cNvPicPr>
            <a:picLocks noChangeAspect="1"/>
          </p:cNvPicPr>
          <p:nvPr/>
        </p:nvPicPr>
        <p:blipFill>
          <a:blip r:embed="rId2"/>
          <a:stretch>
            <a:fillRect/>
          </a:stretch>
        </p:blipFill>
        <p:spPr>
          <a:xfrm>
            <a:off x="670560" y="1051865"/>
            <a:ext cx="10081472" cy="5582615"/>
          </a:xfrm>
          <a:prstGeom prst="rect">
            <a:avLst/>
          </a:prstGeom>
        </p:spPr>
      </p:pic>
    </p:spTree>
    <p:extLst>
      <p:ext uri="{BB962C8B-B14F-4D97-AF65-F5344CB8AC3E}">
        <p14:creationId xmlns:p14="http://schemas.microsoft.com/office/powerpoint/2010/main" val="2083017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2F3D3F0F-BF23-63D6-2EAF-FC34AAEFDAB1}"/>
              </a:ext>
            </a:extLst>
          </p:cNvPr>
          <p:cNvPicPr>
            <a:picLocks noChangeAspect="1"/>
          </p:cNvPicPr>
          <p:nvPr/>
        </p:nvPicPr>
        <p:blipFill>
          <a:blip r:embed="rId2"/>
          <a:stretch>
            <a:fillRect/>
          </a:stretch>
        </p:blipFill>
        <p:spPr>
          <a:xfrm>
            <a:off x="0" y="53340"/>
            <a:ext cx="12192000" cy="6751320"/>
          </a:xfrm>
          <a:prstGeom prst="rect">
            <a:avLst/>
          </a:prstGeom>
        </p:spPr>
      </p:pic>
    </p:spTree>
    <p:extLst>
      <p:ext uri="{BB962C8B-B14F-4D97-AF65-F5344CB8AC3E}">
        <p14:creationId xmlns:p14="http://schemas.microsoft.com/office/powerpoint/2010/main" val="143982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77D9BAC9-DF98-6D5F-124B-7F4C76CA018A}"/>
              </a:ext>
            </a:extLst>
          </p:cNvPr>
          <p:cNvPicPr>
            <a:picLocks noChangeAspect="1"/>
          </p:cNvPicPr>
          <p:nvPr/>
        </p:nvPicPr>
        <p:blipFill>
          <a:blip r:embed="rId2"/>
          <a:stretch>
            <a:fillRect/>
          </a:stretch>
        </p:blipFill>
        <p:spPr>
          <a:xfrm>
            <a:off x="0" y="53340"/>
            <a:ext cx="12192000" cy="6751320"/>
          </a:xfrm>
          <a:prstGeom prst="rect">
            <a:avLst/>
          </a:prstGeom>
        </p:spPr>
      </p:pic>
    </p:spTree>
    <p:extLst>
      <p:ext uri="{BB962C8B-B14F-4D97-AF65-F5344CB8AC3E}">
        <p14:creationId xmlns:p14="http://schemas.microsoft.com/office/powerpoint/2010/main" val="706707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8" name="Freeform 6">
            <a:extLst>
              <a:ext uri="{FF2B5EF4-FFF2-40B4-BE49-F238E27FC236}">
                <a16:creationId xmlns:a16="http://schemas.microsoft.com/office/drawing/2014/main" id="{D1FDF194-C99A-4C11-8A97-58FF75F6E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40" name="Rectangle 39">
            <a:extLst>
              <a:ext uri="{FF2B5EF4-FFF2-40B4-BE49-F238E27FC236}">
                <a16:creationId xmlns:a16="http://schemas.microsoft.com/office/drawing/2014/main" id="{DECAB5A9-13C6-4C85-AB53-C7D8B8954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D7ACCE7C-49E9-4628-BA8D-D29E74A42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Freeform 22">
            <a:extLst>
              <a:ext uri="{FF2B5EF4-FFF2-40B4-BE49-F238E27FC236}">
                <a16:creationId xmlns:a16="http://schemas.microsoft.com/office/drawing/2014/main" id="{FA974F23-77A9-4733-8666-C46D2745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3300" spc="800" dirty="0"/>
              <a:t>Application demo -</a:t>
            </a:r>
            <a:r>
              <a:rPr lang="en-US" sz="3300" spc="800" dirty="0" err="1"/>
              <a:t>sriharsha</a:t>
            </a:r>
            <a:endParaRPr lang="en-US" sz="3300" spc="800" dirty="0"/>
          </a:p>
        </p:txBody>
      </p:sp>
      <p:sp>
        <p:nvSpPr>
          <p:cNvPr id="46" name="Rectangle 45">
            <a:extLst>
              <a:ext uri="{FF2B5EF4-FFF2-40B4-BE49-F238E27FC236}">
                <a16:creationId xmlns:a16="http://schemas.microsoft.com/office/drawing/2014/main" id="{3DAC9D16-D7E5-4AE5-884E-5D1CE194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5545" y="640937"/>
            <a:ext cx="2788063" cy="2788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7BD18624-9AA9-B5FD-D2FB-DE33391051AA}"/>
              </a:ext>
            </a:extLst>
          </p:cNvPr>
          <p:cNvPicPr>
            <a:picLocks noChangeAspect="1"/>
          </p:cNvPicPr>
          <p:nvPr/>
        </p:nvPicPr>
        <p:blipFill>
          <a:blip r:embed="rId2"/>
          <a:stretch>
            <a:fillRect/>
          </a:stretch>
        </p:blipFill>
        <p:spPr>
          <a:xfrm>
            <a:off x="9219026" y="630936"/>
            <a:ext cx="2693880" cy="5793292"/>
          </a:xfrm>
          <a:prstGeom prst="rect">
            <a:avLst/>
          </a:prstGeom>
        </p:spPr>
      </p:pic>
      <p:sp>
        <p:nvSpPr>
          <p:cNvPr id="48" name="Rectangle 47">
            <a:extLst>
              <a:ext uri="{FF2B5EF4-FFF2-40B4-BE49-F238E27FC236}">
                <a16:creationId xmlns:a16="http://schemas.microsoft.com/office/drawing/2014/main" id="{DEC5AA2A-3504-43DD-82D3-1FA292172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319" y="3429000"/>
            <a:ext cx="2788063" cy="2788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pplication&#10;&#10;Description automatically generated with medium confidence">
            <a:extLst>
              <a:ext uri="{FF2B5EF4-FFF2-40B4-BE49-F238E27FC236}">
                <a16:creationId xmlns:a16="http://schemas.microsoft.com/office/drawing/2014/main" id="{1BC84104-7AD0-CA5B-EA01-05E00E03EC31}"/>
              </a:ext>
            </a:extLst>
          </p:cNvPr>
          <p:cNvPicPr>
            <a:picLocks noChangeAspect="1"/>
          </p:cNvPicPr>
          <p:nvPr/>
        </p:nvPicPr>
        <p:blipFill>
          <a:blip r:embed="rId3"/>
          <a:stretch>
            <a:fillRect/>
          </a:stretch>
        </p:blipFill>
        <p:spPr>
          <a:xfrm>
            <a:off x="4802677" y="751271"/>
            <a:ext cx="2693881" cy="5701337"/>
          </a:xfrm>
          <a:prstGeom prst="rect">
            <a:avLst/>
          </a:prstGeom>
        </p:spPr>
      </p:pic>
    </p:spTree>
    <p:extLst>
      <p:ext uri="{BB962C8B-B14F-4D97-AF65-F5344CB8AC3E}">
        <p14:creationId xmlns:p14="http://schemas.microsoft.com/office/powerpoint/2010/main" val="3025762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9FBC1FA0-1C3A-4F90-B7AE-0DD17DE7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8" name="Rectangle 27">
            <a:extLst>
              <a:ext uri="{FF2B5EF4-FFF2-40B4-BE49-F238E27FC236}">
                <a16:creationId xmlns:a16="http://schemas.microsoft.com/office/drawing/2014/main" id="{B0FF02D1-83B9-404A-94F8-41B0747E1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D46C2007-9CE8-4BF8-8472-1BEA7D42C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6">
            <a:extLst>
              <a:ext uri="{FF2B5EF4-FFF2-40B4-BE49-F238E27FC236}">
                <a16:creationId xmlns:a16="http://schemas.microsoft.com/office/drawing/2014/main" id="{70175025-27B8-4A1B-A080-D688EB5C5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4" name="Freeform 6">
            <a:extLst>
              <a:ext uri="{FF2B5EF4-FFF2-40B4-BE49-F238E27FC236}">
                <a16:creationId xmlns:a16="http://schemas.microsoft.com/office/drawing/2014/main" id="{55856E3A-D976-46C4-A82C-912944993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36" name="Rectangle 35">
            <a:extLst>
              <a:ext uri="{FF2B5EF4-FFF2-40B4-BE49-F238E27FC236}">
                <a16:creationId xmlns:a16="http://schemas.microsoft.com/office/drawing/2014/main" id="{C6177DE5-5750-4748-A462-93761CED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text, electronics, screenshot, display&#10;&#10;Description automatically generated">
            <a:extLst>
              <a:ext uri="{FF2B5EF4-FFF2-40B4-BE49-F238E27FC236}">
                <a16:creationId xmlns:a16="http://schemas.microsoft.com/office/drawing/2014/main" id="{54252A22-327E-967B-AA81-FCB81DD7A870}"/>
              </a:ext>
            </a:extLst>
          </p:cNvPr>
          <p:cNvPicPr>
            <a:picLocks noChangeAspect="1"/>
          </p:cNvPicPr>
          <p:nvPr/>
        </p:nvPicPr>
        <p:blipFill>
          <a:blip r:embed="rId2"/>
          <a:stretch>
            <a:fillRect/>
          </a:stretch>
        </p:blipFill>
        <p:spPr>
          <a:xfrm>
            <a:off x="2916220" y="965199"/>
            <a:ext cx="2266696" cy="4927601"/>
          </a:xfrm>
          <a:prstGeom prst="rect">
            <a:avLst/>
          </a:prstGeom>
        </p:spPr>
      </p:pic>
      <p:sp>
        <p:nvSpPr>
          <p:cNvPr id="38" name="Rectangle 37">
            <a:extLst>
              <a:ext uri="{FF2B5EF4-FFF2-40B4-BE49-F238E27FC236}">
                <a16:creationId xmlns:a16="http://schemas.microsoft.com/office/drawing/2014/main" id="{00A6F27B-C11F-45A9-8D64-356D66D27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421"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application, website&#10;&#10;Description automatically generated">
            <a:extLst>
              <a:ext uri="{FF2B5EF4-FFF2-40B4-BE49-F238E27FC236}">
                <a16:creationId xmlns:a16="http://schemas.microsoft.com/office/drawing/2014/main" id="{5F4BF6F5-1C39-42B8-3B34-9F94A3DE2D9E}"/>
              </a:ext>
            </a:extLst>
          </p:cNvPr>
          <p:cNvPicPr>
            <a:picLocks noChangeAspect="1"/>
          </p:cNvPicPr>
          <p:nvPr/>
        </p:nvPicPr>
        <p:blipFill>
          <a:blip r:embed="rId3"/>
          <a:stretch>
            <a:fillRect/>
          </a:stretch>
        </p:blipFill>
        <p:spPr>
          <a:xfrm>
            <a:off x="8008193" y="965199"/>
            <a:ext cx="2266696" cy="4927601"/>
          </a:xfrm>
          <a:prstGeom prst="rect">
            <a:avLst/>
          </a:prstGeom>
        </p:spPr>
      </p:pic>
    </p:spTree>
    <p:extLst>
      <p:ext uri="{BB962C8B-B14F-4D97-AF65-F5344CB8AC3E}">
        <p14:creationId xmlns:p14="http://schemas.microsoft.com/office/powerpoint/2010/main" val="328756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a:latin typeface="+mn-lt"/>
              </a:rPr>
              <a:t>burn down chart - Fernando Hernández</a:t>
            </a:r>
          </a:p>
        </p:txBody>
      </p:sp>
      <p:pic>
        <p:nvPicPr>
          <p:cNvPr id="3" name="Picture 4" descr="Chart, line chart&#10;&#10;Description automatically generated">
            <a:extLst>
              <a:ext uri="{FF2B5EF4-FFF2-40B4-BE49-F238E27FC236}">
                <a16:creationId xmlns:a16="http://schemas.microsoft.com/office/drawing/2014/main" id="{F8BB3E71-21F8-6BC0-B9D6-D0B5026773A5}"/>
              </a:ext>
            </a:extLst>
          </p:cNvPr>
          <p:cNvPicPr>
            <a:picLocks noChangeAspect="1"/>
          </p:cNvPicPr>
          <p:nvPr/>
        </p:nvPicPr>
        <p:blipFill>
          <a:blip r:embed="rId2"/>
          <a:stretch>
            <a:fillRect/>
          </a:stretch>
        </p:blipFill>
        <p:spPr>
          <a:xfrm>
            <a:off x="4917" y="1363281"/>
            <a:ext cx="12169876" cy="3553792"/>
          </a:xfrm>
          <a:prstGeom prst="rect">
            <a:avLst/>
          </a:prstGeom>
        </p:spPr>
      </p:pic>
    </p:spTree>
    <p:extLst>
      <p:ext uri="{BB962C8B-B14F-4D97-AF65-F5344CB8AC3E}">
        <p14:creationId xmlns:p14="http://schemas.microsoft.com/office/powerpoint/2010/main" val="49833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9FBC1FA0-1C3A-4F90-B7AE-0DD17DE7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4" name="Rectangle 13">
            <a:extLst>
              <a:ext uri="{FF2B5EF4-FFF2-40B4-BE49-F238E27FC236}">
                <a16:creationId xmlns:a16="http://schemas.microsoft.com/office/drawing/2014/main" id="{B0FF02D1-83B9-404A-94F8-41B0747E1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46C2007-9CE8-4BF8-8472-1BEA7D42C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6">
            <a:extLst>
              <a:ext uri="{FF2B5EF4-FFF2-40B4-BE49-F238E27FC236}">
                <a16:creationId xmlns:a16="http://schemas.microsoft.com/office/drawing/2014/main" id="{70175025-27B8-4A1B-A080-D688EB5C5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55856E3A-D976-46C4-A82C-912944993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2" name="Rectangle 21">
            <a:extLst>
              <a:ext uri="{FF2B5EF4-FFF2-40B4-BE49-F238E27FC236}">
                <a16:creationId xmlns:a16="http://schemas.microsoft.com/office/drawing/2014/main" id="{C6177DE5-5750-4748-A462-93761CED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phone&#10;&#10;Description automatically generated with medium confidence">
            <a:extLst>
              <a:ext uri="{FF2B5EF4-FFF2-40B4-BE49-F238E27FC236}">
                <a16:creationId xmlns:a16="http://schemas.microsoft.com/office/drawing/2014/main" id="{C66AC531-2451-DF22-22EE-2E85C6481E96}"/>
              </a:ext>
            </a:extLst>
          </p:cNvPr>
          <p:cNvPicPr>
            <a:picLocks noChangeAspect="1"/>
          </p:cNvPicPr>
          <p:nvPr/>
        </p:nvPicPr>
        <p:blipFill>
          <a:blip r:embed="rId2"/>
          <a:stretch>
            <a:fillRect/>
          </a:stretch>
        </p:blipFill>
        <p:spPr>
          <a:xfrm>
            <a:off x="2916220" y="965199"/>
            <a:ext cx="2266696" cy="4927601"/>
          </a:xfrm>
          <a:prstGeom prst="rect">
            <a:avLst/>
          </a:prstGeom>
        </p:spPr>
      </p:pic>
      <p:sp>
        <p:nvSpPr>
          <p:cNvPr id="24" name="Rectangle 23">
            <a:extLst>
              <a:ext uri="{FF2B5EF4-FFF2-40B4-BE49-F238E27FC236}">
                <a16:creationId xmlns:a16="http://schemas.microsoft.com/office/drawing/2014/main" id="{00A6F27B-C11F-45A9-8D64-356D66D27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421"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09AE1E03-B38D-9A79-013E-45883B97303A}"/>
              </a:ext>
            </a:extLst>
          </p:cNvPr>
          <p:cNvPicPr>
            <a:picLocks noChangeAspect="1"/>
          </p:cNvPicPr>
          <p:nvPr/>
        </p:nvPicPr>
        <p:blipFill>
          <a:blip r:embed="rId3"/>
          <a:stretch>
            <a:fillRect/>
          </a:stretch>
        </p:blipFill>
        <p:spPr>
          <a:xfrm>
            <a:off x="8008193" y="965199"/>
            <a:ext cx="2266696" cy="4927601"/>
          </a:xfrm>
          <a:prstGeom prst="rect">
            <a:avLst/>
          </a:prstGeom>
        </p:spPr>
      </p:pic>
    </p:spTree>
    <p:extLst>
      <p:ext uri="{BB962C8B-B14F-4D97-AF65-F5344CB8AC3E}">
        <p14:creationId xmlns:p14="http://schemas.microsoft.com/office/powerpoint/2010/main" val="748385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528029B5-5205-F0CB-141A-9A77642AF6E5}"/>
              </a:ext>
            </a:extLst>
          </p:cNvPr>
          <p:cNvPicPr>
            <a:picLocks noChangeAspect="1"/>
          </p:cNvPicPr>
          <p:nvPr/>
        </p:nvPicPr>
        <p:blipFill>
          <a:blip r:embed="rId2"/>
          <a:stretch>
            <a:fillRect/>
          </a:stretch>
        </p:blipFill>
        <p:spPr>
          <a:xfrm>
            <a:off x="1292229" y="1036510"/>
            <a:ext cx="2341092" cy="4928616"/>
          </a:xfrm>
          <a:prstGeom prst="rect">
            <a:avLst/>
          </a:prstGeom>
        </p:spPr>
      </p:pic>
      <p:sp>
        <p:nvSpPr>
          <p:cNvPr id="28" name="Rectangle 2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screenshot, electronics, cellphone&#10;&#10;Description automatically generated">
            <a:extLst>
              <a:ext uri="{FF2B5EF4-FFF2-40B4-BE49-F238E27FC236}">
                <a16:creationId xmlns:a16="http://schemas.microsoft.com/office/drawing/2014/main" id="{0DB6C1AB-2E5A-D914-45CB-65498B916069}"/>
              </a:ext>
            </a:extLst>
          </p:cNvPr>
          <p:cNvPicPr>
            <a:picLocks noChangeAspect="1"/>
          </p:cNvPicPr>
          <p:nvPr/>
        </p:nvPicPr>
        <p:blipFill>
          <a:blip r:embed="rId3"/>
          <a:stretch>
            <a:fillRect/>
          </a:stretch>
        </p:blipFill>
        <p:spPr>
          <a:xfrm>
            <a:off x="8613816" y="965199"/>
            <a:ext cx="2340610" cy="4927601"/>
          </a:xfrm>
          <a:prstGeom prst="rect">
            <a:avLst/>
          </a:prstGeom>
        </p:spPr>
      </p:pic>
      <p:pic>
        <p:nvPicPr>
          <p:cNvPr id="2" name="Picture 4">
            <a:extLst>
              <a:ext uri="{FF2B5EF4-FFF2-40B4-BE49-F238E27FC236}">
                <a16:creationId xmlns:a16="http://schemas.microsoft.com/office/drawing/2014/main" id="{9EDFC4EA-C6A5-3CD7-5B52-EC9BB4FD31E5}"/>
              </a:ext>
            </a:extLst>
          </p:cNvPr>
          <p:cNvPicPr>
            <a:picLocks noChangeAspect="1"/>
          </p:cNvPicPr>
          <p:nvPr/>
        </p:nvPicPr>
        <p:blipFill>
          <a:blip r:embed="rId4"/>
          <a:stretch>
            <a:fillRect/>
          </a:stretch>
        </p:blipFill>
        <p:spPr>
          <a:xfrm>
            <a:off x="4925695" y="1137735"/>
            <a:ext cx="2340610" cy="4927601"/>
          </a:xfrm>
          <a:prstGeom prst="rect">
            <a:avLst/>
          </a:prstGeom>
        </p:spPr>
      </p:pic>
    </p:spTree>
    <p:extLst>
      <p:ext uri="{BB962C8B-B14F-4D97-AF65-F5344CB8AC3E}">
        <p14:creationId xmlns:p14="http://schemas.microsoft.com/office/powerpoint/2010/main" val="5529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0" name="Rectangle 2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2" name="Rectangle 31">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ADAB359-1F7A-93EF-3C23-12F2370588B6}"/>
              </a:ext>
            </a:extLst>
          </p:cNvPr>
          <p:cNvPicPr>
            <a:picLocks noChangeAspect="1"/>
          </p:cNvPicPr>
          <p:nvPr/>
        </p:nvPicPr>
        <p:blipFill>
          <a:blip r:embed="rId2"/>
          <a:stretch>
            <a:fillRect/>
          </a:stretch>
        </p:blipFill>
        <p:spPr>
          <a:xfrm>
            <a:off x="1137920" y="1182986"/>
            <a:ext cx="8781579" cy="5439531"/>
          </a:xfrm>
          <a:prstGeom prst="rect">
            <a:avLst/>
          </a:prstGeom>
        </p:spPr>
      </p:pic>
      <p:sp>
        <p:nvSpPr>
          <p:cNvPr id="8" name="TextBox 7">
            <a:extLst>
              <a:ext uri="{FF2B5EF4-FFF2-40B4-BE49-F238E27FC236}">
                <a16:creationId xmlns:a16="http://schemas.microsoft.com/office/drawing/2014/main" id="{86539913-5795-E515-2A6A-9B57B7AA7A9E}"/>
              </a:ext>
            </a:extLst>
          </p:cNvPr>
          <p:cNvSpPr txBox="1"/>
          <p:nvPr/>
        </p:nvSpPr>
        <p:spPr>
          <a:xfrm>
            <a:off x="7183120" y="325120"/>
            <a:ext cx="3962400" cy="369332"/>
          </a:xfrm>
          <a:prstGeom prst="rect">
            <a:avLst/>
          </a:prstGeom>
          <a:noFill/>
        </p:spPr>
        <p:txBody>
          <a:bodyPr wrap="square" rtlCol="0">
            <a:spAutoFit/>
          </a:bodyPr>
          <a:lstStyle/>
          <a:p>
            <a:r>
              <a:rPr lang="en-US" dirty="0"/>
              <a:t>BRM</a:t>
            </a:r>
          </a:p>
        </p:txBody>
      </p:sp>
    </p:spTree>
    <p:extLst>
      <p:ext uri="{BB962C8B-B14F-4D97-AF65-F5344CB8AC3E}">
        <p14:creationId xmlns:p14="http://schemas.microsoft.com/office/powerpoint/2010/main" val="159582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6F6A-2558-51C3-6330-191B5ECA827A}"/>
              </a:ext>
            </a:extLst>
          </p:cNvPr>
          <p:cNvSpPr>
            <a:spLocks noGrp="1"/>
          </p:cNvSpPr>
          <p:nvPr>
            <p:ph type="title"/>
          </p:nvPr>
        </p:nvSpPr>
        <p:spPr/>
        <p:txBody>
          <a:bodyPr/>
          <a:lstStyle/>
          <a:p>
            <a:r>
              <a:rPr lang="pt-BR" dirty="0" err="1"/>
              <a:t>Context_Diagram</a:t>
            </a:r>
            <a:r>
              <a:rPr lang="pt-BR" dirty="0"/>
              <a:t>                   </a:t>
            </a:r>
            <a:r>
              <a:rPr lang="pt-BR" dirty="0" err="1"/>
              <a:t>Jigar</a:t>
            </a:r>
            <a:endParaRPr lang="en-US" dirty="0" err="1"/>
          </a:p>
        </p:txBody>
      </p:sp>
      <p:pic>
        <p:nvPicPr>
          <p:cNvPr id="5" name="Picture 4">
            <a:extLst>
              <a:ext uri="{FF2B5EF4-FFF2-40B4-BE49-F238E27FC236}">
                <a16:creationId xmlns:a16="http://schemas.microsoft.com/office/drawing/2014/main" id="{3F36E072-0271-9372-A545-9CF32F702B29}"/>
              </a:ext>
            </a:extLst>
          </p:cNvPr>
          <p:cNvPicPr>
            <a:picLocks noChangeAspect="1"/>
          </p:cNvPicPr>
          <p:nvPr/>
        </p:nvPicPr>
        <p:blipFill>
          <a:blip r:embed="rId2"/>
          <a:stretch>
            <a:fillRect/>
          </a:stretch>
        </p:blipFill>
        <p:spPr>
          <a:xfrm>
            <a:off x="1098752" y="1360753"/>
            <a:ext cx="9254288" cy="4968927"/>
          </a:xfrm>
          <a:prstGeom prst="rect">
            <a:avLst/>
          </a:prstGeom>
        </p:spPr>
      </p:pic>
    </p:spTree>
    <p:extLst>
      <p:ext uri="{BB962C8B-B14F-4D97-AF65-F5344CB8AC3E}">
        <p14:creationId xmlns:p14="http://schemas.microsoft.com/office/powerpoint/2010/main" val="379091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CB4F5F9-D2BF-8712-E26F-09FA04498B8F}"/>
              </a:ext>
            </a:extLst>
          </p:cNvPr>
          <p:cNvGraphicFramePr>
            <a:graphicFrameLocks noGrp="1"/>
          </p:cNvGraphicFramePr>
          <p:nvPr>
            <p:ph idx="1"/>
            <p:extLst>
              <p:ext uri="{D42A27DB-BD31-4B8C-83A1-F6EECF244321}">
                <p14:modId xmlns:p14="http://schemas.microsoft.com/office/powerpoint/2010/main" val="1703009243"/>
              </p:ext>
            </p:extLst>
          </p:nvPr>
        </p:nvGraphicFramePr>
        <p:xfrm>
          <a:off x="365761" y="1737359"/>
          <a:ext cx="10363198" cy="4738257"/>
        </p:xfrm>
        <a:graphic>
          <a:graphicData uri="http://schemas.openxmlformats.org/drawingml/2006/table">
            <a:tbl>
              <a:tblPr/>
              <a:tblGrid>
                <a:gridCol w="590832">
                  <a:extLst>
                    <a:ext uri="{9D8B030D-6E8A-4147-A177-3AD203B41FA5}">
                      <a16:colId xmlns:a16="http://schemas.microsoft.com/office/drawing/2014/main" val="139319675"/>
                    </a:ext>
                  </a:extLst>
                </a:gridCol>
                <a:gridCol w="2292429">
                  <a:extLst>
                    <a:ext uri="{9D8B030D-6E8A-4147-A177-3AD203B41FA5}">
                      <a16:colId xmlns:a16="http://schemas.microsoft.com/office/drawing/2014/main" val="2830878434"/>
                    </a:ext>
                  </a:extLst>
                </a:gridCol>
                <a:gridCol w="1465262">
                  <a:extLst>
                    <a:ext uri="{9D8B030D-6E8A-4147-A177-3AD203B41FA5}">
                      <a16:colId xmlns:a16="http://schemas.microsoft.com/office/drawing/2014/main" val="1531570029"/>
                    </a:ext>
                  </a:extLst>
                </a:gridCol>
                <a:gridCol w="1181667">
                  <a:extLst>
                    <a:ext uri="{9D8B030D-6E8A-4147-A177-3AD203B41FA5}">
                      <a16:colId xmlns:a16="http://schemas.microsoft.com/office/drawing/2014/main" val="1864996644"/>
                    </a:ext>
                  </a:extLst>
                </a:gridCol>
                <a:gridCol w="1299832">
                  <a:extLst>
                    <a:ext uri="{9D8B030D-6E8A-4147-A177-3AD203B41FA5}">
                      <a16:colId xmlns:a16="http://schemas.microsoft.com/office/drawing/2014/main" val="872780121"/>
                    </a:ext>
                  </a:extLst>
                </a:gridCol>
                <a:gridCol w="3533176">
                  <a:extLst>
                    <a:ext uri="{9D8B030D-6E8A-4147-A177-3AD203B41FA5}">
                      <a16:colId xmlns:a16="http://schemas.microsoft.com/office/drawing/2014/main" val="4166886940"/>
                    </a:ext>
                  </a:extLst>
                </a:gridCol>
              </a:tblGrid>
              <a:tr h="378264">
                <a:tc>
                  <a:txBody>
                    <a:bodyPr/>
                    <a:lstStyle/>
                    <a:p>
                      <a:pPr algn="ctr" fontAlgn="base"/>
                      <a:r>
                        <a:rPr lang="en-US" sz="800" b="1" i="0" u="none" strike="noStrike">
                          <a:solidFill>
                            <a:srgbClr val="FFFFFF"/>
                          </a:solidFill>
                          <a:effectLst/>
                          <a:latin typeface="Calibri" panose="020F0502020204030204" pitchFamily="34" charset="0"/>
                        </a:rPr>
                        <a:t>No</a:t>
                      </a:r>
                      <a:r>
                        <a:rPr lang="en-US" sz="800" b="1" i="0">
                          <a:solidFill>
                            <a:srgbClr val="FFFFFF"/>
                          </a:solidFill>
                          <a:effectLst/>
                          <a:latin typeface="Calibri" panose="020F0502020204030204" pitchFamily="34" charset="0"/>
                        </a:rPr>
                        <a:t>​</a:t>
                      </a:r>
                      <a:endParaRPr lang="en-US" sz="900" b="1" i="0">
                        <a:solidFill>
                          <a:srgbClr val="FFFFFF"/>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ctr" fontAlgn="base"/>
                      <a:r>
                        <a:rPr lang="en-US" sz="800" b="1" i="0" u="none" strike="noStrike">
                          <a:solidFill>
                            <a:srgbClr val="FFFFFF"/>
                          </a:solidFill>
                          <a:effectLst/>
                          <a:latin typeface="Calibri" panose="020F0502020204030204" pitchFamily="34" charset="0"/>
                        </a:rPr>
                        <a:t>Description</a:t>
                      </a:r>
                      <a:r>
                        <a:rPr lang="en-US" sz="800" b="1" i="0">
                          <a:solidFill>
                            <a:srgbClr val="FFFFFF"/>
                          </a:solidFill>
                          <a:effectLst/>
                          <a:latin typeface="Calibri" panose="020F0502020204030204" pitchFamily="34" charset="0"/>
                        </a:rPr>
                        <a:t>​</a:t>
                      </a:r>
                      <a:endParaRPr lang="en-US" sz="900" b="1" i="0">
                        <a:solidFill>
                          <a:srgbClr val="FFFFFF"/>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ctr" fontAlgn="base"/>
                      <a:r>
                        <a:rPr lang="en-US" sz="800" b="1" i="0" u="none" strike="noStrike">
                          <a:solidFill>
                            <a:srgbClr val="FFFFFF"/>
                          </a:solidFill>
                          <a:effectLst/>
                          <a:latin typeface="Calibri" panose="020F0502020204030204" pitchFamily="34" charset="0"/>
                        </a:rPr>
                        <a:t>Source</a:t>
                      </a:r>
                      <a:r>
                        <a:rPr lang="en-US" sz="800" b="1" i="0">
                          <a:solidFill>
                            <a:srgbClr val="FFFFFF"/>
                          </a:solidFill>
                          <a:effectLst/>
                          <a:latin typeface="Calibri" panose="020F0502020204030204" pitchFamily="34" charset="0"/>
                        </a:rPr>
                        <a:t>​</a:t>
                      </a:r>
                      <a:endParaRPr lang="en-US" sz="900" b="1" i="0">
                        <a:solidFill>
                          <a:srgbClr val="FFFFFF"/>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ctr" fontAlgn="base"/>
                      <a:r>
                        <a:rPr lang="en-US" sz="800" b="1" i="0" u="none" strike="noStrike">
                          <a:solidFill>
                            <a:srgbClr val="FFFFFF"/>
                          </a:solidFill>
                          <a:effectLst/>
                          <a:latin typeface="Calibri" panose="020F0502020204030204" pitchFamily="34" charset="0"/>
                        </a:rPr>
                        <a:t>Target</a:t>
                      </a:r>
                      <a:r>
                        <a:rPr lang="en-US" sz="800" b="1" i="0">
                          <a:solidFill>
                            <a:srgbClr val="FFFFFF"/>
                          </a:solidFill>
                          <a:effectLst/>
                          <a:latin typeface="Calibri" panose="020F0502020204030204" pitchFamily="34" charset="0"/>
                        </a:rPr>
                        <a:t>​</a:t>
                      </a:r>
                      <a:endParaRPr lang="en-US" sz="900" b="1" i="0">
                        <a:solidFill>
                          <a:srgbClr val="FFFFFF"/>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ctr" fontAlgn="base"/>
                      <a:r>
                        <a:rPr lang="en-US" sz="800" b="1" i="0" u="none" strike="noStrike">
                          <a:solidFill>
                            <a:srgbClr val="FFFFFF"/>
                          </a:solidFill>
                          <a:effectLst/>
                          <a:latin typeface="Calibri" panose="020F0502020204030204" pitchFamily="34" charset="0"/>
                        </a:rPr>
                        <a:t>Frequency</a:t>
                      </a:r>
                      <a:r>
                        <a:rPr lang="en-US" sz="800" b="1" i="0">
                          <a:solidFill>
                            <a:srgbClr val="FFFFFF"/>
                          </a:solidFill>
                          <a:effectLst/>
                          <a:latin typeface="Calibri" panose="020F0502020204030204" pitchFamily="34" charset="0"/>
                        </a:rPr>
                        <a:t>​</a:t>
                      </a:r>
                      <a:endParaRPr lang="en-US" sz="900" b="1" i="0">
                        <a:solidFill>
                          <a:srgbClr val="FFFFFF"/>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ctr" fontAlgn="base"/>
                      <a:r>
                        <a:rPr lang="en-US" sz="800" b="1" i="0" u="none" strike="noStrike">
                          <a:solidFill>
                            <a:srgbClr val="FFFFFF"/>
                          </a:solidFill>
                          <a:effectLst/>
                          <a:latin typeface="Calibri" panose="020F0502020204030204" pitchFamily="34" charset="0"/>
                        </a:rPr>
                        <a:t>Validation</a:t>
                      </a:r>
                      <a:r>
                        <a:rPr lang="en-US" sz="800" b="1" i="0">
                          <a:solidFill>
                            <a:srgbClr val="FFFFFF"/>
                          </a:solidFill>
                          <a:effectLst/>
                          <a:latin typeface="Calibri" panose="020F0502020204030204" pitchFamily="34" charset="0"/>
                        </a:rPr>
                        <a:t>​</a:t>
                      </a:r>
                      <a:endParaRPr lang="en-US" sz="900" b="1" i="0">
                        <a:solidFill>
                          <a:srgbClr val="FFFFFF"/>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655262061"/>
                  </a:ext>
                </a:extLst>
              </a:tr>
              <a:tr h="1254244">
                <a:tc>
                  <a:txBody>
                    <a:bodyPr/>
                    <a:lstStyle/>
                    <a:p>
                      <a:pPr algn="ctr" fontAlgn="base"/>
                      <a:r>
                        <a:rPr lang="en-US" sz="600" b="0" i="0" u="none" strike="noStrike">
                          <a:solidFill>
                            <a:srgbClr val="000000"/>
                          </a:solidFill>
                          <a:effectLst/>
                          <a:latin typeface="Calibri" panose="020F0502020204030204" pitchFamily="34" charset="0"/>
                        </a:rPr>
                        <a:t>1</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just" fontAlgn="base"/>
                      <a:r>
                        <a:rPr lang="en-US" sz="600" b="0" i="0" u="none" strike="noStrike">
                          <a:solidFill>
                            <a:srgbClr val="000000"/>
                          </a:solidFill>
                          <a:effectLst/>
                          <a:latin typeface="Calibri" panose="020F0502020204030204" pitchFamily="34" charset="0"/>
                        </a:rPr>
                        <a:t>Online Payment Integration</a:t>
                      </a:r>
                      <a:r>
                        <a:rPr lang="en-US" sz="600" b="0" i="0">
                          <a:solidFill>
                            <a:srgbClr val="000000"/>
                          </a:solidFill>
                          <a:effectLst/>
                          <a:latin typeface="Calibri" panose="020F0502020204030204" pitchFamily="34" charset="0"/>
                        </a:rPr>
                        <a:t>​</a:t>
                      </a:r>
                      <a:endParaRPr lang="en-US" sz="900" b="0" i="0">
                        <a:solidFill>
                          <a:srgbClr val="000000"/>
                        </a:solidFill>
                        <a:effectLst/>
                      </a:endParaRPr>
                    </a:p>
                    <a:p>
                      <a:pPr algn="just" fontAlgn="base"/>
                      <a:r>
                        <a:rPr lang="en-US" sz="600" b="0" i="0" u="none" strike="noStrike">
                          <a:solidFill>
                            <a:srgbClr val="000000"/>
                          </a:solidFill>
                          <a:effectLst/>
                          <a:latin typeface="Arial" panose="020B0604020202020204" pitchFamily="34" charset="0"/>
                        </a:rPr>
                        <a:t>authorizes payments by fetching the credit card details from the bank and sending it to the App</a:t>
                      </a:r>
                      <a:r>
                        <a:rPr lang="en-US" sz="600" b="0" i="0">
                          <a:solidFill>
                            <a:srgbClr val="000000"/>
                          </a:solidFill>
                          <a:effectLst/>
                          <a:latin typeface="Arial" panose="020B060402020202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Payment System</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Health Plan</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Real-time</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Amount to be charged needs to match</a:t>
                      </a:r>
                      <a:r>
                        <a:rPr lang="en-US" sz="600" b="0" i="0">
                          <a:solidFill>
                            <a:srgbClr val="000000"/>
                          </a:solidFill>
                          <a:effectLst/>
                          <a:latin typeface="Calibri" panose="020F0502020204030204" pitchFamily="34" charset="0"/>
                        </a:rPr>
                        <a:t>​</a:t>
                      </a:r>
                      <a:br>
                        <a:rPr lang="en-US" sz="600" b="0" i="0">
                          <a:solidFill>
                            <a:srgbClr val="000000"/>
                          </a:solidFill>
                          <a:effectLst/>
                          <a:latin typeface="Calibri" panose="020F0502020204030204" pitchFamily="34" charset="0"/>
                        </a:rPr>
                      </a:br>
                      <a:r>
                        <a:rPr lang="en-US" sz="600" b="0" i="0" u="none" strike="noStrike">
                          <a:solidFill>
                            <a:srgbClr val="000000"/>
                          </a:solidFill>
                          <a:effectLst/>
                          <a:latin typeface="Calibri" panose="020F0502020204030204" pitchFamily="34" charset="0"/>
                        </a:rPr>
                        <a:t>with amount indicated in monthly service bill </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504438014"/>
                  </a:ext>
                </a:extLst>
              </a:tr>
              <a:tr h="1134792">
                <a:tc>
                  <a:txBody>
                    <a:bodyPr/>
                    <a:lstStyle/>
                    <a:p>
                      <a:pPr algn="ctr" fontAlgn="base"/>
                      <a:r>
                        <a:rPr lang="en-US" sz="600" b="0" i="0" u="none" strike="noStrike">
                          <a:solidFill>
                            <a:srgbClr val="000000"/>
                          </a:solidFill>
                          <a:effectLst/>
                          <a:latin typeface="Calibri" panose="020F0502020204030204" pitchFamily="34" charset="0"/>
                        </a:rPr>
                        <a:t>2</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just" fontAlgn="base"/>
                      <a:r>
                        <a:rPr lang="en-US" sz="600" b="0" i="0" u="none" strike="noStrike">
                          <a:solidFill>
                            <a:srgbClr val="000000"/>
                          </a:solidFill>
                          <a:effectLst/>
                          <a:latin typeface="Calibri" panose="020F0502020204030204" pitchFamily="34" charset="0"/>
                        </a:rPr>
                        <a:t>Third-party Authentication gives a</a:t>
                      </a:r>
                      <a:r>
                        <a:rPr lang="en-US" sz="600" b="0" i="0" u="none" strike="noStrike">
                          <a:solidFill>
                            <a:srgbClr val="000000"/>
                          </a:solidFill>
                          <a:effectLst/>
                          <a:latin typeface="Arial" panose="020B0604020202020204" pitchFamily="34" charset="0"/>
                        </a:rPr>
                        <a:t>ccess to user information to the App via an authentication provider</a:t>
                      </a:r>
                      <a:r>
                        <a:rPr lang="en-US" sz="600" b="0" i="0">
                          <a:solidFill>
                            <a:srgbClr val="000000"/>
                          </a:solidFill>
                          <a:effectLst/>
                          <a:latin typeface="Arial" panose="020B060402020202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ctr" fontAlgn="base"/>
                      <a:r>
                        <a:rPr lang="en-US" sz="600" b="0" i="0" u="none" strike="noStrike">
                          <a:solidFill>
                            <a:srgbClr val="000000"/>
                          </a:solidFill>
                          <a:effectLst/>
                          <a:latin typeface="Calibri" panose="020F0502020204030204" pitchFamily="34" charset="0"/>
                        </a:rPr>
                        <a:t>Authentication</a:t>
                      </a:r>
                      <a:r>
                        <a:rPr lang="en-US" sz="600" b="0" i="0">
                          <a:solidFill>
                            <a:srgbClr val="000000"/>
                          </a:solidFill>
                          <a:effectLst/>
                          <a:latin typeface="Calibri" panose="020F0502020204030204" pitchFamily="34" charset="0"/>
                        </a:rPr>
                        <a:t>​</a:t>
                      </a:r>
                      <a:endParaRPr lang="en-US" sz="900" b="0" i="0">
                        <a:solidFill>
                          <a:srgbClr val="000000"/>
                        </a:solidFill>
                        <a:effectLst/>
                      </a:endParaRPr>
                    </a:p>
                    <a:p>
                      <a:pPr algn="ctr" fontAlgn="base"/>
                      <a:r>
                        <a:rPr lang="en-US" sz="600" b="0" i="0" u="none" strike="noStrike">
                          <a:solidFill>
                            <a:srgbClr val="000000"/>
                          </a:solidFill>
                          <a:effectLst/>
                          <a:latin typeface="Calibri" panose="020F0502020204030204" pitchFamily="34" charset="0"/>
                        </a:rPr>
                        <a:t>System</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ctr" fontAlgn="base"/>
                      <a:r>
                        <a:rPr lang="en-US" sz="600" b="0" i="0" u="none" strike="noStrike">
                          <a:solidFill>
                            <a:srgbClr val="000000"/>
                          </a:solidFill>
                          <a:effectLst/>
                          <a:latin typeface="Calibri" panose="020F0502020204030204" pitchFamily="34" charset="0"/>
                        </a:rPr>
                        <a:t>Health Plan</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ctr" fontAlgn="base"/>
                      <a:r>
                        <a:rPr lang="en-US" sz="600" b="0" i="0" u="none" strike="noStrike">
                          <a:solidFill>
                            <a:srgbClr val="000000"/>
                          </a:solidFill>
                          <a:effectLst/>
                          <a:latin typeface="Calibri" panose="020F0502020204030204" pitchFamily="34" charset="0"/>
                        </a:rPr>
                        <a:t>Real-time</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ctr" fontAlgn="base"/>
                      <a:r>
                        <a:rPr lang="en-US" sz="600" b="0" i="0" u="none" strike="noStrike">
                          <a:solidFill>
                            <a:srgbClr val="000000"/>
                          </a:solidFill>
                          <a:effectLst/>
                          <a:latin typeface="Calibri" panose="020F0502020204030204" pitchFamily="34" charset="0"/>
                        </a:rPr>
                        <a:t>User's account information to be verified third-party services</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663620952"/>
                  </a:ext>
                </a:extLst>
              </a:tr>
              <a:tr h="895889">
                <a:tc>
                  <a:txBody>
                    <a:bodyPr/>
                    <a:lstStyle/>
                    <a:p>
                      <a:pPr algn="ctr" fontAlgn="base"/>
                      <a:r>
                        <a:rPr lang="en-US" sz="600" b="0" i="0" u="none" strike="noStrike">
                          <a:solidFill>
                            <a:srgbClr val="000000"/>
                          </a:solidFill>
                          <a:effectLst/>
                          <a:latin typeface="Calibri" panose="020F0502020204030204" pitchFamily="34" charset="0"/>
                        </a:rPr>
                        <a:t>3</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just" fontAlgn="base"/>
                      <a:r>
                        <a:rPr lang="en-US" sz="600" b="0" i="0" u="none" strike="noStrike">
                          <a:solidFill>
                            <a:srgbClr val="000000"/>
                          </a:solidFill>
                          <a:effectLst/>
                          <a:latin typeface="Calibri" panose="020F0502020204030204" pitchFamily="34" charset="0"/>
                        </a:rPr>
                        <a:t>Ad  Services to send and receive ads on the App based on the user information.</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Ads  Management</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Health Plan</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Real-time</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Ads systematically feed while user entering</a:t>
                      </a:r>
                      <a:r>
                        <a:rPr lang="en-US" sz="600" b="0" i="0">
                          <a:solidFill>
                            <a:srgbClr val="000000"/>
                          </a:solidFill>
                          <a:effectLst/>
                          <a:latin typeface="Calibri" panose="020F0502020204030204" pitchFamily="34" charset="0"/>
                        </a:rPr>
                        <a:t>​</a:t>
                      </a:r>
                      <a:br>
                        <a:rPr lang="en-US" sz="600" b="0" i="0">
                          <a:solidFill>
                            <a:srgbClr val="000000"/>
                          </a:solidFill>
                          <a:effectLst/>
                          <a:latin typeface="Calibri" panose="020F0502020204030204" pitchFamily="34" charset="0"/>
                        </a:rPr>
                      </a:br>
                      <a:r>
                        <a:rPr lang="en-US" sz="600" b="0" i="0" u="none" strike="noStrike">
                          <a:solidFill>
                            <a:srgbClr val="000000"/>
                          </a:solidFill>
                          <a:effectLst/>
                          <a:latin typeface="Calibri" panose="020F0502020204030204" pitchFamily="34" charset="0"/>
                        </a:rPr>
                        <a:t>website</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147769773"/>
                  </a:ext>
                </a:extLst>
              </a:tr>
              <a:tr h="537534">
                <a:tc>
                  <a:txBody>
                    <a:bodyPr/>
                    <a:lstStyle/>
                    <a:p>
                      <a:pPr algn="ctr" fontAlgn="base"/>
                      <a:r>
                        <a:rPr lang="en-US" sz="600" b="0" i="0" u="none" strike="noStrike">
                          <a:solidFill>
                            <a:srgbClr val="000000"/>
                          </a:solidFill>
                          <a:effectLst/>
                          <a:latin typeface="Calibri" panose="020F0502020204030204" pitchFamily="34" charset="0"/>
                        </a:rPr>
                        <a:t>4</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ctr" fontAlgn="base"/>
                      <a:r>
                        <a:rPr lang="en-US" sz="600" b="0" i="0" u="none" strike="noStrike">
                          <a:solidFill>
                            <a:srgbClr val="000000"/>
                          </a:solidFill>
                          <a:effectLst/>
                          <a:latin typeface="Calibri" panose="020F0502020204030204" pitchFamily="34" charset="0"/>
                        </a:rPr>
                        <a:t>Get Nutrition Details</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ctr" fontAlgn="base"/>
                      <a:r>
                        <a:rPr lang="en-US" sz="600" b="0" i="0" u="none" strike="noStrike">
                          <a:solidFill>
                            <a:srgbClr val="000000"/>
                          </a:solidFill>
                          <a:effectLst/>
                          <a:latin typeface="Calibri" panose="020F0502020204030204" pitchFamily="34" charset="0"/>
                        </a:rPr>
                        <a:t>Nutrition System</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ctr" fontAlgn="base"/>
                      <a:r>
                        <a:rPr lang="en-US" sz="600" b="0" i="0" u="none" strike="noStrike">
                          <a:solidFill>
                            <a:srgbClr val="000000"/>
                          </a:solidFill>
                          <a:effectLst/>
                          <a:latin typeface="Calibri" panose="020F0502020204030204" pitchFamily="34" charset="0"/>
                        </a:rPr>
                        <a:t>Health Plan</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ctr" fontAlgn="base"/>
                      <a:r>
                        <a:rPr lang="en-US" sz="600" b="0" i="0" u="none" strike="noStrike">
                          <a:solidFill>
                            <a:srgbClr val="000000"/>
                          </a:solidFill>
                          <a:effectLst/>
                          <a:latin typeface="Calibri" panose="020F0502020204030204" pitchFamily="34" charset="0"/>
                        </a:rPr>
                        <a:t>Systematic Feed</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tc>
                  <a:txBody>
                    <a:bodyPr/>
                    <a:lstStyle/>
                    <a:p>
                      <a:pPr algn="ctr" fontAlgn="base"/>
                      <a:r>
                        <a:rPr lang="en-US" sz="600" b="0" i="0" u="none" strike="noStrike">
                          <a:solidFill>
                            <a:srgbClr val="000000"/>
                          </a:solidFill>
                          <a:effectLst/>
                          <a:latin typeface="Calibri" panose="020F0502020204030204" pitchFamily="34" charset="0"/>
                        </a:rPr>
                        <a:t>User gets nutrition details for a </a:t>
                      </a:r>
                      <a:r>
                        <a:rPr lang="en-US" sz="600" b="0" i="0" u="none" strike="noStrike">
                          <a:solidFill>
                            <a:srgbClr val="000000"/>
                          </a:solidFill>
                          <a:effectLst/>
                          <a:latin typeface="Arial" panose="020B0604020202020204" pitchFamily="34" charset="0"/>
                        </a:rPr>
                        <a:t>particular food from external API</a:t>
                      </a:r>
                      <a:r>
                        <a:rPr lang="en-US" sz="600" b="0" i="0">
                          <a:solidFill>
                            <a:srgbClr val="000000"/>
                          </a:solidFill>
                          <a:effectLst/>
                          <a:latin typeface="Arial" panose="020B060402020202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50689441"/>
                  </a:ext>
                </a:extLst>
              </a:tr>
              <a:tr h="537534">
                <a:tc>
                  <a:txBody>
                    <a:bodyPr/>
                    <a:lstStyle/>
                    <a:p>
                      <a:pPr algn="ctr" fontAlgn="base"/>
                      <a:r>
                        <a:rPr lang="en-US" sz="600" b="0" i="0" u="none" strike="noStrike">
                          <a:solidFill>
                            <a:srgbClr val="000000"/>
                          </a:solidFill>
                          <a:effectLst/>
                          <a:latin typeface="Calibri" panose="020F0502020204030204" pitchFamily="34" charset="0"/>
                        </a:rPr>
                        <a:t>5</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Get Exercises / Description</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Exercises System</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Health Plan</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a:solidFill>
                            <a:srgbClr val="000000"/>
                          </a:solidFill>
                          <a:effectLst/>
                          <a:latin typeface="Calibri" panose="020F0502020204030204" pitchFamily="34" charset="0"/>
                        </a:rPr>
                        <a:t>Systematic Feed</a:t>
                      </a:r>
                      <a:r>
                        <a:rPr lang="en-US" sz="600" b="0" i="0">
                          <a:solidFill>
                            <a:srgbClr val="000000"/>
                          </a:solidFill>
                          <a:effectLst/>
                          <a:latin typeface="Calibri" panose="020F0502020204030204" pitchFamily="34" charset="0"/>
                        </a:rPr>
                        <a:t>​</a:t>
                      </a:r>
                      <a:endParaRPr lang="en-US" sz="900" b="0" i="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tc>
                  <a:txBody>
                    <a:bodyPr/>
                    <a:lstStyle/>
                    <a:p>
                      <a:pPr algn="ctr" fontAlgn="base"/>
                      <a:r>
                        <a:rPr lang="en-US" sz="600" b="0" i="0" u="none" strike="noStrike" dirty="0">
                          <a:solidFill>
                            <a:srgbClr val="000000"/>
                          </a:solidFill>
                          <a:effectLst/>
                          <a:latin typeface="Calibri" panose="020F0502020204030204" pitchFamily="34" charset="0"/>
                        </a:rPr>
                        <a:t>User gets </a:t>
                      </a:r>
                      <a:r>
                        <a:rPr lang="en-US" sz="600" b="0" i="0" u="none" strike="noStrike" dirty="0">
                          <a:solidFill>
                            <a:srgbClr val="000000"/>
                          </a:solidFill>
                          <a:effectLst/>
                          <a:latin typeface="Arial" panose="020B0604020202020204" pitchFamily="34" charset="0"/>
                        </a:rPr>
                        <a:t>description and instructions on </a:t>
                      </a:r>
                      <a:r>
                        <a:rPr lang="en-US" sz="600" b="0" i="0" u="none" strike="noStrike" dirty="0">
                          <a:solidFill>
                            <a:srgbClr val="000000"/>
                          </a:solidFill>
                          <a:effectLst/>
                          <a:latin typeface="Calibri" panose="020F0502020204030204" pitchFamily="34" charset="0"/>
                        </a:rPr>
                        <a:t>different exercises to do from external API</a:t>
                      </a:r>
                      <a:r>
                        <a:rPr lang="en-US" sz="600" b="0" i="0" dirty="0">
                          <a:solidFill>
                            <a:srgbClr val="000000"/>
                          </a:solidFill>
                          <a:effectLst/>
                          <a:latin typeface="Calibri" panose="020F0502020204030204" pitchFamily="34" charset="0"/>
                        </a:rPr>
                        <a:t>​</a:t>
                      </a:r>
                      <a:endParaRPr lang="en-US" sz="900" b="0" i="0" dirty="0">
                        <a:solidFill>
                          <a:srgbClr val="000000"/>
                        </a:solidFill>
                        <a:effectLst/>
                      </a:endParaRPr>
                    </a:p>
                  </a:txBody>
                  <a:tcPr marL="45304" marR="45304" marT="22652" marB="22652">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871895945"/>
                  </a:ext>
                </a:extLst>
              </a:tr>
            </a:tbl>
          </a:graphicData>
        </a:graphic>
      </p:graphicFrame>
      <p:sp>
        <p:nvSpPr>
          <p:cNvPr id="7" name="Rectangle 1">
            <a:extLst>
              <a:ext uri="{FF2B5EF4-FFF2-40B4-BE49-F238E27FC236}">
                <a16:creationId xmlns:a16="http://schemas.microsoft.com/office/drawing/2014/main" id="{21CC1366-7964-E361-5AB1-5287D87CFF46}"/>
              </a:ext>
            </a:extLst>
          </p:cNvPr>
          <p:cNvSpPr>
            <a:spLocks noChangeArrowheads="1"/>
          </p:cNvSpPr>
          <p:nvPr/>
        </p:nvSpPr>
        <p:spPr bwMode="auto">
          <a:xfrm>
            <a:off x="-15344054" y="1902510"/>
            <a:ext cx="457927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313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8" y="-68943"/>
            <a:ext cx="10668004" cy="1207892"/>
          </a:xfrm>
        </p:spPr>
        <p:txBody>
          <a:bodyPr anchor="ctr">
            <a:normAutofit/>
          </a:bodyPr>
          <a:lstStyle/>
          <a:p>
            <a:pPr algn="r"/>
            <a:r>
              <a:rPr lang="en-US" sz="2000" dirty="0" err="1">
                <a:latin typeface="+mn-lt"/>
              </a:rPr>
              <a:t>Rct</a:t>
            </a:r>
            <a:r>
              <a:rPr lang="en-US" sz="2000" dirty="0">
                <a:latin typeface="+mn-lt"/>
              </a:rPr>
              <a:t> - </a:t>
            </a:r>
            <a:r>
              <a:rPr lang="en-US" sz="2000" b="0" dirty="0">
                <a:latin typeface="Abadi MT Condensed Light" panose="020B0306030101010103" pitchFamily="34" charset="77"/>
              </a:rPr>
              <a:t>Aliaksandra </a:t>
            </a:r>
            <a:r>
              <a:rPr lang="en-US" sz="2000" b="0" dirty="0" err="1">
                <a:latin typeface="Abadi MT Condensed Light" panose="020B0306030101010103" pitchFamily="34" charset="77"/>
              </a:rPr>
              <a:t>Paliashchuk</a:t>
            </a:r>
            <a:endParaRPr lang="en-US" sz="2000" dirty="0">
              <a:latin typeface="+mn-lt"/>
            </a:endParaRPr>
          </a:p>
        </p:txBody>
      </p:sp>
      <p:pic>
        <p:nvPicPr>
          <p:cNvPr id="6" name="Picture 6">
            <a:extLst>
              <a:ext uri="{FF2B5EF4-FFF2-40B4-BE49-F238E27FC236}">
                <a16:creationId xmlns:a16="http://schemas.microsoft.com/office/drawing/2014/main" id="{818B6CD3-7639-175F-4FD4-586D846EB3DF}"/>
              </a:ext>
            </a:extLst>
          </p:cNvPr>
          <p:cNvPicPr>
            <a:picLocks noChangeAspect="1"/>
          </p:cNvPicPr>
          <p:nvPr/>
        </p:nvPicPr>
        <p:blipFill>
          <a:blip r:embed="rId2"/>
          <a:stretch>
            <a:fillRect/>
          </a:stretch>
        </p:blipFill>
        <p:spPr>
          <a:xfrm>
            <a:off x="4917" y="805233"/>
            <a:ext cx="12120715" cy="6009534"/>
          </a:xfrm>
          <a:prstGeom prst="rect">
            <a:avLst/>
          </a:prstGeom>
        </p:spPr>
      </p:pic>
    </p:spTree>
    <p:extLst>
      <p:ext uri="{BB962C8B-B14F-4D97-AF65-F5344CB8AC3E}">
        <p14:creationId xmlns:p14="http://schemas.microsoft.com/office/powerpoint/2010/main" val="75208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26ADEF2-2BA7-419F-A580-9C6541A73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3" name="Rectangle 12">
            <a:extLst>
              <a:ext uri="{FF2B5EF4-FFF2-40B4-BE49-F238E27FC236}">
                <a16:creationId xmlns:a16="http://schemas.microsoft.com/office/drawing/2014/main" id="{2B146248-6675-4D3A-B34A-7363E28C9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4A29828-0E9F-418B-A95D-A7D6ABF1C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1937715" y="346000"/>
            <a:ext cx="10004110" cy="726691"/>
          </a:xfrm>
        </p:spPr>
        <p:txBody>
          <a:bodyPr vert="horz" lIns="91440" tIns="45720" rIns="91440" bIns="45720" rtlCol="0" anchor="t">
            <a:normAutofit/>
          </a:bodyPr>
          <a:lstStyle/>
          <a:p>
            <a:pPr algn="ctr"/>
            <a:r>
              <a:rPr lang="en-US" sz="1600" spc="800" dirty="0"/>
              <a:t>User stories- Vivek</a:t>
            </a:r>
            <a:r>
              <a:rPr lang="en-US" sz="1200" spc="800" dirty="0"/>
              <a:t>  </a:t>
            </a:r>
          </a:p>
        </p:txBody>
      </p:sp>
      <p:sp>
        <p:nvSpPr>
          <p:cNvPr id="17" name="Freeform 6">
            <a:extLst>
              <a:ext uri="{FF2B5EF4-FFF2-40B4-BE49-F238E27FC236}">
                <a16:creationId xmlns:a16="http://schemas.microsoft.com/office/drawing/2014/main" id="{397636A1-434C-40B3-A908-6730DB23C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graphicFrame>
        <p:nvGraphicFramePr>
          <p:cNvPr id="6" name="Table 5">
            <a:extLst>
              <a:ext uri="{FF2B5EF4-FFF2-40B4-BE49-F238E27FC236}">
                <a16:creationId xmlns:a16="http://schemas.microsoft.com/office/drawing/2014/main" id="{284411B7-0E7C-9307-557C-052D16592E71}"/>
              </a:ext>
            </a:extLst>
          </p:cNvPr>
          <p:cNvGraphicFramePr>
            <a:graphicFrameLocks noGrp="1"/>
          </p:cNvGraphicFramePr>
          <p:nvPr>
            <p:extLst>
              <p:ext uri="{D42A27DB-BD31-4B8C-83A1-F6EECF244321}">
                <p14:modId xmlns:p14="http://schemas.microsoft.com/office/powerpoint/2010/main" val="78238974"/>
              </p:ext>
            </p:extLst>
          </p:nvPr>
        </p:nvGraphicFramePr>
        <p:xfrm>
          <a:off x="98322" y="897193"/>
          <a:ext cx="12099815" cy="2838253"/>
        </p:xfrm>
        <a:graphic>
          <a:graphicData uri="http://schemas.openxmlformats.org/drawingml/2006/table">
            <a:tbl>
              <a:tblPr firstRow="1" bandRow="1">
                <a:tableStyleId>{5C22544A-7EE6-4342-B048-85BDC9FD1C3A}</a:tableStyleId>
              </a:tblPr>
              <a:tblGrid>
                <a:gridCol w="521340">
                  <a:extLst>
                    <a:ext uri="{9D8B030D-6E8A-4147-A177-3AD203B41FA5}">
                      <a16:colId xmlns:a16="http://schemas.microsoft.com/office/drawing/2014/main" val="3467937743"/>
                    </a:ext>
                  </a:extLst>
                </a:gridCol>
                <a:gridCol w="292911">
                  <a:extLst>
                    <a:ext uri="{9D8B030D-6E8A-4147-A177-3AD203B41FA5}">
                      <a16:colId xmlns:a16="http://schemas.microsoft.com/office/drawing/2014/main" val="1373868581"/>
                    </a:ext>
                  </a:extLst>
                </a:gridCol>
                <a:gridCol w="752149">
                  <a:extLst>
                    <a:ext uri="{9D8B030D-6E8A-4147-A177-3AD203B41FA5}">
                      <a16:colId xmlns:a16="http://schemas.microsoft.com/office/drawing/2014/main" val="1096590165"/>
                    </a:ext>
                  </a:extLst>
                </a:gridCol>
                <a:gridCol w="1379138">
                  <a:extLst>
                    <a:ext uri="{9D8B030D-6E8A-4147-A177-3AD203B41FA5}">
                      <a16:colId xmlns:a16="http://schemas.microsoft.com/office/drawing/2014/main" val="1228158833"/>
                    </a:ext>
                  </a:extLst>
                </a:gridCol>
                <a:gridCol w="1262544">
                  <a:extLst>
                    <a:ext uri="{9D8B030D-6E8A-4147-A177-3AD203B41FA5}">
                      <a16:colId xmlns:a16="http://schemas.microsoft.com/office/drawing/2014/main" val="3383487485"/>
                    </a:ext>
                  </a:extLst>
                </a:gridCol>
                <a:gridCol w="1115017">
                  <a:extLst>
                    <a:ext uri="{9D8B030D-6E8A-4147-A177-3AD203B41FA5}">
                      <a16:colId xmlns:a16="http://schemas.microsoft.com/office/drawing/2014/main" val="784273104"/>
                    </a:ext>
                  </a:extLst>
                </a:gridCol>
                <a:gridCol w="560602">
                  <a:extLst>
                    <a:ext uri="{9D8B030D-6E8A-4147-A177-3AD203B41FA5}">
                      <a16:colId xmlns:a16="http://schemas.microsoft.com/office/drawing/2014/main" val="3936028442"/>
                    </a:ext>
                  </a:extLst>
                </a:gridCol>
                <a:gridCol w="706938">
                  <a:extLst>
                    <a:ext uri="{9D8B030D-6E8A-4147-A177-3AD203B41FA5}">
                      <a16:colId xmlns:a16="http://schemas.microsoft.com/office/drawing/2014/main" val="1450984952"/>
                    </a:ext>
                  </a:extLst>
                </a:gridCol>
                <a:gridCol w="2346391">
                  <a:extLst>
                    <a:ext uri="{9D8B030D-6E8A-4147-A177-3AD203B41FA5}">
                      <a16:colId xmlns:a16="http://schemas.microsoft.com/office/drawing/2014/main" val="3464056605"/>
                    </a:ext>
                  </a:extLst>
                </a:gridCol>
                <a:gridCol w="2215521">
                  <a:extLst>
                    <a:ext uri="{9D8B030D-6E8A-4147-A177-3AD203B41FA5}">
                      <a16:colId xmlns:a16="http://schemas.microsoft.com/office/drawing/2014/main" val="2435249124"/>
                    </a:ext>
                  </a:extLst>
                </a:gridCol>
                <a:gridCol w="947264">
                  <a:extLst>
                    <a:ext uri="{9D8B030D-6E8A-4147-A177-3AD203B41FA5}">
                      <a16:colId xmlns:a16="http://schemas.microsoft.com/office/drawing/2014/main" val="1796886407"/>
                    </a:ext>
                  </a:extLst>
                </a:gridCol>
              </a:tblGrid>
              <a:tr h="315361">
                <a:tc>
                  <a:txBody>
                    <a:bodyPr/>
                    <a:lstStyle/>
                    <a:p>
                      <a:pPr algn="ctr" fontAlgn="ctr"/>
                      <a:r>
                        <a:rPr lang="en-US" sz="800">
                          <a:effectLst/>
                        </a:rPr>
                        <a:t>Modules</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ID</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Title</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As a/an</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I want to</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so that</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Iterations</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Story Points</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Story Constraints</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Story Exceptions</a:t>
                      </a:r>
                      <a:endParaRPr lang="en-US" sz="800">
                        <a:solidFill>
                          <a:srgbClr val="FFFFFF"/>
                        </a:solidFill>
                        <a:effectLst/>
                        <a:latin typeface="Calibri" panose="020F0502020204030204" pitchFamily="34" charset="0"/>
                      </a:endParaRPr>
                    </a:p>
                  </a:txBody>
                  <a:tcPr marL="6062" marR="6062" marT="6062" marB="29095" anchor="ctr"/>
                </a:tc>
                <a:tc>
                  <a:txBody>
                    <a:bodyPr/>
                    <a:lstStyle/>
                    <a:p>
                      <a:pPr algn="ctr" fontAlgn="ctr"/>
                      <a:r>
                        <a:rPr lang="en-US" sz="800">
                          <a:effectLst/>
                        </a:rPr>
                        <a:t>Story Extensions</a:t>
                      </a:r>
                      <a:endParaRPr lang="en-US" sz="800">
                        <a:solidFill>
                          <a:srgbClr val="FFFFFF"/>
                        </a:solidFill>
                        <a:effectLst/>
                        <a:latin typeface="Calibri" panose="020F0502020204030204" pitchFamily="34" charset="0"/>
                      </a:endParaRPr>
                    </a:p>
                  </a:txBody>
                  <a:tcPr marL="6062" marR="6062" marT="6062" marB="29095" anchor="ctr"/>
                </a:tc>
                <a:extLst>
                  <a:ext uri="{0D108BD9-81ED-4DB2-BD59-A6C34878D82A}">
                    <a16:rowId xmlns:a16="http://schemas.microsoft.com/office/drawing/2014/main" val="1691384336"/>
                  </a:ext>
                </a:extLst>
              </a:tr>
              <a:tr h="630723">
                <a:tc rowSpan="4">
                  <a:txBody>
                    <a:bodyPr/>
                    <a:lstStyle/>
                    <a:p>
                      <a:pPr algn="ctr" fontAlgn="ctr"/>
                      <a:r>
                        <a:rPr lang="en-US" sz="700">
                          <a:effectLst/>
                        </a:rPr>
                        <a:t>03. Nutrition Tracking</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3.01</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List Food Nutrition</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Dietitians/</a:t>
                      </a:r>
                      <a:br>
                        <a:rPr lang="en-US" sz="700">
                          <a:effectLst/>
                        </a:rPr>
                      </a:br>
                      <a:r>
                        <a:rPr lang="en-US" sz="700">
                          <a:effectLst/>
                        </a:rPr>
                        <a:t>Fitness Trainers/</a:t>
                      </a:r>
                      <a:br>
                        <a:rPr lang="en-US" sz="700">
                          <a:effectLst/>
                        </a:rPr>
                      </a:br>
                      <a:r>
                        <a:rPr lang="en-US" sz="700">
                          <a:effectLst/>
                        </a:rPr>
                        <a:t>Customer Onboarding Manager/</a:t>
                      </a:r>
                      <a:br>
                        <a:rPr lang="en-US" sz="700">
                          <a:effectLst/>
                        </a:rPr>
                      </a:br>
                      <a:r>
                        <a:rPr lang="en-US" sz="700">
                          <a:effectLst/>
                        </a:rPr>
                        <a:t>Customer Support Manager</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Can list all the foods </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I can see food intake and nutritional values of food</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I1</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3</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Only dietitians/fitness trainers can list food nutrition. Customers(fitness enthusiast) can not list it.</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This feature will not work when the user is not connected to backend server.</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N/A</a:t>
                      </a:r>
                      <a:endParaRPr lang="en-US" sz="700">
                        <a:effectLst/>
                        <a:latin typeface="Calibri" panose="020F0502020204030204" pitchFamily="34" charset="0"/>
                      </a:endParaRPr>
                    </a:p>
                  </a:txBody>
                  <a:tcPr marL="6062" marR="6062" marT="6062" marB="29095" anchor="ctr"/>
                </a:tc>
                <a:extLst>
                  <a:ext uri="{0D108BD9-81ED-4DB2-BD59-A6C34878D82A}">
                    <a16:rowId xmlns:a16="http://schemas.microsoft.com/office/drawing/2014/main" val="4256713033"/>
                  </a:ext>
                </a:extLst>
              </a:tr>
              <a:tr h="630723">
                <a:tc vMerge="1">
                  <a:txBody>
                    <a:bodyPr/>
                    <a:lstStyle/>
                    <a:p>
                      <a:endParaRPr lang="en-US"/>
                    </a:p>
                  </a:txBody>
                  <a:tcPr/>
                </a:tc>
                <a:tc>
                  <a:txBody>
                    <a:bodyPr/>
                    <a:lstStyle/>
                    <a:p>
                      <a:pPr algn="ctr" fontAlgn="ctr"/>
                      <a:r>
                        <a:rPr lang="en-US" sz="700">
                          <a:effectLst/>
                        </a:rPr>
                        <a:t>3.02</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Track Food Intake</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Customers</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Have the ability to track daily, weekly, monthly food intake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I can track details of food intake</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I1</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4</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This feature will be only available to customers (fitness enthusiast).</a:t>
                      </a:r>
                      <a:br>
                        <a:rPr lang="en-US" sz="700">
                          <a:effectLst/>
                        </a:rPr>
                      </a:br>
                      <a:r>
                        <a:rPr lang="en-US" sz="700">
                          <a:effectLst/>
                        </a:rPr>
                        <a:t>Other users like Customer Onboarding Manager, Customer Support Manager, Account Manager and Finance Manager can't access this feature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User must login to system so that they have access eto their database.This feature will not work if backend server is disconnected or database is unable to send data to users system</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N/A</a:t>
                      </a:r>
                      <a:endParaRPr lang="en-US" sz="700">
                        <a:effectLst/>
                        <a:latin typeface="Calibri" panose="020F0502020204030204" pitchFamily="34" charset="0"/>
                      </a:endParaRPr>
                    </a:p>
                  </a:txBody>
                  <a:tcPr marL="6062" marR="6062" marT="6062" marB="29095" anchor="ctr"/>
                </a:tc>
                <a:extLst>
                  <a:ext uri="{0D108BD9-81ED-4DB2-BD59-A6C34878D82A}">
                    <a16:rowId xmlns:a16="http://schemas.microsoft.com/office/drawing/2014/main" val="360534675"/>
                  </a:ext>
                </a:extLst>
              </a:tr>
              <a:tr h="630723">
                <a:tc vMerge="1">
                  <a:txBody>
                    <a:bodyPr/>
                    <a:lstStyle/>
                    <a:p>
                      <a:endParaRPr lang="en-US"/>
                    </a:p>
                  </a:txBody>
                  <a:tcPr/>
                </a:tc>
                <a:tc>
                  <a:txBody>
                    <a:bodyPr/>
                    <a:lstStyle/>
                    <a:p>
                      <a:pPr algn="ctr" fontAlgn="ctr"/>
                      <a:r>
                        <a:rPr lang="en-US" sz="700">
                          <a:effectLst/>
                        </a:rPr>
                        <a:t>3.03</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Modify Food Intake</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Customers</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Have the ability to modify food intake user already entered</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I can modify food item as well as quantity of food entered</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I1</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3</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Only Customers (fitness enthusiasts) will have access to this feature.</a:t>
                      </a:r>
                      <a:br>
                        <a:rPr lang="en-US" sz="700">
                          <a:effectLst/>
                        </a:rPr>
                      </a:br>
                      <a:r>
                        <a:rPr lang="en-US" sz="700">
                          <a:effectLst/>
                        </a:rPr>
                        <a:t>Other users like Customer Onboarding Manager, Customer Support Manager, Account Manager and Finance Manager can't access this feature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User must login to system so that they have access eto their database.This feature will not work if backend server is disconnected or database is unable to send data to users system</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N/A</a:t>
                      </a:r>
                      <a:endParaRPr lang="en-US" sz="700">
                        <a:effectLst/>
                        <a:latin typeface="Calibri" panose="020F0502020204030204" pitchFamily="34" charset="0"/>
                      </a:endParaRPr>
                    </a:p>
                  </a:txBody>
                  <a:tcPr marL="6062" marR="6062" marT="6062" marB="29095" anchor="ctr"/>
                </a:tc>
                <a:extLst>
                  <a:ext uri="{0D108BD9-81ED-4DB2-BD59-A6C34878D82A}">
                    <a16:rowId xmlns:a16="http://schemas.microsoft.com/office/drawing/2014/main" val="606091845"/>
                  </a:ext>
                </a:extLst>
              </a:tr>
              <a:tr h="630723">
                <a:tc vMerge="1">
                  <a:txBody>
                    <a:bodyPr/>
                    <a:lstStyle/>
                    <a:p>
                      <a:endParaRPr lang="en-US"/>
                    </a:p>
                  </a:txBody>
                  <a:tcPr/>
                </a:tc>
                <a:tc>
                  <a:txBody>
                    <a:bodyPr/>
                    <a:lstStyle/>
                    <a:p>
                      <a:pPr algn="ctr" fontAlgn="ctr"/>
                      <a:r>
                        <a:rPr lang="en-US" sz="700">
                          <a:effectLst/>
                        </a:rPr>
                        <a:t>3.04</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Remove Food Intake</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Customers</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Have the ability to remove food intake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I can delete entry of food item entered</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I1</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3</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Only Customers (fitness enthusiasts) will have access to this feature.</a:t>
                      </a:r>
                      <a:br>
                        <a:rPr lang="en-US" sz="700">
                          <a:effectLst/>
                        </a:rPr>
                      </a:br>
                      <a:r>
                        <a:rPr lang="en-US" sz="700">
                          <a:effectLst/>
                        </a:rPr>
                        <a:t>Other users like Customer Onboarding Manager, Customer Support Manager, Account Manager and Finance Manager can't access this feature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This feature will not work if backend server is disconnected or database is unable to send data to users system</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N/A</a:t>
                      </a:r>
                      <a:endParaRPr lang="en-US" sz="700">
                        <a:effectLst/>
                        <a:latin typeface="Calibri" panose="020F0502020204030204" pitchFamily="34" charset="0"/>
                      </a:endParaRPr>
                    </a:p>
                  </a:txBody>
                  <a:tcPr marL="6062" marR="6062" marT="6062" marB="29095" anchor="ctr"/>
                </a:tc>
                <a:extLst>
                  <a:ext uri="{0D108BD9-81ED-4DB2-BD59-A6C34878D82A}">
                    <a16:rowId xmlns:a16="http://schemas.microsoft.com/office/drawing/2014/main" val="2096519586"/>
                  </a:ext>
                </a:extLst>
              </a:tr>
            </a:tbl>
          </a:graphicData>
        </a:graphic>
      </p:graphicFrame>
      <p:pic>
        <p:nvPicPr>
          <p:cNvPr id="9" name="Picture 9" descr="Table&#10;&#10;Description automatically generated">
            <a:extLst>
              <a:ext uri="{FF2B5EF4-FFF2-40B4-BE49-F238E27FC236}">
                <a16:creationId xmlns:a16="http://schemas.microsoft.com/office/drawing/2014/main" id="{19357249-30BA-1EFB-CBF3-2AAD9C9FA359}"/>
              </a:ext>
            </a:extLst>
          </p:cNvPr>
          <p:cNvPicPr>
            <a:picLocks noChangeAspect="1"/>
          </p:cNvPicPr>
          <p:nvPr/>
        </p:nvPicPr>
        <p:blipFill>
          <a:blip r:embed="rId2"/>
          <a:stretch>
            <a:fillRect/>
          </a:stretch>
        </p:blipFill>
        <p:spPr>
          <a:xfrm>
            <a:off x="85558" y="3749846"/>
            <a:ext cx="12101094" cy="3034624"/>
          </a:xfrm>
          <a:prstGeom prst="rect">
            <a:avLst/>
          </a:prstGeom>
        </p:spPr>
      </p:pic>
    </p:spTree>
    <p:extLst>
      <p:ext uri="{BB962C8B-B14F-4D97-AF65-F5344CB8AC3E}">
        <p14:creationId xmlns:p14="http://schemas.microsoft.com/office/powerpoint/2010/main" val="382519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a:latin typeface="+mn-lt"/>
              </a:rPr>
              <a:t>Source Code - </a:t>
            </a:r>
            <a:r>
              <a:rPr lang="en-US" sz="2000" dirty="0" err="1">
                <a:latin typeface="+mn-lt"/>
              </a:rPr>
              <a:t>Sriharsha</a:t>
            </a:r>
            <a:r>
              <a:rPr lang="en-US" sz="2000" dirty="0">
                <a:latin typeface="+mn-lt"/>
              </a:rPr>
              <a:t> </a:t>
            </a:r>
            <a:r>
              <a:rPr lang="en-US" sz="2000" dirty="0" err="1">
                <a:latin typeface="+mn-lt"/>
              </a:rPr>
              <a:t>Mopidevi</a:t>
            </a:r>
            <a:endParaRPr lang="en-US" sz="2000" dirty="0">
              <a:latin typeface="+mn-lt"/>
            </a:endParaRPr>
          </a:p>
        </p:txBody>
      </p:sp>
      <p:pic>
        <p:nvPicPr>
          <p:cNvPr id="7170" name="Picture 2">
            <a:extLst>
              <a:ext uri="{FF2B5EF4-FFF2-40B4-BE49-F238E27FC236}">
                <a16:creationId xmlns:a16="http://schemas.microsoft.com/office/drawing/2014/main" id="{8DDCEDFF-56A8-50DA-7F1C-C1DBCD934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920803"/>
            <a:ext cx="9412287" cy="559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275661"/>
      </p:ext>
    </p:extLst>
  </p:cSld>
  <p:clrMapOvr>
    <a:masterClrMapping/>
  </p:clrMapOvr>
</p:sld>
</file>

<file path=ppt/theme/theme1.xml><?xml version="1.0" encoding="utf-8"?>
<a:theme xmlns:a="http://schemas.openxmlformats.org/drawingml/2006/main" name="Badg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{9D661832-3571-7B48-84BA-EB927EF4169F}tf10001071</Template>
  <TotalTime>541</TotalTime>
  <Words>1107</Words>
  <Application>Microsoft Office PowerPoint</Application>
  <PresentationFormat>Widescreen</PresentationFormat>
  <Paragraphs>243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Badge</vt:lpstr>
      <vt:lpstr>HealthApp</vt:lpstr>
      <vt:lpstr>                                                  Road MaP– Tarun Dagar    </vt:lpstr>
      <vt:lpstr>burn down chart - Fernando Hernández</vt:lpstr>
      <vt:lpstr>PowerPoint Presentation</vt:lpstr>
      <vt:lpstr>Context_Diagram                   Jigar</vt:lpstr>
      <vt:lpstr>PowerPoint Presentation</vt:lpstr>
      <vt:lpstr>Rct - Aliaksandra Paliashchuk</vt:lpstr>
      <vt:lpstr>User stories- Vivek  </vt:lpstr>
      <vt:lpstr>Source Code - Sriharsha Mopidevi</vt:lpstr>
      <vt:lpstr>GIThub - Sriharsha Mopidevi</vt:lpstr>
      <vt:lpstr>Acceptance Tests i1–Riddhi </vt:lpstr>
      <vt:lpstr>PowerPoint Presentation</vt:lpstr>
      <vt:lpstr>PowerPoint Presentation</vt:lpstr>
      <vt:lpstr>PowerPoint Presentation</vt:lpstr>
      <vt:lpstr>PowerPoint Presentation</vt:lpstr>
      <vt:lpstr>PowerPoint Presentation</vt:lpstr>
      <vt:lpstr>Acceptance Tests i2–Riddhi </vt:lpstr>
      <vt:lpstr>PowerPoint Presentation</vt:lpstr>
      <vt:lpstr>PowerPoint Presentation</vt:lpstr>
      <vt:lpstr>PowerPoint Presentation</vt:lpstr>
      <vt:lpstr>PowerPoint Presentation</vt:lpstr>
      <vt:lpstr>PowerPoint Presentation</vt:lpstr>
      <vt:lpstr>Jenkins Demo-Tarun dagar</vt:lpstr>
      <vt:lpstr>Jenkins progress report –Tarun dagar</vt:lpstr>
      <vt:lpstr>qtest</vt:lpstr>
      <vt:lpstr>PowerPoint Presentation</vt:lpstr>
      <vt:lpstr>PowerPoint Presentation</vt:lpstr>
      <vt:lpstr>Application demo -sriharsha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HealthApp</dc:title>
  <dc:creator>Paliashchuk, Aliaksandra</dc:creator>
  <cp:lastModifiedBy>jigar patel</cp:lastModifiedBy>
  <cp:revision>121</cp:revision>
  <dcterms:created xsi:type="dcterms:W3CDTF">2022-12-17T15:00:33Z</dcterms:created>
  <dcterms:modified xsi:type="dcterms:W3CDTF">2023-03-31T06:19:45Z</dcterms:modified>
</cp:coreProperties>
</file>