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gif" ContentType="image/gif"/>
  <Default Extension="jpeg" ContentType="image/jpe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2" r:id="rId4"/>
  </p:sldMasterIdLst>
  <p:notesMasterIdLst>
    <p:notesMasterId r:id="rId6"/>
  </p:notesMasterIdLst>
  <p:sldIdLst>
    <p:sldId id="256" r:id="rId5"/>
    <p:sldId id="258" r:id="rId7"/>
    <p:sldId id="586" r:id="rId8"/>
    <p:sldId id="456" r:id="rId9"/>
    <p:sldId id="600" r:id="rId10"/>
    <p:sldId id="610" r:id="rId11"/>
    <p:sldId id="655" r:id="rId12"/>
    <p:sldId id="607" r:id="rId13"/>
    <p:sldId id="605" r:id="rId14"/>
    <p:sldId id="606" r:id="rId15"/>
    <p:sldId id="385" r:id="rId16"/>
    <p:sldId id="587" r:id="rId17"/>
    <p:sldId id="588" r:id="rId18"/>
    <p:sldId id="589" r:id="rId19"/>
    <p:sldId id="591" r:id="rId20"/>
    <p:sldId id="590" r:id="rId21"/>
    <p:sldId id="593" r:id="rId22"/>
    <p:sldId id="592" r:id="rId23"/>
    <p:sldId id="613" r:id="rId24"/>
    <p:sldId id="658" r:id="rId25"/>
    <p:sldId id="611" r:id="rId26"/>
    <p:sldId id="614" r:id="rId27"/>
    <p:sldId id="659" r:id="rId28"/>
    <p:sldId id="389" r:id="rId29"/>
    <p:sldId id="615" r:id="rId30"/>
    <p:sldId id="616" r:id="rId31"/>
    <p:sldId id="617" r:id="rId32"/>
    <p:sldId id="618" r:id="rId33"/>
    <p:sldId id="619" r:id="rId34"/>
    <p:sldId id="387" r:id="rId35"/>
    <p:sldId id="390" r:id="rId36"/>
    <p:sldId id="466" r:id="rId37"/>
    <p:sldId id="468" r:id="rId38"/>
    <p:sldId id="469" r:id="rId39"/>
    <p:sldId id="608" r:id="rId40"/>
    <p:sldId id="609" r:id="rId41"/>
    <p:sldId id="470" r:id="rId42"/>
    <p:sldId id="471" r:id="rId43"/>
    <p:sldId id="529" r:id="rId44"/>
    <p:sldId id="530" r:id="rId45"/>
    <p:sldId id="598" r:id="rId46"/>
    <p:sldId id="656" r:id="rId47"/>
    <p:sldId id="657" r:id="rId48"/>
    <p:sldId id="646" r:id="rId49"/>
    <p:sldId id="648" r:id="rId50"/>
    <p:sldId id="649" r:id="rId51"/>
    <p:sldId id="650" r:id="rId52"/>
    <p:sldId id="651" r:id="rId53"/>
    <p:sldId id="652" r:id="rId54"/>
    <p:sldId id="653" r:id="rId55"/>
    <p:sldId id="34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60A4"/>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41"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D049C-569E-41E7-8C9F-6E5882F43D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EA25F-068F-4156-803F-3864FBE22F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WCCS</a:t>
            </a:r>
            <a:r>
              <a:rPr lang="zh-CN" altLang="en-US" dirty="0"/>
              <a:t>是</a:t>
            </a:r>
            <a:r>
              <a:rPr lang="en-US" altLang="zh-CN" dirty="0"/>
              <a:t>Windows Compute Cluster Server</a:t>
            </a:r>
            <a:r>
              <a:rPr lang="zh-CN" altLang="en-US" dirty="0"/>
              <a:t>的缩写</a:t>
            </a:r>
            <a:r>
              <a:rPr lang="en-US" altLang="zh-CN" dirty="0"/>
              <a:t>,</a:t>
            </a:r>
            <a:r>
              <a:rPr lang="zh-CN" altLang="en-US" dirty="0"/>
              <a:t>是微软推出的一款针对</a:t>
            </a:r>
            <a:r>
              <a:rPr lang="en-US" altLang="zh-CN" dirty="0"/>
              <a:t>HPC</a:t>
            </a:r>
            <a:r>
              <a:rPr lang="zh-CN" altLang="en-US" dirty="0"/>
              <a:t>的操作系统。</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CE45C20-9DC3-4C93-855F-0906F529D9E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38595A7-F137-4A1C-94F3-17BF434764D1}"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ED4874-415F-4462-8CBD-90FA9588F1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92ADDF-ABC6-4EEC-846D-A1AE2D4106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D9E60E2-E2D2-4700-9AF9-54A6EB6BB3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53A395-2493-429D-A220-7401D720F65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E60E2-E2D2-4700-9AF9-54A6EB6BB38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3A395-2493-429D-A220-7401D720F6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76" y="275464"/>
            <a:ext cx="10972649" cy="114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609676" y="1600101"/>
            <a:ext cx="10972649" cy="45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30" tIns="64265" rIns="128530" bIns="64265"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76" y="6356746"/>
            <a:ext cx="2845151" cy="365780"/>
          </a:xfrm>
          <a:prstGeom prst="rect">
            <a:avLst/>
          </a:prstGeom>
        </p:spPr>
        <p:txBody>
          <a:bodyPr vert="horz" lIns="128530" tIns="64265" rIns="128530" bIns="64265" rtlCol="0" anchor="ctr"/>
          <a:lstStyle>
            <a:lvl1pPr algn="l" fontAlgn="auto">
              <a:spcBef>
                <a:spcPts val="0"/>
              </a:spcBef>
              <a:spcAft>
                <a:spcPts val="0"/>
              </a:spcAft>
              <a:defRPr sz="1705">
                <a:solidFill>
                  <a:schemeClr val="tx1">
                    <a:tint val="75000"/>
                  </a:schemeClr>
                </a:solidFill>
                <a:latin typeface="+mn-lt"/>
                <a:ea typeface="+mn-ea"/>
              </a:defRPr>
            </a:lvl1pPr>
          </a:lstStyle>
          <a:p>
            <a:pPr>
              <a:defRPr/>
            </a:pPr>
            <a:fld id="{ED7E96DE-9E58-4D12-881B-2A55675D2103}" type="datetimeFigureOut">
              <a:rPr lang="zh-CN" altLang="en-US"/>
            </a:fld>
            <a:endParaRPr lang="zh-CN" altLang="en-US"/>
          </a:p>
        </p:txBody>
      </p:sp>
      <p:sp>
        <p:nvSpPr>
          <p:cNvPr id="5" name="页脚占位符 4"/>
          <p:cNvSpPr>
            <a:spLocks noGrp="1"/>
          </p:cNvSpPr>
          <p:nvPr>
            <p:ph type="ftr" sz="quarter" idx="3"/>
          </p:nvPr>
        </p:nvSpPr>
        <p:spPr>
          <a:xfrm>
            <a:off x="4165362" y="6356746"/>
            <a:ext cx="3861276" cy="365780"/>
          </a:xfrm>
          <a:prstGeom prst="rect">
            <a:avLst/>
          </a:prstGeom>
        </p:spPr>
        <p:txBody>
          <a:bodyPr vert="horz" lIns="128530" tIns="64265" rIns="128530" bIns="64265" rtlCol="0" anchor="ctr"/>
          <a:lstStyle>
            <a:lvl1pPr algn="ctr" fontAlgn="auto">
              <a:spcBef>
                <a:spcPts val="0"/>
              </a:spcBef>
              <a:spcAft>
                <a:spcPts val="0"/>
              </a:spcAft>
              <a:defRPr sz="1705">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174" y="6356746"/>
            <a:ext cx="2845151" cy="365780"/>
          </a:xfrm>
          <a:prstGeom prst="rect">
            <a:avLst/>
          </a:prstGeom>
        </p:spPr>
        <p:txBody>
          <a:bodyPr vert="horz" wrap="square" lIns="128530" tIns="64265" rIns="128530" bIns="64265" numCol="1" anchor="ctr" anchorCtr="0" compatLnSpc="1"/>
          <a:lstStyle>
            <a:lvl1pPr algn="r">
              <a:defRPr>
                <a:solidFill>
                  <a:srgbClr val="898989"/>
                </a:solidFill>
                <a:latin typeface="Franklin Gothic Book" panose="020B0503020102020204" pitchFamily="34" charset="0"/>
                <a:ea typeface="黑体" panose="02010609060101010101" pitchFamily="49" charset="-122"/>
              </a:defRPr>
            </a:lvl1pPr>
          </a:lstStyle>
          <a:p>
            <a:fld id="{A5620144-0991-4015-A106-087B26C73338}" type="slidenum">
              <a:rPr lang="zh-CN" altLang="en-US"/>
            </a:fld>
            <a:endParaRPr lang="zh-CN" altLang="en-US"/>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 y="653"/>
            <a:ext cx="12190518" cy="685669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5880" kern="1200">
          <a:solidFill>
            <a:schemeClr val="tx1"/>
          </a:solidFill>
          <a:latin typeface="+mj-lt"/>
          <a:ea typeface="+mj-ea"/>
          <a:cs typeface="+mj-cs"/>
        </a:defRPr>
      </a:lvl1pPr>
      <a:lvl2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5880">
          <a:solidFill>
            <a:schemeClr val="tx1"/>
          </a:solidFill>
          <a:latin typeface="Franklin Gothic Medium" panose="020B0603020102020204" pitchFamily="34" charset="0"/>
          <a:ea typeface="微软雅黑" panose="020B0503020204020204" pitchFamily="34" charset="-122"/>
        </a:defRPr>
      </a:lvl5pPr>
      <a:lvl6pPr marL="609600"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6pPr>
      <a:lvl7pPr marL="1218565"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7pPr>
      <a:lvl8pPr marL="1828165"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8pPr>
      <a:lvl9pPr marL="2437765" algn="ctr" rtl="0" fontAlgn="base">
        <a:spcBef>
          <a:spcPct val="0"/>
        </a:spcBef>
        <a:spcAft>
          <a:spcPct val="0"/>
        </a:spcAft>
        <a:defRPr sz="5880">
          <a:solidFill>
            <a:schemeClr val="tx1"/>
          </a:solidFill>
          <a:latin typeface="Calibri" panose="020F0502020204030204" pitchFamily="34" charset="0"/>
          <a:ea typeface="宋体" panose="02010600030101010101" pitchFamily="2" charset="-122"/>
        </a:defRPr>
      </a:lvl9pPr>
    </p:titleStyle>
    <p:bodyStyle>
      <a:lvl1pPr marL="454660" indent="-45466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87425" indent="-379095" algn="l" rtl="0" eaLnBrk="0" fontAlgn="base" hangingPunct="0">
        <a:spcBef>
          <a:spcPct val="20000"/>
        </a:spcBef>
        <a:spcAft>
          <a:spcPct val="0"/>
        </a:spcAft>
        <a:buFont typeface="Arial" panose="020B0604020202020204" pitchFamily="34" charset="0"/>
        <a:buChar char="–"/>
        <a:defRPr sz="3795" kern="1200">
          <a:solidFill>
            <a:schemeClr val="tx1"/>
          </a:solidFill>
          <a:latin typeface="+mn-lt"/>
          <a:ea typeface="+mn-ea"/>
          <a:cs typeface="+mn-cs"/>
        </a:defRPr>
      </a:lvl2pPr>
      <a:lvl3pPr marL="1522095" indent="-302260" algn="l" rtl="0" eaLnBrk="0" fontAlgn="base" hangingPunct="0">
        <a:spcBef>
          <a:spcPct val="20000"/>
        </a:spcBef>
        <a:spcAft>
          <a:spcPct val="0"/>
        </a:spcAft>
        <a:buFont typeface="Arial" panose="020B0604020202020204" pitchFamily="34" charset="0"/>
        <a:buChar char="•"/>
        <a:defRPr sz="3225" kern="1200">
          <a:solidFill>
            <a:schemeClr val="tx1"/>
          </a:solidFill>
          <a:latin typeface="+mn-lt"/>
          <a:ea typeface="+mn-ea"/>
          <a:cs typeface="+mn-cs"/>
        </a:defRPr>
      </a:lvl3pPr>
      <a:lvl4pPr marL="2131695" indent="-302260" algn="l" rtl="0" eaLnBrk="0" fontAlgn="base" hangingPunct="0">
        <a:spcBef>
          <a:spcPct val="20000"/>
        </a:spcBef>
        <a:spcAft>
          <a:spcPct val="0"/>
        </a:spcAft>
        <a:buFont typeface="Arial" panose="020B0604020202020204" pitchFamily="34" charset="0"/>
        <a:buChar char="–"/>
        <a:defRPr sz="2655" kern="1200">
          <a:solidFill>
            <a:schemeClr val="tx1"/>
          </a:solidFill>
          <a:latin typeface="+mn-lt"/>
          <a:ea typeface="+mn-ea"/>
          <a:cs typeface="+mn-cs"/>
        </a:defRPr>
      </a:lvl4pPr>
      <a:lvl5pPr marL="2741295" indent="-302260" algn="l" rtl="0" eaLnBrk="0" fontAlgn="base" hangingPunct="0">
        <a:spcBef>
          <a:spcPct val="20000"/>
        </a:spcBef>
        <a:spcAft>
          <a:spcPct val="0"/>
        </a:spcAft>
        <a:buFont typeface="Arial" panose="020B0604020202020204" pitchFamily="34" charset="0"/>
        <a:buChar char="»"/>
        <a:defRPr sz="2655"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7pPr>
      <a:lvl8pPr marL="4570095"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55" kern="1200">
          <a:solidFill>
            <a:schemeClr val="tx1"/>
          </a:solidFill>
          <a:latin typeface="+mn-lt"/>
          <a:ea typeface="+mn-ea"/>
          <a:cs typeface="+mn-cs"/>
        </a:defRPr>
      </a:lvl9pPr>
    </p:bodyStyle>
    <p:otherStyle>
      <a:defPPr>
        <a:defRPr lang="zh-CN"/>
      </a:defPPr>
      <a:lvl1pPr marL="0" algn="l" defTabSz="1218565" rtl="0" eaLnBrk="1" latinLnBrk="0" hangingPunct="1">
        <a:defRPr sz="2370" kern="1200">
          <a:solidFill>
            <a:schemeClr val="tx1"/>
          </a:solidFill>
          <a:latin typeface="+mn-lt"/>
          <a:ea typeface="+mn-ea"/>
          <a:cs typeface="+mn-cs"/>
        </a:defRPr>
      </a:lvl1pPr>
      <a:lvl2pPr marL="609600" algn="l" defTabSz="1218565" rtl="0" eaLnBrk="1" latinLnBrk="0" hangingPunct="1">
        <a:defRPr sz="2370" kern="1200">
          <a:solidFill>
            <a:schemeClr val="tx1"/>
          </a:solidFill>
          <a:latin typeface="+mn-lt"/>
          <a:ea typeface="+mn-ea"/>
          <a:cs typeface="+mn-cs"/>
        </a:defRPr>
      </a:lvl2pPr>
      <a:lvl3pPr marL="1218565" algn="l" defTabSz="1218565" rtl="0" eaLnBrk="1" latinLnBrk="0" hangingPunct="1">
        <a:defRPr sz="2370" kern="1200">
          <a:solidFill>
            <a:schemeClr val="tx1"/>
          </a:solidFill>
          <a:latin typeface="+mn-lt"/>
          <a:ea typeface="+mn-ea"/>
          <a:cs typeface="+mn-cs"/>
        </a:defRPr>
      </a:lvl3pPr>
      <a:lvl4pPr marL="1828165" algn="l" defTabSz="1218565" rtl="0" eaLnBrk="1" latinLnBrk="0" hangingPunct="1">
        <a:defRPr sz="2370" kern="1200">
          <a:solidFill>
            <a:schemeClr val="tx1"/>
          </a:solidFill>
          <a:latin typeface="+mn-lt"/>
          <a:ea typeface="+mn-ea"/>
          <a:cs typeface="+mn-cs"/>
        </a:defRPr>
      </a:lvl4pPr>
      <a:lvl5pPr marL="2437765" algn="l" defTabSz="1218565" rtl="0" eaLnBrk="1" latinLnBrk="0" hangingPunct="1">
        <a:defRPr sz="2370" kern="1200">
          <a:solidFill>
            <a:schemeClr val="tx1"/>
          </a:solidFill>
          <a:latin typeface="+mn-lt"/>
          <a:ea typeface="+mn-ea"/>
          <a:cs typeface="+mn-cs"/>
        </a:defRPr>
      </a:lvl5pPr>
      <a:lvl6pPr marL="3046730" algn="l" defTabSz="1218565" rtl="0" eaLnBrk="1" latinLnBrk="0" hangingPunct="1">
        <a:defRPr sz="2370" kern="1200">
          <a:solidFill>
            <a:schemeClr val="tx1"/>
          </a:solidFill>
          <a:latin typeface="+mn-lt"/>
          <a:ea typeface="+mn-ea"/>
          <a:cs typeface="+mn-cs"/>
        </a:defRPr>
      </a:lvl6pPr>
      <a:lvl7pPr marL="3656330" algn="l" defTabSz="1218565" rtl="0" eaLnBrk="1" latinLnBrk="0" hangingPunct="1">
        <a:defRPr sz="2370" kern="1200">
          <a:solidFill>
            <a:schemeClr val="tx1"/>
          </a:solidFill>
          <a:latin typeface="+mn-lt"/>
          <a:ea typeface="+mn-ea"/>
          <a:cs typeface="+mn-cs"/>
        </a:defRPr>
      </a:lvl7pPr>
      <a:lvl8pPr marL="4265295" algn="l" defTabSz="1218565" rtl="0" eaLnBrk="1" latinLnBrk="0" hangingPunct="1">
        <a:defRPr sz="2370" kern="1200">
          <a:solidFill>
            <a:schemeClr val="tx1"/>
          </a:solidFill>
          <a:latin typeface="+mn-lt"/>
          <a:ea typeface="+mn-ea"/>
          <a:cs typeface="+mn-cs"/>
        </a:defRPr>
      </a:lvl8pPr>
      <a:lvl9pPr marL="4874895" algn="l" defTabSz="1218565" rtl="0" eaLnBrk="1" latinLnBrk="0" hangingPunct="1">
        <a:defRPr sz="237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492" y="365780"/>
            <a:ext cx="10515016"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492" y="1825890"/>
            <a:ext cx="10515016"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493" y="6356747"/>
            <a:ext cx="2742786"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3BED4874-415F-4462-8CBD-90FA9588F106}" type="datetimeFigureOut">
              <a:rPr lang="zh-CN" altLang="en-US" smtClean="0"/>
            </a:fld>
            <a:endParaRPr lang="zh-CN" altLang="en-US"/>
          </a:p>
        </p:txBody>
      </p:sp>
      <p:sp>
        <p:nvSpPr>
          <p:cNvPr id="5" name="页脚占位符 4"/>
          <p:cNvSpPr>
            <a:spLocks noGrp="1"/>
          </p:cNvSpPr>
          <p:nvPr>
            <p:ph type="ftr" sz="quarter" idx="3"/>
          </p:nvPr>
        </p:nvSpPr>
        <p:spPr>
          <a:xfrm>
            <a:off x="4038911" y="6356747"/>
            <a:ext cx="4114178"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722" y="6356747"/>
            <a:ext cx="2742786"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8C92ADDF-ABC6-4EEC-846D-A1AE2D4106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2.GIF"/></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9.wmf"/><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2.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2.GI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hyperlink" Target="https://notes.sjtu.edu.cn/s/5G3bMWPR3" TargetMode="External"/><Relationship Id="rId1" Type="http://schemas.openxmlformats.org/officeDocument/2006/relationships/image" Target="../media/image2.GI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2.GI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2.GIF"/></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2.GIF"/></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2.GI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image" Target="../media/image17.png"/><Relationship Id="rId1" Type="http://schemas.openxmlformats.org/officeDocument/2006/relationships/image" Target="../media/image2.GIF"/></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2.GI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2.GIF"/></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2.GIF"/></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2.xml"/><Relationship Id="rId2" Type="http://schemas.openxmlformats.org/officeDocument/2006/relationships/image" Target="../media/image21.png"/><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GIF"/></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2.xml"/><Relationship Id="rId2" Type="http://schemas.openxmlformats.org/officeDocument/2006/relationships/image" Target="../media/image24.png"/><Relationship Id="rId1" Type="http://schemas.openxmlformats.org/officeDocument/2006/relationships/image" Target="../media/image2.GIF"/></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GI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6.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jpeg"/><Relationship Id="rId1" Type="http://schemas.openxmlformats.org/officeDocument/2006/relationships/image" Target="../media/image27.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2.jpeg"/><Relationship Id="rId1" Type="http://schemas.openxmlformats.org/officeDocument/2006/relationships/image" Target="../media/image3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GI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4.jpeg"/><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97204" y="1921214"/>
            <a:ext cx="1357322" cy="1500198"/>
            <a:chOff x="1837124" y="1808150"/>
            <a:chExt cx="1431472" cy="1582153"/>
          </a:xfrm>
        </p:grpSpPr>
        <p:sp>
          <p:nvSpPr>
            <p:cNvPr id="32" name="圆角矩形 31"/>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2590530" y="1808150"/>
              <a:ext cx="678066" cy="678066"/>
            </a:xfrm>
            <a:prstGeom prst="roundRect">
              <a:avLst>
                <a:gd name="adj" fmla="val 6712"/>
              </a:avLst>
            </a:prstGeom>
            <a:solidFill>
              <a:srgbClr val="FEFEF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5" name="圆角矩形 34"/>
          <p:cNvSpPr/>
          <p:nvPr/>
        </p:nvSpPr>
        <p:spPr bwMode="auto">
          <a:xfrm>
            <a:off x="4809161" y="4001463"/>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6" name="圆角矩形 35"/>
          <p:cNvSpPr/>
          <p:nvPr/>
        </p:nvSpPr>
        <p:spPr bwMode="auto">
          <a:xfrm>
            <a:off x="720998" y="4180058"/>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7" name="组合 36"/>
          <p:cNvGrpSpPr/>
          <p:nvPr/>
        </p:nvGrpSpPr>
        <p:grpSpPr>
          <a:xfrm>
            <a:off x="4303157" y="4379795"/>
            <a:ext cx="1143009" cy="1143008"/>
            <a:chOff x="4172683" y="4897116"/>
            <a:chExt cx="1205451" cy="1205450"/>
          </a:xfrm>
        </p:grpSpPr>
        <p:sp>
          <p:nvSpPr>
            <p:cNvPr id="38" name="圆角矩形 37"/>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9" name="圆角矩形 38"/>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0" name="圆角矩形 39"/>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41" name="组合 40"/>
          <p:cNvGrpSpPr/>
          <p:nvPr/>
        </p:nvGrpSpPr>
        <p:grpSpPr>
          <a:xfrm>
            <a:off x="4309094" y="902714"/>
            <a:ext cx="3051937" cy="2090070"/>
            <a:chOff x="4474046" y="734010"/>
            <a:chExt cx="3218663" cy="2204250"/>
          </a:xfrm>
        </p:grpSpPr>
        <p:sp>
          <p:nvSpPr>
            <p:cNvPr id="42" name="圆角矩形 41"/>
            <p:cNvSpPr/>
            <p:nvPr/>
          </p:nvSpPr>
          <p:spPr bwMode="auto">
            <a:xfrm>
              <a:off x="4474046" y="2034172"/>
              <a:ext cx="904088" cy="904088"/>
            </a:xfrm>
            <a:prstGeom prst="roundRect">
              <a:avLst>
                <a:gd name="adj" fmla="val 6712"/>
              </a:avLst>
            </a:prstGeom>
            <a:solidFill>
              <a:srgbClr val="FEFEF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3" name="圆角矩形 42"/>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4" name="圆角矩形 43"/>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5" name="圆角矩形 44"/>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6" name="圆角矩形 45"/>
            <p:cNvSpPr/>
            <p:nvPr/>
          </p:nvSpPr>
          <p:spPr bwMode="auto">
            <a:xfrm>
              <a:off x="6788621" y="734010"/>
              <a:ext cx="904088" cy="904088"/>
            </a:xfrm>
            <a:prstGeom prst="roundRect">
              <a:avLst>
                <a:gd name="adj" fmla="val 6712"/>
              </a:avLst>
            </a:prstGeom>
            <a:solidFill>
              <a:srgbClr val="FEFEF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7" name="TextBox 25"/>
          <p:cNvSpPr txBox="1"/>
          <p:nvPr/>
        </p:nvSpPr>
        <p:spPr>
          <a:xfrm>
            <a:off x="4588909" y="2494749"/>
            <a:ext cx="8434650" cy="1375761"/>
          </a:xfrm>
          <a:prstGeom prst="rect">
            <a:avLst/>
          </a:prstGeom>
          <a:noFill/>
        </p:spPr>
        <p:txBody>
          <a:bodyPr wrap="square" rtlCol="0">
            <a:spAutoFit/>
          </a:bodyPr>
          <a:lstStyle/>
          <a:p>
            <a:pPr algn="ctr" defTabSz="866775" fontAlgn="base">
              <a:spcBef>
                <a:spcPct val="0"/>
              </a:spcBef>
              <a:spcAft>
                <a:spcPct val="0"/>
              </a:spcAft>
              <a:defRPr/>
            </a:pPr>
            <a:r>
              <a:rPr lang="zh-CN" altLang="en-US" sz="4170" b="1" cap="all" spc="-142" dirty="0">
                <a:solidFill>
                  <a:srgbClr val="0760A4"/>
                </a:solidFill>
                <a:latin typeface="幼圆" panose="02010509060101010101" pitchFamily="49" charset="-122"/>
                <a:ea typeface="幼圆" panose="02010509060101010101" pitchFamily="49" charset="-122"/>
                <a:cs typeface="宋体" panose="02010600030101010101" pitchFamily="2" charset="-122"/>
              </a:rPr>
              <a:t>交大天文学院</a:t>
            </a:r>
            <a:r>
              <a:rPr lang="en-US" altLang="zh-CN" sz="4170" b="1" cap="all" spc="-142" dirty="0" err="1">
                <a:solidFill>
                  <a:srgbClr val="0760A4"/>
                </a:solidFill>
                <a:latin typeface="幼圆" panose="02010509060101010101" pitchFamily="49" charset="-122"/>
                <a:ea typeface="幼圆" panose="02010509060101010101" pitchFamily="49" charset="-122"/>
                <a:cs typeface="宋体" panose="02010600030101010101" pitchFamily="2" charset="-122"/>
              </a:rPr>
              <a:t>gRAVITY</a:t>
            </a:r>
            <a:endParaRPr lang="en-US" altLang="zh-CN" sz="4170" b="1" cap="all" spc="-142" dirty="0">
              <a:solidFill>
                <a:srgbClr val="0760A4"/>
              </a:solidFill>
              <a:latin typeface="幼圆" panose="02010509060101010101" pitchFamily="49" charset="-122"/>
              <a:ea typeface="幼圆" panose="02010509060101010101" pitchFamily="49" charset="-122"/>
              <a:cs typeface="宋体" panose="02010600030101010101" pitchFamily="2" charset="-122"/>
            </a:endParaRPr>
          </a:p>
          <a:p>
            <a:pPr algn="ctr" defTabSz="866775" fontAlgn="base">
              <a:spcBef>
                <a:spcPct val="0"/>
              </a:spcBef>
              <a:spcAft>
                <a:spcPct val="0"/>
              </a:spcAft>
              <a:defRPr/>
            </a:pPr>
            <a:r>
              <a:rPr lang="zh-CN" altLang="en-US" sz="4170" b="1" cap="all" spc="-142" dirty="0">
                <a:solidFill>
                  <a:srgbClr val="0760A4"/>
                </a:solidFill>
                <a:latin typeface="幼圆" panose="02010509060101010101" pitchFamily="49" charset="-122"/>
                <a:ea typeface="幼圆" panose="02010509060101010101" pitchFamily="49" charset="-122"/>
                <a:cs typeface="宋体" panose="02010600030101010101" pitchFamily="2" charset="-122"/>
              </a:rPr>
              <a:t>高性能集群使用培训</a:t>
            </a:r>
            <a:endParaRPr lang="en-US" altLang="zh-CN" sz="4170" b="1" cap="all" spc="-142" dirty="0">
              <a:solidFill>
                <a:srgbClr val="0760A4"/>
              </a:solidFill>
              <a:latin typeface="幼圆" panose="02010509060101010101" pitchFamily="49" charset="-122"/>
              <a:ea typeface="幼圆" panose="02010509060101010101" pitchFamily="49" charset="-122"/>
              <a:cs typeface="宋体" panose="02010600030101010101" pitchFamily="2" charset="-122"/>
            </a:endParaRPr>
          </a:p>
        </p:txBody>
      </p:sp>
      <p:cxnSp>
        <p:nvCxnSpPr>
          <p:cNvPr id="10" name="直接连接符 9"/>
          <p:cNvCxnSpPr/>
          <p:nvPr/>
        </p:nvCxnSpPr>
        <p:spPr>
          <a:xfrm>
            <a:off x="419" y="4064582"/>
            <a:ext cx="1219116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对角圆角矩形 29"/>
          <p:cNvSpPr/>
          <p:nvPr/>
        </p:nvSpPr>
        <p:spPr bwMode="auto">
          <a:xfrm>
            <a:off x="1028226" y="2849908"/>
            <a:ext cx="3896397" cy="151803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6600" dirty="0">
              <a:solidFill>
                <a:srgbClr val="0070C0"/>
              </a:solidFill>
              <a:effectLst>
                <a:outerShdw blurRad="50800" dist="38100" dir="5400000" algn="t" rotWithShape="0">
                  <a:prstClr val="black">
                    <a:alpha val="40000"/>
                  </a:prstClr>
                </a:outerShdw>
              </a:effectLst>
              <a:latin typeface="Impact" panose="020B0806030902050204" pitchFamily="34" charset="0"/>
              <a:ea typeface="幼圆" panose="02010509060101010101" pitchFamily="49" charset="-122"/>
              <a:cs typeface="+mn-ea"/>
              <a:sym typeface="SF Orson Casual Heavy" panose="00000400000000000000" pitchFamily="2"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0327" y="3429000"/>
            <a:ext cx="3362600" cy="613483"/>
          </a:xfrm>
          <a:prstGeom prst="rect">
            <a:avLst/>
          </a:prstGeom>
        </p:spPr>
      </p:pic>
      <p:sp>
        <p:nvSpPr>
          <p:cNvPr id="22" name="TextBox 20"/>
          <p:cNvSpPr txBox="1"/>
          <p:nvPr/>
        </p:nvSpPr>
        <p:spPr bwMode="auto">
          <a:xfrm>
            <a:off x="7013470" y="4222548"/>
            <a:ext cx="3191835" cy="800189"/>
          </a:xfrm>
          <a:prstGeom prst="rect">
            <a:avLst/>
          </a:prstGeom>
          <a:noFill/>
        </p:spPr>
        <p:txBody>
          <a:bodyPr vert="horz" wrap="square" lIns="91411" tIns="45705" rIns="91411" bIns="45705"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66775" fontAlgn="base">
              <a:spcBef>
                <a:spcPts val="600"/>
              </a:spcBef>
              <a:spcAft>
                <a:spcPts val="600"/>
              </a:spcAft>
              <a:defRPr/>
            </a:pPr>
            <a:r>
              <a:rPr lang="zh-CN" altLang="en-US" b="1" dirty="0">
                <a:solidFill>
                  <a:srgbClr val="0760A4"/>
                </a:solidFill>
                <a:latin typeface="幼圆" panose="02010509060101010101" pitchFamily="49" charset="-122"/>
                <a:ea typeface="幼圆" panose="02010509060101010101" pitchFamily="49" charset="-122"/>
                <a:cs typeface="Arial" panose="020B0604020202020204" pitchFamily="34" charset="0"/>
                <a:sym typeface="SF Orson Casual Heavy" panose="00000400000000000000" pitchFamily="2" charset="0"/>
              </a:rPr>
              <a:t>服务与实施部</a:t>
            </a:r>
            <a:endParaRPr lang="en-US" altLang="zh-CN" b="1" dirty="0">
              <a:solidFill>
                <a:srgbClr val="0760A4"/>
              </a:solidFill>
              <a:latin typeface="幼圆" panose="02010509060101010101" pitchFamily="49" charset="-122"/>
              <a:ea typeface="幼圆" panose="02010509060101010101" pitchFamily="49" charset="-122"/>
              <a:cs typeface="Arial" panose="020B0604020202020204" pitchFamily="34" charset="0"/>
              <a:sym typeface="SF Orson Casual Heavy" panose="00000400000000000000" pitchFamily="2" charset="0"/>
            </a:endParaRPr>
          </a:p>
          <a:p>
            <a:pPr algn="ctr" defTabSz="866775" fontAlgn="base">
              <a:spcBef>
                <a:spcPts val="600"/>
              </a:spcBef>
              <a:spcAft>
                <a:spcPts val="600"/>
              </a:spcAft>
              <a:defRPr/>
            </a:pPr>
            <a:r>
              <a:rPr lang="zh-CN" altLang="en-US" b="1" dirty="0">
                <a:solidFill>
                  <a:srgbClr val="0760A4"/>
                </a:solidFill>
                <a:latin typeface="幼圆" panose="02010509060101010101" pitchFamily="49" charset="-122"/>
                <a:ea typeface="幼圆" panose="02010509060101010101" pitchFamily="49" charset="-122"/>
                <a:cs typeface="Arial" panose="020B0604020202020204" pitchFamily="34" charset="0"/>
                <a:sym typeface="SF Orson Casual Heavy" panose="00000400000000000000" pitchFamily="2" charset="0"/>
              </a:rPr>
              <a:t>高性能产品服务交付处</a:t>
            </a:r>
            <a:endParaRPr lang="zh-CN" altLang="en-US" b="1" dirty="0">
              <a:solidFill>
                <a:srgbClr val="0760A4"/>
              </a:solidFill>
              <a:latin typeface="幼圆" panose="02010509060101010101" pitchFamily="49" charset="-122"/>
              <a:ea typeface="幼圆" panose="02010509060101010101" pitchFamily="49" charset="-122"/>
              <a:cs typeface="Arial" panose="020B0604020202020204" pitchFamily="34" charset="0"/>
              <a:sym typeface="SF Orson Casual Heavy" panose="00000400000000000000" pitchFamily="2"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528231"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共享目录与存储</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369445" y="947439"/>
            <a:ext cx="9837287" cy="464159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lnSpc>
                <a:spcPct val="150000"/>
              </a:lnSpc>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以</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fat01</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为例，其中蓝色为挂载的</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AS13000</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文件系统</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/home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，红色为挂载的</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login01</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的</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/opt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822" y="2219324"/>
            <a:ext cx="8852355" cy="2651199"/>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5138215" y="3408601"/>
            <a:ext cx="6036292" cy="648051"/>
          </a:xfrm>
        </p:spPr>
        <p:txBody>
          <a:bodyPr/>
          <a:lstStyle/>
          <a:p>
            <a:pPr algn="l" fontAlgn="auto">
              <a:spcBef>
                <a:spcPts val="0"/>
              </a:spcBef>
              <a:spcAft>
                <a:spcPts val="0"/>
              </a:spcAft>
              <a:defRPr/>
            </a:pPr>
            <a:r>
              <a:rPr lang="zh-CN" altLang="en-US" sz="3795" b="1" dirty="0">
                <a:solidFill>
                  <a:schemeClr val="tx1">
                    <a:lumMod val="75000"/>
                    <a:lumOff val="25000"/>
                  </a:schemeClr>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zh-CN" altLang="en-US" sz="3795" b="1" dirty="0">
              <a:solidFill>
                <a:schemeClr val="tx1">
                  <a:lumMod val="75000"/>
                  <a:lumOff val="25000"/>
                </a:scheme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r>
              <a:rPr lang="en-US" altLang="zh-CN"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a:t>
            </a:r>
            <a:endParaRPr lang="zh-CN" altLang="en-US"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TSCE</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pic>
        <p:nvPicPr>
          <p:cNvPr id="15" name="Picture 4" descr="2007616165244431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025828"/>
            <a:ext cx="424815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descr="2007616171054338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038" y="1025828"/>
            <a:ext cx="39370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73280" y="4722344"/>
            <a:ext cx="9062919" cy="1323439"/>
          </a:xfrm>
          <a:prstGeom prst="rect">
            <a:avLst/>
          </a:prstGeom>
        </p:spPr>
        <p:txBody>
          <a:bodyPr wrap="square">
            <a:spAutoFit/>
          </a:bodyPr>
          <a:lstStyle/>
          <a:p>
            <a:pPr eaLnBrk="0" hangingPunct="0"/>
            <a:r>
              <a:rPr lang="zh-CN" altLang="en-US" sz="2000" b="1" dirty="0">
                <a:latin typeface="+mn-ea"/>
              </a:rPr>
              <a:t> </a:t>
            </a:r>
            <a:r>
              <a:rPr lang="zh-CN" altLang="en-US" sz="2000" b="1" dirty="0">
                <a:solidFill>
                  <a:srgbClr val="0760A4"/>
                </a:solidFill>
                <a:latin typeface="+mn-ea"/>
              </a:rPr>
              <a:t>从用户角度看，集群系统就好像一台整体的服务器系统，很多用户可以同时使用这个系统。但是当太多的用户使用集群系统时，无序的使用系统资源反而会导致系统性能会变得很差。作业调度系统就是合理给各个作业分配资源从而确保充分利用集群系统计算能力并尽可能快的得到运算结果。</a:t>
            </a:r>
            <a:endParaRPr lang="zh-CN" altLang="en-US" sz="2000" b="1" dirty="0">
              <a:solidFill>
                <a:srgbClr val="0760A4"/>
              </a:solidFill>
              <a:latin typeface="+mn-ea"/>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TSCE</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介绍</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584443" y="1611775"/>
            <a:ext cx="5676657" cy="2862322"/>
          </a:xfrm>
          <a:prstGeom prst="rect">
            <a:avLst/>
          </a:prstGeom>
        </p:spPr>
        <p:txBody>
          <a:bodyPr wrap="square">
            <a:spAutoFit/>
          </a:bodyPr>
          <a:lstStyle/>
          <a:p>
            <a:pPr>
              <a:buFontTx/>
              <a:buNone/>
            </a:pPr>
            <a:r>
              <a:rPr lang="zh-CN" altLang="en-US" sz="2000" b="1" dirty="0">
                <a:solidFill>
                  <a:srgbClr val="0760A4"/>
                </a:solidFill>
                <a:latin typeface="+mn-ea"/>
              </a:rPr>
              <a:t>浪潮 </a:t>
            </a:r>
            <a:r>
              <a:rPr lang="en-US" altLang="zh-CN" sz="2000" b="1" dirty="0">
                <a:solidFill>
                  <a:srgbClr val="0760A4"/>
                </a:solidFill>
                <a:latin typeface="+mn-ea"/>
              </a:rPr>
              <a:t>TSCE </a:t>
            </a:r>
            <a:r>
              <a:rPr lang="zh-CN" altLang="en-US" sz="2000" b="1" dirty="0">
                <a:solidFill>
                  <a:srgbClr val="0760A4"/>
                </a:solidFill>
                <a:latin typeface="+mn-ea"/>
              </a:rPr>
              <a:t>作业调度软件是专为浪潮天梭系列 </a:t>
            </a:r>
            <a:r>
              <a:rPr lang="en-US" altLang="zh-CN" sz="2000" b="1" dirty="0">
                <a:solidFill>
                  <a:srgbClr val="0760A4"/>
                </a:solidFill>
                <a:latin typeface="+mn-ea"/>
              </a:rPr>
              <a:t>HPC </a:t>
            </a:r>
            <a:r>
              <a:rPr lang="zh-CN" altLang="en-US" sz="2000" b="1" dirty="0">
                <a:solidFill>
                  <a:srgbClr val="0760A4"/>
                </a:solidFill>
                <a:latin typeface="+mn-ea"/>
              </a:rPr>
              <a:t>产品定制的一款作业调度软件及集群监控软件，该软件通过浏览器（</a:t>
            </a:r>
            <a:r>
              <a:rPr lang="en-US" altLang="zh-CN" sz="2000" b="1" dirty="0">
                <a:solidFill>
                  <a:srgbClr val="0760A4"/>
                </a:solidFill>
                <a:latin typeface="+mn-ea"/>
              </a:rPr>
              <a:t>IE</a:t>
            </a:r>
            <a:r>
              <a:rPr lang="zh-CN" altLang="en-US" sz="2000" b="1" dirty="0">
                <a:solidFill>
                  <a:srgbClr val="0760A4"/>
                </a:solidFill>
                <a:latin typeface="+mn-ea"/>
              </a:rPr>
              <a:t>，</a:t>
            </a:r>
            <a:r>
              <a:rPr lang="en-US" altLang="zh-CN" sz="2000" b="1" dirty="0">
                <a:solidFill>
                  <a:srgbClr val="0760A4"/>
                </a:solidFill>
                <a:latin typeface="+mn-ea"/>
              </a:rPr>
              <a:t>Chrome</a:t>
            </a:r>
            <a:r>
              <a:rPr lang="zh-CN" altLang="en-US" sz="2000" b="1" dirty="0">
                <a:solidFill>
                  <a:srgbClr val="0760A4"/>
                </a:solidFill>
                <a:latin typeface="+mn-ea"/>
              </a:rPr>
              <a:t>等）进行操作，可以管理集群系统中的软硬件资源监控和用户提交的作业，根据集群中的资源使用情况来合理的调度用户提交的作业，从而达到提高资源的利用率和作业的执行效率的作用。</a:t>
            </a:r>
            <a:endParaRPr lang="en-US" altLang="zh-CN" sz="2000" b="1" dirty="0">
              <a:solidFill>
                <a:srgbClr val="0760A4"/>
              </a:solidFill>
              <a:latin typeface="+mn-ea"/>
            </a:endParaRPr>
          </a:p>
          <a:p>
            <a:pPr>
              <a:buFontTx/>
              <a:buNone/>
            </a:pPr>
            <a:endParaRPr lang="en-US" altLang="zh-CN" sz="2000" b="1">
              <a:solidFill>
                <a:srgbClr val="0760A4"/>
              </a:solidFill>
              <a:latin typeface="+mn-ea"/>
            </a:endParaRPr>
          </a:p>
          <a:p>
            <a:pPr>
              <a:buFontTx/>
              <a:buNone/>
            </a:pPr>
            <a:r>
              <a:rPr lang="en-US" altLang="zh-CN" sz="2000" b="1">
                <a:solidFill>
                  <a:srgbClr val="0760A4"/>
                </a:solidFill>
                <a:latin typeface="+mn-ea"/>
              </a:rPr>
              <a:t>TSCE</a:t>
            </a:r>
            <a:r>
              <a:rPr lang="zh-CN" altLang="en-US" sz="2000" b="1" dirty="0">
                <a:solidFill>
                  <a:srgbClr val="0760A4"/>
                </a:solidFill>
                <a:latin typeface="+mn-ea"/>
              </a:rPr>
              <a:t>底层是用</a:t>
            </a:r>
            <a:r>
              <a:rPr lang="en-US" altLang="zh-CN" sz="2000" b="1" dirty="0">
                <a:solidFill>
                  <a:srgbClr val="0760A4"/>
                </a:solidFill>
                <a:latin typeface="+mn-ea"/>
              </a:rPr>
              <a:t>torque</a:t>
            </a:r>
            <a:r>
              <a:rPr lang="zh-CN" altLang="en-US" sz="2000" b="1" dirty="0">
                <a:solidFill>
                  <a:srgbClr val="0760A4"/>
                </a:solidFill>
                <a:latin typeface="+mn-ea"/>
              </a:rPr>
              <a:t>和</a:t>
            </a:r>
            <a:r>
              <a:rPr lang="en-US" altLang="zh-CN" sz="2000" b="1" dirty="0" err="1">
                <a:solidFill>
                  <a:srgbClr val="0760A4"/>
                </a:solidFill>
                <a:latin typeface="+mn-ea"/>
              </a:rPr>
              <a:t>maui</a:t>
            </a:r>
            <a:r>
              <a:rPr lang="zh-CN" altLang="en-US" sz="2000" b="1" dirty="0">
                <a:solidFill>
                  <a:srgbClr val="0760A4"/>
                </a:solidFill>
                <a:latin typeface="+mn-ea"/>
              </a:rPr>
              <a:t>作业调度管理软件</a:t>
            </a:r>
            <a:r>
              <a:rPr lang="zh-CN" altLang="en-US" sz="2000" dirty="0">
                <a:solidFill>
                  <a:srgbClr val="0760A4"/>
                </a:solidFill>
                <a:latin typeface="+mn-ea"/>
              </a:rPr>
              <a:t>。</a:t>
            </a:r>
            <a:endParaRPr lang="en-US" altLang="zh-CN" sz="2000" dirty="0">
              <a:solidFill>
                <a:srgbClr val="0760A4"/>
              </a:solidFill>
              <a:latin typeface="+mn-ea"/>
            </a:endParaRPr>
          </a:p>
        </p:txBody>
      </p:sp>
      <p:graphicFrame>
        <p:nvGraphicFramePr>
          <p:cNvPr id="18" name="Object 1"/>
          <p:cNvGraphicFramePr>
            <a:graphicFrameLocks noChangeAspect="1"/>
          </p:cNvGraphicFramePr>
          <p:nvPr/>
        </p:nvGraphicFramePr>
        <p:xfrm>
          <a:off x="6425653" y="1329234"/>
          <a:ext cx="5476875" cy="4216400"/>
        </p:xfrm>
        <a:graphic>
          <a:graphicData uri="http://schemas.openxmlformats.org/presentationml/2006/ole">
            <mc:AlternateContent xmlns:mc="http://schemas.openxmlformats.org/markup-compatibility/2006">
              <mc:Choice xmlns:v="urn:schemas-microsoft-com:vml" Requires="v">
                <p:oleObj spid="_x0000_s6352" name="" r:id="rId2" imgW="4605655" imgH="3714115" progId="Visio.Drawing.6">
                  <p:embed/>
                </p:oleObj>
              </mc:Choice>
              <mc:Fallback>
                <p:oleObj name="" r:id="rId2" imgW="4605655" imgH="3714115" progId="Visio.Drawing.6">
                  <p:embed/>
                  <p:pic>
                    <p:nvPicPr>
                      <p:cNvPr id="0" name="图片 63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653" y="1329234"/>
                        <a:ext cx="54768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PBS</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工作方式</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655882" y="1575770"/>
            <a:ext cx="8636000" cy="2800767"/>
          </a:xfrm>
          <a:prstGeom prst="rect">
            <a:avLst/>
          </a:prstGeom>
        </p:spPr>
        <p:txBody>
          <a:bodyPr wrap="square">
            <a:spAutoFit/>
          </a:bodyPr>
          <a:lstStyle/>
          <a:p>
            <a:pPr eaLnBrk="0" fontAlgn="base" hangingPunct="0">
              <a:spcBef>
                <a:spcPct val="30000"/>
              </a:spcBef>
              <a:spcAft>
                <a:spcPct val="0"/>
              </a:spcAft>
              <a:defRPr/>
            </a:pPr>
            <a:r>
              <a:rPr lang="en-US" altLang="zh-CN" sz="2000" b="1" dirty="0">
                <a:solidFill>
                  <a:srgbClr val="0760A4"/>
                </a:solidFill>
                <a:latin typeface="+mn-ea"/>
              </a:rPr>
              <a:t>1</a:t>
            </a:r>
            <a:r>
              <a:rPr lang="zh-CN" altLang="en-US" sz="2000" b="1" dirty="0">
                <a:solidFill>
                  <a:srgbClr val="0760A4"/>
                </a:solidFill>
                <a:latin typeface="+mn-ea"/>
              </a:rPr>
              <a:t>、用户向服务器提交作业脚本； </a:t>
            </a:r>
            <a:endParaRPr lang="en-US" altLang="zh-CN" sz="2000" b="1" dirty="0">
              <a:solidFill>
                <a:srgbClr val="0760A4"/>
              </a:solidFill>
              <a:latin typeface="+mn-ea"/>
            </a:endParaRPr>
          </a:p>
          <a:p>
            <a:pPr eaLnBrk="0" fontAlgn="base" hangingPunct="0">
              <a:spcBef>
                <a:spcPct val="30000"/>
              </a:spcBef>
              <a:spcAft>
                <a:spcPct val="0"/>
              </a:spcAft>
              <a:defRPr/>
            </a:pPr>
            <a:r>
              <a:rPr lang="en-US" altLang="zh-CN" sz="2000" b="1" dirty="0">
                <a:solidFill>
                  <a:srgbClr val="0760A4"/>
                </a:solidFill>
                <a:latin typeface="+mn-ea"/>
              </a:rPr>
              <a:t>2</a:t>
            </a:r>
            <a:r>
              <a:rPr lang="zh-CN" altLang="en-US" sz="2000" b="1" dirty="0">
                <a:solidFill>
                  <a:srgbClr val="0760A4"/>
                </a:solidFill>
                <a:latin typeface="+mn-ea"/>
              </a:rPr>
              <a:t>、服务器将作业放入队列并由调度器检查作业队列； </a:t>
            </a:r>
            <a:endParaRPr lang="en-US" altLang="zh-CN" sz="2000" b="1" dirty="0">
              <a:solidFill>
                <a:srgbClr val="0760A4"/>
              </a:solidFill>
              <a:latin typeface="+mn-ea"/>
            </a:endParaRPr>
          </a:p>
          <a:p>
            <a:pPr eaLnBrk="0" fontAlgn="base" hangingPunct="0">
              <a:spcBef>
                <a:spcPct val="30000"/>
              </a:spcBef>
              <a:spcAft>
                <a:spcPct val="0"/>
              </a:spcAft>
              <a:defRPr/>
            </a:pPr>
            <a:r>
              <a:rPr lang="en-US" altLang="zh-CN" sz="2000" b="1" dirty="0">
                <a:solidFill>
                  <a:srgbClr val="0760A4"/>
                </a:solidFill>
                <a:latin typeface="+mn-ea"/>
              </a:rPr>
              <a:t>3</a:t>
            </a:r>
            <a:r>
              <a:rPr lang="zh-CN" altLang="en-US" sz="2000" b="1" dirty="0">
                <a:solidFill>
                  <a:srgbClr val="0760A4"/>
                </a:solidFill>
                <a:latin typeface="+mn-ea"/>
              </a:rPr>
              <a:t>、调度器询问执行器，获取资源信息，如内存、</a:t>
            </a:r>
            <a:r>
              <a:rPr lang="en-US" altLang="zh-CN" sz="2000" b="1" dirty="0" err="1">
                <a:solidFill>
                  <a:srgbClr val="0760A4"/>
                </a:solidFill>
                <a:latin typeface="+mn-ea"/>
              </a:rPr>
              <a:t>cpu</a:t>
            </a:r>
            <a:r>
              <a:rPr lang="zh-CN" altLang="en-US" sz="2000" b="1" dirty="0">
                <a:solidFill>
                  <a:srgbClr val="0760A4"/>
                </a:solidFill>
                <a:latin typeface="+mn-ea"/>
              </a:rPr>
              <a:t>及负载等； </a:t>
            </a:r>
            <a:endParaRPr lang="en-US" altLang="zh-CN" sz="2000" b="1" dirty="0">
              <a:solidFill>
                <a:srgbClr val="0760A4"/>
              </a:solidFill>
              <a:latin typeface="+mn-ea"/>
            </a:endParaRPr>
          </a:p>
          <a:p>
            <a:pPr eaLnBrk="0" fontAlgn="base" hangingPunct="0">
              <a:spcBef>
                <a:spcPct val="30000"/>
              </a:spcBef>
              <a:spcAft>
                <a:spcPct val="0"/>
              </a:spcAft>
              <a:defRPr/>
            </a:pPr>
            <a:r>
              <a:rPr lang="en-US" altLang="zh-CN" sz="2000" b="1" dirty="0">
                <a:solidFill>
                  <a:srgbClr val="0760A4"/>
                </a:solidFill>
                <a:latin typeface="+mn-ea"/>
              </a:rPr>
              <a:t>4</a:t>
            </a:r>
            <a:r>
              <a:rPr lang="zh-CN" altLang="en-US" sz="2000" b="1" dirty="0">
                <a:solidFill>
                  <a:srgbClr val="0760A4"/>
                </a:solidFill>
                <a:latin typeface="+mn-ea"/>
              </a:rPr>
              <a:t>、调度器检查作业并分配资源，返回作业</a:t>
            </a:r>
            <a:r>
              <a:rPr lang="en-US" altLang="zh-CN" sz="2000" b="1" dirty="0">
                <a:solidFill>
                  <a:srgbClr val="0760A4"/>
                </a:solidFill>
                <a:latin typeface="+mn-ea"/>
              </a:rPr>
              <a:t>ID</a:t>
            </a:r>
            <a:r>
              <a:rPr lang="zh-CN" altLang="en-US" sz="2000" b="1" dirty="0">
                <a:solidFill>
                  <a:srgbClr val="0760A4"/>
                </a:solidFill>
                <a:latin typeface="+mn-ea"/>
              </a:rPr>
              <a:t>及资源列表给服务器； </a:t>
            </a:r>
            <a:endParaRPr lang="en-US" altLang="zh-CN" sz="2000" b="1" dirty="0">
              <a:solidFill>
                <a:srgbClr val="0760A4"/>
              </a:solidFill>
              <a:latin typeface="+mn-ea"/>
            </a:endParaRPr>
          </a:p>
          <a:p>
            <a:pPr eaLnBrk="0" fontAlgn="base" hangingPunct="0">
              <a:spcBef>
                <a:spcPct val="30000"/>
              </a:spcBef>
              <a:spcAft>
                <a:spcPct val="0"/>
              </a:spcAft>
              <a:defRPr/>
            </a:pPr>
            <a:r>
              <a:rPr lang="en-US" altLang="zh-CN" sz="2000" b="1" dirty="0">
                <a:solidFill>
                  <a:srgbClr val="0760A4"/>
                </a:solidFill>
                <a:latin typeface="+mn-ea"/>
              </a:rPr>
              <a:t>5</a:t>
            </a:r>
            <a:r>
              <a:rPr lang="zh-CN" altLang="en-US" sz="2000" b="1" dirty="0">
                <a:solidFill>
                  <a:srgbClr val="0760A4"/>
                </a:solidFill>
                <a:latin typeface="+mn-ea"/>
              </a:rPr>
              <a:t>、服务器通知执行器执行任务脚本； </a:t>
            </a:r>
            <a:endParaRPr lang="en-US" altLang="zh-CN" sz="2000" b="1" dirty="0">
              <a:solidFill>
                <a:srgbClr val="0760A4"/>
              </a:solidFill>
              <a:latin typeface="+mn-ea"/>
            </a:endParaRPr>
          </a:p>
          <a:p>
            <a:pPr eaLnBrk="0" fontAlgn="base" hangingPunct="0">
              <a:spcBef>
                <a:spcPct val="30000"/>
              </a:spcBef>
              <a:spcAft>
                <a:spcPct val="0"/>
              </a:spcAft>
              <a:defRPr/>
            </a:pPr>
            <a:r>
              <a:rPr lang="en-US" altLang="zh-CN" sz="2000" b="1" dirty="0">
                <a:solidFill>
                  <a:srgbClr val="0760A4"/>
                </a:solidFill>
                <a:latin typeface="+mn-ea"/>
              </a:rPr>
              <a:t>6</a:t>
            </a:r>
            <a:r>
              <a:rPr lang="zh-CN" altLang="en-US" sz="2000" b="1" dirty="0">
                <a:solidFill>
                  <a:srgbClr val="0760A4"/>
                </a:solidFill>
                <a:latin typeface="+mn-ea"/>
              </a:rPr>
              <a:t>、执行器执行脚本，监控执行状况并返回信息到服务器； </a:t>
            </a:r>
            <a:endParaRPr lang="en-US" altLang="zh-CN" sz="2000" b="1" dirty="0">
              <a:solidFill>
                <a:srgbClr val="0760A4"/>
              </a:solidFill>
              <a:latin typeface="+mn-ea"/>
            </a:endParaRPr>
          </a:p>
          <a:p>
            <a:pPr eaLnBrk="0" fontAlgn="base" hangingPunct="0">
              <a:spcBef>
                <a:spcPct val="30000"/>
              </a:spcBef>
              <a:spcAft>
                <a:spcPct val="0"/>
              </a:spcAft>
              <a:defRPr/>
            </a:pPr>
            <a:r>
              <a:rPr lang="en-US" altLang="zh-CN" sz="2000" b="1" dirty="0">
                <a:solidFill>
                  <a:srgbClr val="0760A4"/>
                </a:solidFill>
                <a:latin typeface="+mn-ea"/>
              </a:rPr>
              <a:t>7</a:t>
            </a:r>
            <a:r>
              <a:rPr lang="zh-CN" altLang="en-US" sz="2000" b="1" dirty="0">
                <a:solidFill>
                  <a:srgbClr val="0760A4"/>
                </a:solidFill>
                <a:latin typeface="+mn-ea"/>
              </a:rPr>
              <a:t>、服务器通知执行结束</a:t>
            </a:r>
            <a:endParaRPr lang="zh-CN" altLang="en-US" sz="2000" b="1" dirty="0">
              <a:solidFill>
                <a:srgbClr val="0760A4"/>
              </a:solidFill>
              <a:latin typeface="+mn-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PBS</a:t>
                </a:r>
                <a:r>
                  <a:rPr lang="zh-CN" altLang="en-US" sz="1895">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组件</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370129" y="1335816"/>
            <a:ext cx="6815721" cy="3200876"/>
          </a:xfrm>
          <a:prstGeom prst="rect">
            <a:avLst/>
          </a:prstGeom>
        </p:spPr>
        <p:txBody>
          <a:bodyPr wrap="square">
            <a:spAutoFit/>
          </a:bodyPr>
          <a:lstStyle/>
          <a:p>
            <a:r>
              <a:rPr lang="en-US" altLang="zh-CN" sz="2000" b="1" dirty="0">
                <a:solidFill>
                  <a:srgbClr val="0760A4"/>
                </a:solidFill>
                <a:latin typeface="+mn-ea"/>
              </a:rPr>
              <a:t>PBS</a:t>
            </a:r>
            <a:r>
              <a:rPr lang="zh-CN" altLang="en-US" sz="2000" b="1" dirty="0">
                <a:solidFill>
                  <a:srgbClr val="0760A4"/>
                </a:solidFill>
                <a:latin typeface="+mn-ea"/>
              </a:rPr>
              <a:t>基本组件</a:t>
            </a:r>
            <a:endParaRPr lang="en-US" altLang="zh-CN" sz="2000" b="1" dirty="0">
              <a:solidFill>
                <a:srgbClr val="0760A4"/>
              </a:solidFill>
              <a:latin typeface="+mn-ea"/>
            </a:endParaRPr>
          </a:p>
          <a:p>
            <a:endParaRPr lang="en-US" altLang="zh-CN" sz="2000" b="1" dirty="0">
              <a:solidFill>
                <a:srgbClr val="0760A4"/>
              </a:solidFill>
              <a:latin typeface="+mn-ea"/>
            </a:endParaRPr>
          </a:p>
          <a:p>
            <a:r>
              <a:rPr lang="en-US" altLang="zh-CN" b="1" dirty="0" err="1">
                <a:solidFill>
                  <a:srgbClr val="0760A4"/>
                </a:solidFill>
                <a:latin typeface="+mn-ea"/>
              </a:rPr>
              <a:t>pbs</a:t>
            </a:r>
            <a:r>
              <a:rPr lang="en-US" altLang="zh-CN" b="1" dirty="0">
                <a:solidFill>
                  <a:srgbClr val="0760A4"/>
                </a:solidFill>
                <a:latin typeface="+mn-ea"/>
              </a:rPr>
              <a:t> command:</a:t>
            </a:r>
            <a:r>
              <a:rPr lang="zh-CN" altLang="en-US" b="1" dirty="0">
                <a:solidFill>
                  <a:srgbClr val="0760A4"/>
                </a:solidFill>
                <a:latin typeface="+mn-ea"/>
              </a:rPr>
              <a:t>用于提交、监视、修改和删除作业</a:t>
            </a:r>
            <a:endParaRPr lang="en-US" altLang="zh-CN" b="1" dirty="0">
              <a:solidFill>
                <a:srgbClr val="0760A4"/>
              </a:solidFill>
              <a:latin typeface="+mn-ea"/>
            </a:endParaRPr>
          </a:p>
          <a:p>
            <a:endParaRPr lang="en-US" altLang="zh-CN" b="1" dirty="0">
              <a:solidFill>
                <a:srgbClr val="0760A4"/>
              </a:solidFill>
              <a:latin typeface="+mn-ea"/>
            </a:endParaRPr>
          </a:p>
          <a:p>
            <a:r>
              <a:rPr lang="en-US" altLang="zh-CN" b="1" dirty="0" err="1">
                <a:solidFill>
                  <a:srgbClr val="0760A4"/>
                </a:solidFill>
                <a:latin typeface="+mn-ea"/>
              </a:rPr>
              <a:t>pbs_server</a:t>
            </a:r>
            <a:r>
              <a:rPr lang="en-US" altLang="zh-CN" b="1" dirty="0">
                <a:solidFill>
                  <a:srgbClr val="0760A4"/>
                </a:solidFill>
                <a:latin typeface="+mn-ea"/>
              </a:rPr>
              <a:t>:</a:t>
            </a:r>
            <a:r>
              <a:rPr lang="zh-CN" altLang="en-US" b="1" dirty="0">
                <a:solidFill>
                  <a:srgbClr val="0760A4"/>
                </a:solidFill>
                <a:latin typeface="+mn-ea"/>
              </a:rPr>
              <a:t> 服务器，提供基本的批处理服务，例如接收</a:t>
            </a:r>
            <a:r>
              <a:rPr lang="en-US" altLang="zh-CN" b="1" dirty="0">
                <a:solidFill>
                  <a:srgbClr val="0760A4"/>
                </a:solidFill>
                <a:latin typeface="+mn-ea"/>
              </a:rPr>
              <a:t>/</a:t>
            </a:r>
            <a:r>
              <a:rPr lang="zh-CN" altLang="en-US" b="1" dirty="0">
                <a:solidFill>
                  <a:srgbClr val="0760A4"/>
                </a:solidFill>
                <a:latin typeface="+mn-ea"/>
              </a:rPr>
              <a:t>创建一个批处理作业，管理维护作业队列，管理输出结果等</a:t>
            </a:r>
            <a:endParaRPr lang="en-US" altLang="zh-CN" b="1" dirty="0">
              <a:solidFill>
                <a:srgbClr val="0760A4"/>
              </a:solidFill>
              <a:latin typeface="+mn-ea"/>
            </a:endParaRPr>
          </a:p>
          <a:p>
            <a:endParaRPr lang="en-US" altLang="zh-CN" b="1" dirty="0">
              <a:solidFill>
                <a:srgbClr val="0760A4"/>
              </a:solidFill>
              <a:latin typeface="+mn-ea"/>
            </a:endParaRPr>
          </a:p>
          <a:p>
            <a:r>
              <a:rPr lang="en-US" altLang="zh-CN" b="1" dirty="0" err="1">
                <a:solidFill>
                  <a:srgbClr val="0760A4"/>
                </a:solidFill>
                <a:latin typeface="+mn-ea"/>
              </a:rPr>
              <a:t>pbs_mom</a:t>
            </a:r>
            <a:r>
              <a:rPr lang="en-US" altLang="zh-CN" b="1" dirty="0">
                <a:solidFill>
                  <a:srgbClr val="0760A4"/>
                </a:solidFill>
                <a:latin typeface="+mn-ea"/>
              </a:rPr>
              <a:t>:</a:t>
            </a:r>
            <a:r>
              <a:rPr lang="zh-CN" altLang="en-US" b="1" dirty="0">
                <a:solidFill>
                  <a:srgbClr val="0760A4"/>
                </a:solidFill>
                <a:latin typeface="+mn-ea"/>
              </a:rPr>
              <a:t>执行器，是一个守护进程，从</a:t>
            </a:r>
            <a:r>
              <a:rPr lang="en-US" altLang="zh-CN" b="1" dirty="0" err="1">
                <a:solidFill>
                  <a:srgbClr val="0760A4"/>
                </a:solidFill>
                <a:latin typeface="+mn-ea"/>
              </a:rPr>
              <a:t>pbs</a:t>
            </a:r>
            <a:r>
              <a:rPr lang="en-US" altLang="zh-CN" b="1" dirty="0">
                <a:solidFill>
                  <a:srgbClr val="0760A4"/>
                </a:solidFill>
                <a:latin typeface="+mn-ea"/>
              </a:rPr>
              <a:t> server</a:t>
            </a:r>
            <a:r>
              <a:rPr lang="zh-CN" altLang="en-US" b="1" dirty="0">
                <a:solidFill>
                  <a:srgbClr val="0760A4"/>
                </a:solidFill>
                <a:latin typeface="+mn-ea"/>
              </a:rPr>
              <a:t>处接收作业后放入其执行队列中等待执行</a:t>
            </a:r>
            <a:endParaRPr lang="en-US" altLang="zh-CN" b="1" dirty="0">
              <a:solidFill>
                <a:srgbClr val="0760A4"/>
              </a:solidFill>
              <a:latin typeface="+mn-ea"/>
            </a:endParaRPr>
          </a:p>
          <a:p>
            <a:endParaRPr lang="en-US" altLang="zh-CN" b="1" dirty="0">
              <a:solidFill>
                <a:srgbClr val="0760A4"/>
              </a:solidFill>
              <a:latin typeface="+mn-ea"/>
            </a:endParaRPr>
          </a:p>
          <a:p>
            <a:r>
              <a:rPr lang="en-US" altLang="zh-CN" b="1" dirty="0" err="1">
                <a:solidFill>
                  <a:srgbClr val="0760A4"/>
                </a:solidFill>
                <a:latin typeface="+mn-ea"/>
              </a:rPr>
              <a:t>maui</a:t>
            </a:r>
            <a:r>
              <a:rPr lang="en-US" altLang="zh-CN" b="1" dirty="0">
                <a:solidFill>
                  <a:srgbClr val="0760A4"/>
                </a:solidFill>
                <a:latin typeface="+mn-ea"/>
              </a:rPr>
              <a:t>:</a:t>
            </a:r>
            <a:r>
              <a:rPr lang="zh-CN" altLang="en-US" b="1" dirty="0">
                <a:solidFill>
                  <a:srgbClr val="0760A4"/>
                </a:solidFill>
                <a:latin typeface="+mn-ea"/>
              </a:rPr>
              <a:t>调度器，检查作业并分配资源，对用户提交的作业进行调度</a:t>
            </a:r>
            <a:endParaRPr lang="en-US" altLang="zh-CN" b="1" dirty="0">
              <a:solidFill>
                <a:srgbClr val="0760A4"/>
              </a:solidFill>
              <a:latin typeface="+mn-ea"/>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260" y="1890189"/>
            <a:ext cx="4936322" cy="268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PBS</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798757" y="691538"/>
            <a:ext cx="8302376" cy="4001095"/>
          </a:xfrm>
          <a:prstGeom prst="rect">
            <a:avLst/>
          </a:prstGeom>
        </p:spPr>
        <p:txBody>
          <a:bodyPr wrap="square">
            <a:spAutoFit/>
          </a:bodyPr>
          <a:lstStyle/>
          <a:p>
            <a:r>
              <a:rPr lang="en-US" altLang="zh-CN" sz="2000" b="1" dirty="0">
                <a:solidFill>
                  <a:srgbClr val="0760A4"/>
                </a:solidFill>
                <a:latin typeface="+mn-ea"/>
              </a:rPr>
              <a:t>PBS</a:t>
            </a:r>
            <a:r>
              <a:rPr lang="zh-CN" altLang="en-US" sz="2000" b="1" dirty="0">
                <a:solidFill>
                  <a:srgbClr val="0760A4"/>
                </a:solidFill>
                <a:latin typeface="+mn-ea"/>
              </a:rPr>
              <a:t>应该如何使用</a:t>
            </a:r>
            <a:r>
              <a:rPr lang="en-US" altLang="zh-CN" sz="2000" b="1" dirty="0">
                <a:solidFill>
                  <a:srgbClr val="0760A4"/>
                </a:solidFill>
                <a:latin typeface="+mn-ea"/>
              </a:rPr>
              <a:t>?</a:t>
            </a:r>
            <a:endParaRPr lang="en-US" altLang="zh-CN" sz="2000" b="1" dirty="0">
              <a:solidFill>
                <a:srgbClr val="0760A4"/>
              </a:solidFill>
              <a:latin typeface="+mn-ea"/>
            </a:endParaRPr>
          </a:p>
          <a:p>
            <a:pPr lvl="1"/>
            <a:r>
              <a:rPr lang="zh-CN" altLang="en-US" sz="2000" b="1" dirty="0">
                <a:solidFill>
                  <a:srgbClr val="0760A4"/>
                </a:solidFill>
                <a:latin typeface="+mn-ea"/>
              </a:rPr>
              <a:t>熟悉</a:t>
            </a:r>
            <a:r>
              <a:rPr lang="en-US" altLang="zh-CN" sz="2000" b="1" dirty="0">
                <a:solidFill>
                  <a:srgbClr val="0760A4"/>
                </a:solidFill>
                <a:latin typeface="+mn-ea"/>
              </a:rPr>
              <a:t>Torque</a:t>
            </a:r>
            <a:r>
              <a:rPr lang="zh-CN" altLang="en-US" sz="2000" b="1" dirty="0">
                <a:solidFill>
                  <a:srgbClr val="0760A4"/>
                </a:solidFill>
                <a:latin typeface="+mn-ea"/>
              </a:rPr>
              <a:t>提供的几个命令</a:t>
            </a:r>
            <a:endParaRPr lang="en-US" altLang="zh-CN" sz="2000" b="1" dirty="0">
              <a:solidFill>
                <a:srgbClr val="0760A4"/>
              </a:solidFill>
              <a:latin typeface="+mn-ea"/>
            </a:endParaRPr>
          </a:p>
          <a:p>
            <a:pPr lvl="1"/>
            <a:r>
              <a:rPr lang="zh-CN" altLang="en-US" sz="2000" b="1" dirty="0">
                <a:solidFill>
                  <a:srgbClr val="0760A4"/>
                </a:solidFill>
                <a:latin typeface="+mn-ea"/>
              </a:rPr>
              <a:t>编写作业提交脚本</a:t>
            </a:r>
            <a:endParaRPr lang="en-US" altLang="zh-CN" sz="2000" b="1" dirty="0">
              <a:solidFill>
                <a:srgbClr val="0760A4"/>
              </a:solidFill>
              <a:latin typeface="+mn-ea"/>
            </a:endParaRPr>
          </a:p>
          <a:p>
            <a:pPr lvl="1"/>
            <a:r>
              <a:rPr lang="zh-CN" altLang="en-US" sz="2000" b="1" dirty="0">
                <a:solidFill>
                  <a:srgbClr val="0760A4"/>
                </a:solidFill>
                <a:latin typeface="+mn-ea"/>
              </a:rPr>
              <a:t>了解使用注意事项</a:t>
            </a:r>
            <a:endParaRPr lang="en-US" altLang="zh-CN" sz="2000" b="1" dirty="0">
              <a:solidFill>
                <a:srgbClr val="0760A4"/>
              </a:solidFill>
              <a:latin typeface="+mn-ea"/>
            </a:endParaRPr>
          </a:p>
          <a:p>
            <a:endParaRPr lang="en-US" altLang="zh-CN" sz="2000" b="1" dirty="0">
              <a:solidFill>
                <a:srgbClr val="0760A4"/>
              </a:solidFill>
              <a:latin typeface="+mn-ea"/>
            </a:endParaRPr>
          </a:p>
          <a:p>
            <a:r>
              <a:rPr lang="en-US" altLang="zh-CN" sz="2000" b="1" dirty="0">
                <a:solidFill>
                  <a:srgbClr val="0760A4"/>
                </a:solidFill>
                <a:latin typeface="+mn-ea"/>
              </a:rPr>
              <a:t>PBS</a:t>
            </a:r>
            <a:r>
              <a:rPr lang="zh-CN" altLang="en-US" sz="2000" b="1" dirty="0">
                <a:solidFill>
                  <a:srgbClr val="0760A4"/>
                </a:solidFill>
                <a:latin typeface="+mn-ea"/>
              </a:rPr>
              <a:t>命令</a:t>
            </a:r>
            <a:endParaRPr lang="en-US" altLang="zh-CN" sz="2000" b="1" dirty="0">
              <a:solidFill>
                <a:srgbClr val="0760A4"/>
              </a:solidFill>
              <a:latin typeface="+mn-ea"/>
            </a:endParaRPr>
          </a:p>
          <a:p>
            <a:pPr lvl="1"/>
            <a:r>
              <a:rPr lang="en-US" altLang="zh-CN" sz="2000" b="1" dirty="0" err="1">
                <a:solidFill>
                  <a:srgbClr val="0760A4"/>
                </a:solidFill>
                <a:latin typeface="+mn-ea"/>
              </a:rPr>
              <a:t>qsub</a:t>
            </a:r>
            <a:r>
              <a:rPr lang="en-US" altLang="zh-CN" sz="2000" b="1" dirty="0">
                <a:solidFill>
                  <a:srgbClr val="0760A4"/>
                </a:solidFill>
                <a:latin typeface="+mn-ea"/>
              </a:rPr>
              <a:t> [</a:t>
            </a:r>
            <a:r>
              <a:rPr lang="en-US" altLang="zh-CN" sz="2000" b="1" dirty="0" err="1">
                <a:solidFill>
                  <a:srgbClr val="0760A4"/>
                </a:solidFill>
                <a:latin typeface="+mn-ea"/>
              </a:rPr>
              <a:t>pbs</a:t>
            </a:r>
            <a:r>
              <a:rPr lang="zh-CN" altLang="en-US" sz="2000" b="1" dirty="0">
                <a:solidFill>
                  <a:srgbClr val="0760A4"/>
                </a:solidFill>
                <a:latin typeface="+mn-ea"/>
              </a:rPr>
              <a:t>脚本</a:t>
            </a:r>
            <a:r>
              <a:rPr lang="en-US" altLang="zh-CN" sz="2000" b="1" dirty="0">
                <a:solidFill>
                  <a:srgbClr val="0760A4"/>
                </a:solidFill>
                <a:latin typeface="+mn-ea"/>
              </a:rPr>
              <a:t>]    </a:t>
            </a:r>
            <a:r>
              <a:rPr lang="zh-CN" altLang="en-US" sz="2000" b="1" dirty="0">
                <a:solidFill>
                  <a:srgbClr val="0760A4"/>
                </a:solidFill>
                <a:latin typeface="+mn-ea"/>
              </a:rPr>
              <a:t>提交一个新的作业</a:t>
            </a:r>
            <a:endParaRPr lang="en-US" altLang="zh-CN" sz="2000" b="1" dirty="0">
              <a:solidFill>
                <a:srgbClr val="0760A4"/>
              </a:solidFill>
              <a:latin typeface="+mn-ea"/>
            </a:endParaRPr>
          </a:p>
          <a:p>
            <a:pPr lvl="1"/>
            <a:r>
              <a:rPr lang="en-US" altLang="zh-CN" sz="2000" b="1" dirty="0" err="1">
                <a:solidFill>
                  <a:srgbClr val="0760A4"/>
                </a:solidFill>
                <a:latin typeface="+mn-ea"/>
              </a:rPr>
              <a:t>qstat</a:t>
            </a:r>
            <a:r>
              <a:rPr lang="en-US" altLang="zh-CN" sz="2000" b="1" dirty="0">
                <a:solidFill>
                  <a:srgbClr val="0760A4"/>
                </a:solidFill>
                <a:latin typeface="+mn-ea"/>
              </a:rPr>
              <a:t> [</a:t>
            </a:r>
            <a:r>
              <a:rPr lang="zh-CN" altLang="en-US" sz="2000" b="1" dirty="0">
                <a:solidFill>
                  <a:srgbClr val="0760A4"/>
                </a:solidFill>
                <a:latin typeface="+mn-ea"/>
              </a:rPr>
              <a:t>参数</a:t>
            </a:r>
            <a:r>
              <a:rPr lang="en-US" altLang="zh-CN" sz="2000" b="1" dirty="0">
                <a:solidFill>
                  <a:srgbClr val="0760A4"/>
                </a:solidFill>
                <a:latin typeface="+mn-ea"/>
              </a:rPr>
              <a:t>]      </a:t>
            </a:r>
            <a:r>
              <a:rPr lang="zh-CN" altLang="en-US" sz="2000" b="1" dirty="0">
                <a:solidFill>
                  <a:srgbClr val="0760A4"/>
                </a:solidFill>
                <a:latin typeface="+mn-ea"/>
              </a:rPr>
              <a:t>检查作业状态</a:t>
            </a:r>
            <a:endParaRPr lang="en-US" altLang="zh-CN" sz="2000" b="1" dirty="0">
              <a:solidFill>
                <a:srgbClr val="0760A4"/>
              </a:solidFill>
              <a:latin typeface="+mn-ea"/>
            </a:endParaRPr>
          </a:p>
          <a:p>
            <a:pPr lvl="1"/>
            <a:r>
              <a:rPr lang="en-US" altLang="zh-CN" sz="2000" b="1" dirty="0" err="1">
                <a:solidFill>
                  <a:srgbClr val="0760A4"/>
                </a:solidFill>
                <a:latin typeface="+mn-ea"/>
              </a:rPr>
              <a:t>qdel</a:t>
            </a:r>
            <a:r>
              <a:rPr lang="en-US" altLang="zh-CN" sz="2000" b="1" dirty="0">
                <a:solidFill>
                  <a:srgbClr val="0760A4"/>
                </a:solidFill>
                <a:latin typeface="+mn-ea"/>
              </a:rPr>
              <a:t> [</a:t>
            </a:r>
            <a:r>
              <a:rPr lang="zh-CN" altLang="en-US" sz="2000" b="1" dirty="0">
                <a:solidFill>
                  <a:srgbClr val="0760A4"/>
                </a:solidFill>
                <a:latin typeface="+mn-ea"/>
              </a:rPr>
              <a:t>作业</a:t>
            </a:r>
            <a:r>
              <a:rPr lang="en-US" altLang="zh-CN" sz="2000" b="1" dirty="0">
                <a:solidFill>
                  <a:srgbClr val="0760A4"/>
                </a:solidFill>
                <a:latin typeface="+mn-ea"/>
              </a:rPr>
              <a:t>id]     </a:t>
            </a:r>
            <a:r>
              <a:rPr lang="zh-CN" altLang="en-US" sz="2000" b="1" dirty="0">
                <a:solidFill>
                  <a:srgbClr val="0760A4"/>
                </a:solidFill>
                <a:latin typeface="+mn-ea"/>
              </a:rPr>
              <a:t>删除不需要的作业</a:t>
            </a:r>
            <a:endParaRPr lang="en-US" altLang="zh-CN" sz="2000" b="1" dirty="0">
              <a:solidFill>
                <a:srgbClr val="0760A4"/>
              </a:solidFill>
              <a:latin typeface="+mn-ea"/>
            </a:endParaRPr>
          </a:p>
          <a:p>
            <a:pPr lvl="1"/>
            <a:r>
              <a:rPr lang="en-US" altLang="zh-CN" sz="2000" b="1" dirty="0" err="1">
                <a:solidFill>
                  <a:srgbClr val="0760A4"/>
                </a:solidFill>
                <a:latin typeface="+mn-ea"/>
              </a:rPr>
              <a:t>checkjob</a:t>
            </a:r>
            <a:r>
              <a:rPr lang="en-US" altLang="zh-CN" sz="2000" b="1" dirty="0">
                <a:solidFill>
                  <a:srgbClr val="0760A4"/>
                </a:solidFill>
                <a:latin typeface="+mn-ea"/>
              </a:rPr>
              <a:t> [</a:t>
            </a:r>
            <a:r>
              <a:rPr lang="zh-CN" altLang="en-US" sz="2000" b="1" dirty="0">
                <a:solidFill>
                  <a:srgbClr val="0760A4"/>
                </a:solidFill>
                <a:latin typeface="+mn-ea"/>
              </a:rPr>
              <a:t>作业</a:t>
            </a:r>
            <a:r>
              <a:rPr lang="en-US" altLang="zh-CN" sz="2000" b="1" dirty="0">
                <a:solidFill>
                  <a:srgbClr val="0760A4"/>
                </a:solidFill>
                <a:latin typeface="+mn-ea"/>
              </a:rPr>
              <a:t>id] </a:t>
            </a:r>
            <a:r>
              <a:rPr lang="zh-CN" altLang="en-US" sz="2000" b="1" dirty="0">
                <a:solidFill>
                  <a:srgbClr val="0760A4"/>
                </a:solidFill>
                <a:latin typeface="+mn-ea"/>
              </a:rPr>
              <a:t>检查作业处于排队状态的原因</a:t>
            </a:r>
            <a:endParaRPr lang="en-US" altLang="zh-CN" sz="2000" b="1" dirty="0">
              <a:solidFill>
                <a:srgbClr val="0760A4"/>
              </a:solidFill>
              <a:latin typeface="+mn-ea"/>
            </a:endParaRPr>
          </a:p>
          <a:p>
            <a:pPr lvl="1"/>
            <a:endParaRPr lang="en-US" altLang="zh-CN" dirty="0">
              <a:solidFill>
                <a:srgbClr val="0760A4"/>
              </a:solidFill>
              <a:latin typeface="+mn-ea"/>
            </a:endParaRPr>
          </a:p>
          <a:p>
            <a:pPr lvl="1"/>
            <a:endParaRPr lang="en-US" altLang="zh-CN" dirty="0">
              <a:solidFill>
                <a:srgbClr val="0760A4"/>
              </a:solidFill>
              <a:latin typeface="+mn-ea"/>
            </a:endParaRPr>
          </a:p>
          <a:p>
            <a:pPr lvl="1"/>
            <a:endParaRPr lang="en-US" altLang="zh-CN" dirty="0">
              <a:solidFill>
                <a:srgbClr val="0760A4"/>
              </a:solidFill>
              <a:latin typeface="楷体" panose="02010609060101010101" pitchFamily="49" charset="-122"/>
              <a:ea typeface="楷体" panose="02010609060101010101" pitchFamily="49" charset="-122"/>
            </a:endParaRPr>
          </a:p>
        </p:txBody>
      </p:sp>
      <p:sp>
        <p:nvSpPr>
          <p:cNvPr id="4" name="矩形 3"/>
          <p:cNvSpPr/>
          <p:nvPr/>
        </p:nvSpPr>
        <p:spPr>
          <a:xfrm>
            <a:off x="1739900" y="3910362"/>
            <a:ext cx="6096000" cy="646331"/>
          </a:xfrm>
          <a:prstGeom prst="rect">
            <a:avLst/>
          </a:prstGeom>
        </p:spPr>
        <p:txBody>
          <a:bodyPr>
            <a:spAutoFit/>
          </a:bodyPr>
          <a:lstStyle/>
          <a:p>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2" name="矩形 1"/>
          <p:cNvSpPr/>
          <p:nvPr/>
        </p:nvSpPr>
        <p:spPr>
          <a:xfrm>
            <a:off x="7835900" y="2131653"/>
            <a:ext cx="6096000" cy="1754326"/>
          </a:xfrm>
          <a:prstGeom prst="rect">
            <a:avLst/>
          </a:prstGeom>
        </p:spPr>
        <p:txBody>
          <a:bodyPr>
            <a:spAutoFit/>
          </a:bodyPr>
          <a:lstStyle/>
          <a:p>
            <a:endParaRPr lang="en-US" altLang="zh-CN" b="1" dirty="0">
              <a:solidFill>
                <a:srgbClr val="0760A4"/>
              </a:solidFill>
              <a:latin typeface="+mn-ea"/>
            </a:endParaRPr>
          </a:p>
          <a:p>
            <a:r>
              <a:rPr lang="zh-CN" altLang="en-US" b="1" dirty="0">
                <a:solidFill>
                  <a:srgbClr val="0760A4"/>
                </a:solidFill>
                <a:latin typeface="+mn-ea"/>
              </a:rPr>
              <a:t>队列中的</a:t>
            </a:r>
            <a:r>
              <a:rPr lang="en-US" altLang="zh-CN" b="1" dirty="0">
                <a:solidFill>
                  <a:srgbClr val="0760A4"/>
                </a:solidFill>
                <a:latin typeface="+mn-ea"/>
              </a:rPr>
              <a:t>S</a:t>
            </a:r>
            <a:r>
              <a:rPr lang="zh-CN" altLang="en-US" b="1" dirty="0">
                <a:solidFill>
                  <a:srgbClr val="0760A4"/>
                </a:solidFill>
                <a:latin typeface="+mn-ea"/>
              </a:rPr>
              <a:t>代表状态：</a:t>
            </a:r>
            <a:endParaRPr lang="en-US" altLang="zh-CN" b="1" dirty="0">
              <a:solidFill>
                <a:srgbClr val="0760A4"/>
              </a:solidFill>
              <a:latin typeface="+mn-ea"/>
            </a:endParaRPr>
          </a:p>
          <a:p>
            <a:r>
              <a:rPr lang="zh-CN" altLang="en-US" b="1" dirty="0">
                <a:solidFill>
                  <a:srgbClr val="0760A4"/>
                </a:solidFill>
                <a:latin typeface="+mn-ea"/>
              </a:rPr>
              <a:t>R代表运行</a:t>
            </a:r>
            <a:endParaRPr lang="zh-CN" altLang="en-US" b="1" dirty="0">
              <a:solidFill>
                <a:srgbClr val="0760A4"/>
              </a:solidFill>
              <a:latin typeface="+mn-ea"/>
            </a:endParaRPr>
          </a:p>
          <a:p>
            <a:r>
              <a:rPr lang="zh-CN" altLang="en-US" b="1" dirty="0">
                <a:solidFill>
                  <a:srgbClr val="0760A4"/>
                </a:solidFill>
                <a:latin typeface="+mn-ea"/>
              </a:rPr>
              <a:t>Q代表排队</a:t>
            </a:r>
            <a:endParaRPr lang="zh-CN" altLang="en-US" b="1" dirty="0">
              <a:solidFill>
                <a:srgbClr val="0760A4"/>
              </a:solidFill>
              <a:latin typeface="+mn-ea"/>
            </a:endParaRPr>
          </a:p>
          <a:p>
            <a:r>
              <a:rPr lang="zh-CN" altLang="en-US" b="1" dirty="0">
                <a:solidFill>
                  <a:srgbClr val="0760A4"/>
                </a:solidFill>
                <a:latin typeface="+mn-ea"/>
              </a:rPr>
              <a:t>C代表运算完毕，或者在退出</a:t>
            </a:r>
            <a:endParaRPr lang="en-US" altLang="zh-CN" b="1" dirty="0">
              <a:solidFill>
                <a:srgbClr val="0760A4"/>
              </a:solidFill>
              <a:latin typeface="+mn-ea"/>
            </a:endParaRPr>
          </a:p>
          <a:p>
            <a:r>
              <a:rPr lang="en-US" altLang="zh-CN" b="1" dirty="0">
                <a:solidFill>
                  <a:srgbClr val="0760A4"/>
                </a:solidFill>
                <a:latin typeface="+mn-ea"/>
              </a:rPr>
              <a:t>E</a:t>
            </a:r>
            <a:r>
              <a:rPr lang="zh-CN" altLang="en-US" b="1" dirty="0">
                <a:solidFill>
                  <a:srgbClr val="0760A4"/>
                </a:solidFill>
                <a:latin typeface="+mn-ea"/>
              </a:rPr>
              <a:t>代表运算有问题，退出</a:t>
            </a:r>
            <a:endParaRPr lang="zh-CN" altLang="en-US" b="1" dirty="0">
              <a:solidFill>
                <a:srgbClr val="0760A4"/>
              </a:solidFill>
              <a:latin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53" y="4036690"/>
            <a:ext cx="10179620" cy="1440650"/>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PBS</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脚本写作</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2" name="矩形 1"/>
          <p:cNvSpPr/>
          <p:nvPr/>
        </p:nvSpPr>
        <p:spPr>
          <a:xfrm>
            <a:off x="870195" y="557836"/>
            <a:ext cx="9964491" cy="5693866"/>
          </a:xfrm>
          <a:prstGeom prst="rect">
            <a:avLst/>
          </a:prstGeom>
        </p:spPr>
        <p:txBody>
          <a:bodyPr wrap="square">
            <a:spAutoFit/>
          </a:bodyPr>
          <a:lstStyle/>
          <a:p>
            <a:r>
              <a:rPr lang="zh-CN" altLang="en-US" b="1" dirty="0">
                <a:solidFill>
                  <a:srgbClr val="0760A4"/>
                </a:solidFill>
              </a:rPr>
              <a:t>脚本包含三部分：</a:t>
            </a:r>
            <a:endParaRPr lang="en-US" altLang="zh-CN" b="1" dirty="0">
              <a:solidFill>
                <a:srgbClr val="0760A4"/>
              </a:solidFill>
            </a:endParaRPr>
          </a:p>
          <a:p>
            <a:r>
              <a:rPr lang="zh-CN" altLang="en-US" b="1" dirty="0">
                <a:solidFill>
                  <a:srgbClr val="0760A4"/>
                </a:solidFill>
              </a:rPr>
              <a:t>资源声明：即规定所需要的节点数，核数，作业名，所要递交的队列</a:t>
            </a:r>
            <a:endParaRPr lang="en-US" altLang="zh-CN" b="1" dirty="0">
              <a:solidFill>
                <a:srgbClr val="0760A4"/>
              </a:solidFill>
            </a:endParaRPr>
          </a:p>
          <a:p>
            <a:r>
              <a:rPr lang="zh-CN" altLang="en-US" b="1" dirty="0">
                <a:solidFill>
                  <a:srgbClr val="0760A4"/>
                </a:solidFill>
              </a:rPr>
              <a:t>环境变量：即运行作业时，需要的各个节点的基本属性，比如某些软件的路径等</a:t>
            </a:r>
            <a:endParaRPr lang="en-US" altLang="zh-CN" b="1" dirty="0">
              <a:solidFill>
                <a:srgbClr val="0760A4"/>
              </a:solidFill>
            </a:endParaRPr>
          </a:p>
          <a:p>
            <a:r>
              <a:rPr lang="zh-CN" altLang="en-US" b="1" dirty="0">
                <a:solidFill>
                  <a:srgbClr val="0760A4"/>
                </a:solidFill>
              </a:rPr>
              <a:t>可执行程序：即需要通过</a:t>
            </a:r>
            <a:r>
              <a:rPr lang="en-US" altLang="zh-CN" b="1" dirty="0">
                <a:solidFill>
                  <a:srgbClr val="0760A4"/>
                </a:solidFill>
              </a:rPr>
              <a:t>MPI</a:t>
            </a:r>
            <a:r>
              <a:rPr lang="zh-CN" altLang="en-US" b="1" dirty="0">
                <a:solidFill>
                  <a:srgbClr val="0760A4"/>
                </a:solidFill>
              </a:rPr>
              <a:t>来运行的并行程序</a:t>
            </a:r>
            <a:endParaRPr lang="en-US" altLang="zh-CN" b="1" dirty="0">
              <a:solidFill>
                <a:srgbClr val="0760A4"/>
              </a:solidFill>
            </a:endParaRPr>
          </a:p>
          <a:p>
            <a:endParaRPr lang="en-US" altLang="zh-CN" dirty="0"/>
          </a:p>
          <a:p>
            <a:r>
              <a:rPr lang="zh-CN" altLang="en-US" b="1" dirty="0">
                <a:solidFill>
                  <a:srgbClr val="0760A4"/>
                </a:solidFill>
              </a:rPr>
              <a:t>如下例子说明</a:t>
            </a:r>
            <a:endParaRPr lang="en-US" altLang="zh-CN" b="1" dirty="0">
              <a:solidFill>
                <a:srgbClr val="0760A4"/>
              </a:solidFill>
            </a:endParaRPr>
          </a:p>
          <a:p>
            <a:r>
              <a:rPr lang="zh-CN" altLang="en-US" sz="1600" dirty="0">
                <a:latin typeface="+mn-ea"/>
              </a:rPr>
              <a:t>脚本声明部分：</a:t>
            </a:r>
            <a:endParaRPr lang="en-US" altLang="zh-CN" sz="1600" dirty="0">
              <a:latin typeface="+mn-ea"/>
            </a:endParaRPr>
          </a:p>
          <a:p>
            <a:r>
              <a:rPr lang="en-US" altLang="zh-CN" sz="1600" dirty="0">
                <a:solidFill>
                  <a:srgbClr val="FF0000"/>
                </a:solidFill>
                <a:latin typeface="+mn-ea"/>
              </a:rPr>
              <a:t>#PBS -N </a:t>
            </a:r>
            <a:r>
              <a:rPr lang="en-US" altLang="zh-CN" sz="1600" dirty="0" err="1">
                <a:solidFill>
                  <a:srgbClr val="FF0000"/>
                </a:solidFill>
                <a:latin typeface="+mn-ea"/>
              </a:rPr>
              <a:t>vasp</a:t>
            </a:r>
            <a:r>
              <a:rPr lang="en-US" altLang="zh-CN" sz="1600" dirty="0">
                <a:solidFill>
                  <a:srgbClr val="FF0000"/>
                </a:solidFill>
                <a:latin typeface="+mn-ea"/>
              </a:rPr>
              <a:t>                \\</a:t>
            </a:r>
            <a:r>
              <a:rPr lang="zh-CN" altLang="zh-CN" sz="1600" i="1" dirty="0">
                <a:solidFill>
                  <a:srgbClr val="FF0000"/>
                </a:solidFill>
                <a:latin typeface="+mn-ea"/>
              </a:rPr>
              <a:t>设定应用程序名字</a:t>
            </a:r>
            <a:endParaRPr lang="en-US" altLang="zh-CN" sz="1600" dirty="0">
              <a:solidFill>
                <a:srgbClr val="FF0000"/>
              </a:solidFill>
              <a:latin typeface="+mn-ea"/>
            </a:endParaRPr>
          </a:p>
          <a:p>
            <a:r>
              <a:rPr lang="en-US" altLang="zh-CN" sz="1600" dirty="0">
                <a:solidFill>
                  <a:srgbClr val="FF0000"/>
                </a:solidFill>
                <a:latin typeface="+mn-ea"/>
              </a:rPr>
              <a:t>#PBS -l nodes=2:ppn=12      \\</a:t>
            </a:r>
            <a:r>
              <a:rPr lang="zh-CN" altLang="zh-CN" sz="1600" i="1" dirty="0">
                <a:solidFill>
                  <a:srgbClr val="FF0000"/>
                </a:solidFill>
                <a:latin typeface="+mn-ea"/>
              </a:rPr>
              <a:t>启动</a:t>
            </a:r>
            <a:r>
              <a:rPr lang="en-US" altLang="zh-CN" sz="1600" i="1" dirty="0">
                <a:solidFill>
                  <a:srgbClr val="FF0000"/>
                </a:solidFill>
                <a:latin typeface="+mn-ea"/>
              </a:rPr>
              <a:t>2</a:t>
            </a:r>
            <a:r>
              <a:rPr lang="zh-CN" altLang="zh-CN" sz="1600" i="1" dirty="0">
                <a:solidFill>
                  <a:srgbClr val="FF0000"/>
                </a:solidFill>
                <a:latin typeface="+mn-ea"/>
              </a:rPr>
              <a:t>个节点每个节点</a:t>
            </a:r>
            <a:r>
              <a:rPr lang="en-US" altLang="zh-CN" sz="1600" i="1" dirty="0">
                <a:solidFill>
                  <a:srgbClr val="FF0000"/>
                </a:solidFill>
                <a:latin typeface="+mn-ea"/>
              </a:rPr>
              <a:t>12</a:t>
            </a:r>
            <a:r>
              <a:rPr lang="zh-CN" altLang="zh-CN" sz="1600" i="1" dirty="0">
                <a:solidFill>
                  <a:srgbClr val="FF0000"/>
                </a:solidFill>
                <a:latin typeface="+mn-ea"/>
              </a:rPr>
              <a:t>个核心</a:t>
            </a:r>
            <a:endParaRPr lang="en-US" altLang="zh-CN" sz="1600" dirty="0">
              <a:solidFill>
                <a:srgbClr val="FF0000"/>
              </a:solidFill>
              <a:latin typeface="+mn-ea"/>
            </a:endParaRPr>
          </a:p>
          <a:p>
            <a:r>
              <a:rPr lang="en-US" altLang="zh-CN" sz="1600" dirty="0">
                <a:solidFill>
                  <a:srgbClr val="FF0000"/>
                </a:solidFill>
                <a:latin typeface="+mn-ea"/>
              </a:rPr>
              <a:t>#PBS -l </a:t>
            </a:r>
            <a:r>
              <a:rPr lang="en-US" altLang="zh-CN" sz="1600" dirty="0" err="1">
                <a:solidFill>
                  <a:srgbClr val="FF0000"/>
                </a:solidFill>
                <a:latin typeface="+mn-ea"/>
              </a:rPr>
              <a:t>walltime</a:t>
            </a:r>
            <a:r>
              <a:rPr lang="en-US" altLang="zh-CN" sz="1600" dirty="0">
                <a:solidFill>
                  <a:srgbClr val="FF0000"/>
                </a:solidFill>
                <a:latin typeface="+mn-ea"/>
              </a:rPr>
              <a:t>=999:00:00  \\</a:t>
            </a:r>
            <a:r>
              <a:rPr lang="zh-CN" altLang="zh-CN" sz="1600" i="1" dirty="0">
                <a:solidFill>
                  <a:srgbClr val="FF0000"/>
                </a:solidFill>
                <a:latin typeface="+mn-ea"/>
              </a:rPr>
              <a:t>申请</a:t>
            </a:r>
            <a:r>
              <a:rPr lang="en-US" altLang="zh-CN" sz="1600" i="1" dirty="0">
                <a:solidFill>
                  <a:srgbClr val="FF0000"/>
                </a:solidFill>
                <a:latin typeface="+mn-ea"/>
              </a:rPr>
              <a:t>999</a:t>
            </a:r>
            <a:r>
              <a:rPr lang="zh-CN" altLang="zh-CN" sz="1600" i="1" dirty="0">
                <a:solidFill>
                  <a:srgbClr val="FF0000"/>
                </a:solidFill>
                <a:latin typeface="+mn-ea"/>
              </a:rPr>
              <a:t>小时的工作，不满足将无法继续进行计算</a:t>
            </a:r>
            <a:endParaRPr lang="en-US" altLang="zh-CN" sz="1600" dirty="0">
              <a:solidFill>
                <a:srgbClr val="FF0000"/>
              </a:solidFill>
              <a:latin typeface="+mn-ea"/>
            </a:endParaRPr>
          </a:p>
          <a:p>
            <a:r>
              <a:rPr lang="en-US" altLang="zh-CN" sz="1600" dirty="0">
                <a:solidFill>
                  <a:srgbClr val="FF0000"/>
                </a:solidFill>
                <a:latin typeface="+mn-ea"/>
              </a:rPr>
              <a:t>#PBS -q normal 	          \\</a:t>
            </a:r>
            <a:r>
              <a:rPr lang="zh-CN" altLang="en-US" sz="1600" dirty="0">
                <a:solidFill>
                  <a:srgbClr val="FF0000"/>
                </a:solidFill>
                <a:latin typeface="+mn-ea"/>
              </a:rPr>
              <a:t>申请</a:t>
            </a:r>
            <a:r>
              <a:rPr lang="en-US" altLang="zh-CN" sz="1600" dirty="0">
                <a:solidFill>
                  <a:srgbClr val="FF0000"/>
                </a:solidFill>
                <a:latin typeface="+mn-ea"/>
              </a:rPr>
              <a:t>normal</a:t>
            </a:r>
            <a:r>
              <a:rPr lang="zh-CN" altLang="en-US" sz="1600" dirty="0">
                <a:solidFill>
                  <a:srgbClr val="FF0000"/>
                </a:solidFill>
                <a:latin typeface="+mn-ea"/>
              </a:rPr>
              <a:t>队列</a:t>
            </a:r>
            <a:endParaRPr lang="en-US" altLang="zh-CN" sz="1600" dirty="0">
              <a:solidFill>
                <a:srgbClr val="FF0000"/>
              </a:solidFill>
              <a:latin typeface="+mn-ea"/>
            </a:endParaRPr>
          </a:p>
          <a:p>
            <a:r>
              <a:rPr lang="en-US" altLang="zh-CN" sz="1600" dirty="0">
                <a:solidFill>
                  <a:srgbClr val="FF0000"/>
                </a:solidFill>
                <a:latin typeface="+mn-ea"/>
              </a:rPr>
              <a:t>#PBS -W </a:t>
            </a:r>
            <a:r>
              <a:rPr lang="en-US" altLang="zh-CN" sz="1600" dirty="0" err="1">
                <a:solidFill>
                  <a:srgbClr val="FF0000"/>
                </a:solidFill>
                <a:latin typeface="+mn-ea"/>
              </a:rPr>
              <a:t>group_name</a:t>
            </a:r>
            <a:r>
              <a:rPr lang="en-US" altLang="zh-CN" sz="1600" dirty="0">
                <a:solidFill>
                  <a:srgbClr val="FF0000"/>
                </a:solidFill>
                <a:latin typeface="+mn-ea"/>
              </a:rPr>
              <a:t>          \\</a:t>
            </a:r>
            <a:r>
              <a:rPr lang="zh-CN" altLang="en-US" sz="1600" dirty="0">
                <a:solidFill>
                  <a:srgbClr val="FF0000"/>
                </a:solidFill>
                <a:latin typeface="+mn-ea"/>
              </a:rPr>
              <a:t>以项目组名义申请资源</a:t>
            </a:r>
            <a:endParaRPr lang="en-US" altLang="zh-CN" sz="1600" dirty="0">
              <a:solidFill>
                <a:srgbClr val="FF0000"/>
              </a:solidFill>
              <a:latin typeface="+mn-ea"/>
            </a:endParaRPr>
          </a:p>
          <a:p>
            <a:r>
              <a:rPr lang="zh-CN" altLang="en-US" sz="1600" dirty="0">
                <a:latin typeface="+mn-ea"/>
              </a:rPr>
              <a:t>环境变量部分：</a:t>
            </a:r>
            <a:r>
              <a:rPr lang="en-US" altLang="zh-CN" sz="1600" dirty="0">
                <a:latin typeface="+mn-ea"/>
              </a:rPr>
              <a:t>         </a:t>
            </a:r>
            <a:endParaRPr lang="en-US" altLang="zh-CN" sz="1600" dirty="0">
              <a:latin typeface="+mn-ea"/>
            </a:endParaRPr>
          </a:p>
          <a:p>
            <a:r>
              <a:rPr lang="en-US" altLang="zh-CN" sz="1600" dirty="0">
                <a:solidFill>
                  <a:srgbClr val="FF0000"/>
                </a:solidFill>
                <a:latin typeface="+mn-ea"/>
              </a:rPr>
              <a:t>### intel ###                 \\intel</a:t>
            </a:r>
            <a:r>
              <a:rPr lang="zh-CN" altLang="zh-CN" sz="1600" i="1" dirty="0">
                <a:solidFill>
                  <a:srgbClr val="FF0000"/>
                </a:solidFill>
                <a:latin typeface="+mn-ea"/>
              </a:rPr>
              <a:t>环境变量生效</a:t>
            </a:r>
            <a:endParaRPr lang="en-US" altLang="zh-CN" sz="1600" dirty="0">
              <a:solidFill>
                <a:srgbClr val="FF0000"/>
              </a:solidFill>
              <a:latin typeface="+mn-ea"/>
            </a:endParaRPr>
          </a:p>
          <a:p>
            <a:r>
              <a:rPr lang="en-US" altLang="zh-CN" sz="1600" dirty="0">
                <a:solidFill>
                  <a:srgbClr val="FF0000"/>
                </a:solidFill>
                <a:latin typeface="+mn-ea"/>
              </a:rPr>
              <a:t>source /opt/intel/composer_xe_2015/bin/compilervars.sh intel64</a:t>
            </a:r>
            <a:endParaRPr lang="en-US" altLang="zh-CN" sz="1600" dirty="0">
              <a:solidFill>
                <a:srgbClr val="FF0000"/>
              </a:solidFill>
              <a:latin typeface="+mn-ea"/>
            </a:endParaRPr>
          </a:p>
          <a:p>
            <a:r>
              <a:rPr lang="en-US" altLang="zh-CN" sz="1600" dirty="0">
                <a:solidFill>
                  <a:srgbClr val="FF0000"/>
                </a:solidFill>
                <a:latin typeface="+mn-ea"/>
              </a:rPr>
              <a:t>source /opt/intel/mkl/bin/intel64/mklvars_intel64.sh</a:t>
            </a:r>
            <a:endParaRPr lang="en-US" altLang="zh-CN" sz="1600" dirty="0">
              <a:solidFill>
                <a:srgbClr val="FF0000"/>
              </a:solidFill>
              <a:latin typeface="+mn-ea"/>
            </a:endParaRPr>
          </a:p>
          <a:p>
            <a:r>
              <a:rPr lang="en-US" altLang="zh-CN" sz="1600" dirty="0">
                <a:solidFill>
                  <a:srgbClr val="FF0000"/>
                </a:solidFill>
                <a:latin typeface="+mn-ea"/>
              </a:rPr>
              <a:t>source /opt/intel/impi/5.0.2.044/bin64/mpivars.sh</a:t>
            </a:r>
            <a:endParaRPr lang="en-US" altLang="zh-CN" sz="1600" dirty="0">
              <a:solidFill>
                <a:srgbClr val="FF0000"/>
              </a:solidFill>
              <a:latin typeface="+mn-ea"/>
            </a:endParaRPr>
          </a:p>
          <a:p>
            <a:r>
              <a:rPr lang="zh-CN" altLang="en-US" sz="1600" dirty="0">
                <a:latin typeface="+mn-ea"/>
              </a:rPr>
              <a:t>可执行程序部分：</a:t>
            </a:r>
            <a:endParaRPr lang="en-US" altLang="zh-CN" sz="1600" dirty="0">
              <a:latin typeface="+mn-ea"/>
            </a:endParaRPr>
          </a:p>
          <a:p>
            <a:r>
              <a:rPr lang="en-US" altLang="zh-CN" sz="1600" dirty="0">
                <a:latin typeface="+mn-ea"/>
              </a:rPr>
              <a:t>cd $PBS_O_WORKDIR</a:t>
            </a:r>
            <a:endParaRPr lang="en-US" altLang="zh-CN" sz="1600" dirty="0">
              <a:latin typeface="+mn-ea"/>
            </a:endParaRPr>
          </a:p>
          <a:p>
            <a:r>
              <a:rPr lang="en-US" altLang="zh-CN" sz="1600" dirty="0">
                <a:latin typeface="+mn-ea"/>
              </a:rPr>
              <a:t>NP=`</a:t>
            </a:r>
            <a:r>
              <a:rPr lang="en-US" altLang="zh-CN" sz="1600" dirty="0" err="1">
                <a:latin typeface="+mn-ea"/>
              </a:rPr>
              <a:t>wc</a:t>
            </a:r>
            <a:r>
              <a:rPr lang="en-US" altLang="zh-CN" sz="1600" dirty="0">
                <a:latin typeface="+mn-ea"/>
              </a:rPr>
              <a:t> -l &lt; $PBS_NODEFILE`</a:t>
            </a:r>
            <a:endParaRPr lang="en-US" altLang="zh-CN" sz="1600" dirty="0">
              <a:latin typeface="+mn-ea"/>
            </a:endParaRPr>
          </a:p>
          <a:p>
            <a:r>
              <a:rPr lang="en-US" altLang="zh-CN" sz="1600" dirty="0" err="1">
                <a:solidFill>
                  <a:srgbClr val="FF0000"/>
                </a:solidFill>
                <a:latin typeface="+mn-ea"/>
              </a:rPr>
              <a:t>mpirun</a:t>
            </a:r>
            <a:r>
              <a:rPr lang="en-US" altLang="zh-CN" sz="1600" dirty="0">
                <a:solidFill>
                  <a:srgbClr val="FF0000"/>
                </a:solidFill>
                <a:latin typeface="+mn-ea"/>
              </a:rPr>
              <a:t> -</a:t>
            </a:r>
            <a:r>
              <a:rPr lang="en-US" altLang="zh-CN" sz="1600" dirty="0" err="1">
                <a:solidFill>
                  <a:srgbClr val="FF0000"/>
                </a:solidFill>
                <a:latin typeface="+mn-ea"/>
              </a:rPr>
              <a:t>genv</a:t>
            </a:r>
            <a:r>
              <a:rPr lang="en-US" altLang="zh-CN" sz="1600" dirty="0">
                <a:solidFill>
                  <a:srgbClr val="FF0000"/>
                </a:solidFill>
                <a:latin typeface="+mn-ea"/>
              </a:rPr>
              <a:t> I_MPI_DEVICE </a:t>
            </a:r>
            <a:r>
              <a:rPr lang="en-US" altLang="zh-CN" sz="1600" dirty="0" err="1">
                <a:solidFill>
                  <a:srgbClr val="FF0000"/>
                </a:solidFill>
                <a:latin typeface="+mn-ea"/>
              </a:rPr>
              <a:t>rdma</a:t>
            </a:r>
            <a:r>
              <a:rPr lang="en-US" altLang="zh-CN" sz="1600" dirty="0">
                <a:solidFill>
                  <a:srgbClr val="FF0000"/>
                </a:solidFill>
                <a:latin typeface="+mn-ea"/>
              </a:rPr>
              <a:t> -</a:t>
            </a:r>
            <a:r>
              <a:rPr lang="en-US" altLang="zh-CN" sz="1600" dirty="0" err="1">
                <a:solidFill>
                  <a:srgbClr val="FF0000"/>
                </a:solidFill>
                <a:latin typeface="+mn-ea"/>
              </a:rPr>
              <a:t>machinefile</a:t>
            </a:r>
            <a:r>
              <a:rPr lang="en-US" altLang="zh-CN" sz="1600" dirty="0">
                <a:solidFill>
                  <a:srgbClr val="FF0000"/>
                </a:solidFill>
                <a:latin typeface="+mn-ea"/>
              </a:rPr>
              <a:t> $PBS_NODEFILE -np $NP $PBS_O_WORKDIR/</a:t>
            </a:r>
            <a:r>
              <a:rPr lang="en-US" altLang="zh-CN" sz="1600" dirty="0" err="1">
                <a:solidFill>
                  <a:srgbClr val="FF0000"/>
                </a:solidFill>
                <a:latin typeface="+mn-ea"/>
              </a:rPr>
              <a:t>vasp</a:t>
            </a:r>
            <a:r>
              <a:rPr lang="en-US" altLang="zh-CN" sz="1600" dirty="0">
                <a:solidFill>
                  <a:srgbClr val="FF0000"/>
                </a:solidFill>
                <a:latin typeface="+mn-ea"/>
              </a:rPr>
              <a:t>	\\</a:t>
            </a:r>
            <a:r>
              <a:rPr lang="zh-CN" altLang="en-US" sz="1600" dirty="0">
                <a:solidFill>
                  <a:srgbClr val="FF0000"/>
                </a:solidFill>
                <a:latin typeface="+mn-ea"/>
              </a:rPr>
              <a:t>应用软件参数</a:t>
            </a:r>
            <a:endParaRPr lang="en-US" altLang="zh-CN" sz="1600" i="1" dirty="0">
              <a:solidFill>
                <a:srgbClr val="FF0000"/>
              </a:solidFill>
              <a:latin typeface="+mn-ea"/>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资源声明部分写作</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5" name="TextBox 1"/>
          <p:cNvSpPr txBox="1">
            <a:spLocks noChangeArrowheads="1"/>
          </p:cNvSpPr>
          <p:nvPr/>
        </p:nvSpPr>
        <p:spPr bwMode="auto">
          <a:xfrm>
            <a:off x="870195" y="575519"/>
            <a:ext cx="10821743"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760A4"/>
                </a:solidFill>
                <a:latin typeface="+mn-ea"/>
                <a:ea typeface="+mn-ea"/>
              </a:rPr>
              <a:t>脚本声明部分：</a:t>
            </a:r>
            <a:endParaRPr lang="en-US" altLang="zh-CN" sz="2000" b="1" dirty="0">
              <a:solidFill>
                <a:srgbClr val="0760A4"/>
              </a:solidFill>
              <a:latin typeface="+mn-ea"/>
              <a:ea typeface="+mn-ea"/>
            </a:endParaRPr>
          </a:p>
          <a:p>
            <a:pPr eaLnBrk="1" hangingPunct="1"/>
            <a:endParaRPr lang="en-US" altLang="zh-CN" sz="2000" dirty="0">
              <a:latin typeface="+mn-ea"/>
              <a:ea typeface="+mn-ea"/>
            </a:endParaRPr>
          </a:p>
          <a:p>
            <a:pPr eaLnBrk="1" hangingPunct="1"/>
            <a:r>
              <a:rPr lang="en-US" altLang="zh-CN" sz="1600" dirty="0">
                <a:latin typeface="+mn-ea"/>
                <a:ea typeface="+mn-ea"/>
              </a:rPr>
              <a:t>#/bin/bash</a:t>
            </a:r>
            <a:endParaRPr lang="en-US" altLang="zh-CN" sz="1600" dirty="0">
              <a:latin typeface="+mn-ea"/>
              <a:ea typeface="+mn-ea"/>
            </a:endParaRPr>
          </a:p>
          <a:p>
            <a:pPr eaLnBrk="1" hangingPunct="1"/>
            <a:r>
              <a:rPr lang="en-US" altLang="zh-CN" sz="1600" dirty="0">
                <a:solidFill>
                  <a:srgbClr val="FF0000"/>
                </a:solidFill>
                <a:latin typeface="+mn-ea"/>
                <a:ea typeface="+mn-ea"/>
              </a:rPr>
              <a:t>#PBS -N </a:t>
            </a:r>
            <a:r>
              <a:rPr lang="en-US" altLang="zh-CN" sz="1600" dirty="0" err="1">
                <a:solidFill>
                  <a:srgbClr val="FF0000"/>
                </a:solidFill>
                <a:latin typeface="+mn-ea"/>
                <a:ea typeface="+mn-ea"/>
              </a:rPr>
              <a:t>vasp</a:t>
            </a:r>
            <a:r>
              <a:rPr lang="en-US" altLang="zh-CN" sz="1600" dirty="0">
                <a:solidFill>
                  <a:srgbClr val="FF0000"/>
                </a:solidFill>
                <a:latin typeface="+mn-ea"/>
                <a:ea typeface="+mn-ea"/>
              </a:rPr>
              <a:t>                 \\</a:t>
            </a:r>
            <a:r>
              <a:rPr lang="zh-CN" altLang="zh-CN" sz="1600" dirty="0">
                <a:solidFill>
                  <a:srgbClr val="FF0000"/>
                </a:solidFill>
                <a:latin typeface="+mn-ea"/>
                <a:ea typeface="+mn-ea"/>
              </a:rPr>
              <a:t>设定应用程序名字</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-l nodes=2:ppn=12       \\</a:t>
            </a:r>
            <a:r>
              <a:rPr lang="zh-CN" altLang="zh-CN" sz="1600" dirty="0">
                <a:solidFill>
                  <a:srgbClr val="FF0000"/>
                </a:solidFill>
                <a:latin typeface="+mn-ea"/>
                <a:ea typeface="+mn-ea"/>
              </a:rPr>
              <a:t>启动</a:t>
            </a:r>
            <a:r>
              <a:rPr lang="en-US" altLang="zh-CN" sz="1600" dirty="0">
                <a:solidFill>
                  <a:srgbClr val="FF0000"/>
                </a:solidFill>
                <a:latin typeface="+mn-ea"/>
                <a:ea typeface="+mn-ea"/>
              </a:rPr>
              <a:t>2</a:t>
            </a:r>
            <a:r>
              <a:rPr lang="zh-CN" altLang="zh-CN" sz="1600" dirty="0">
                <a:solidFill>
                  <a:srgbClr val="FF0000"/>
                </a:solidFill>
                <a:latin typeface="+mn-ea"/>
                <a:ea typeface="+mn-ea"/>
              </a:rPr>
              <a:t>个节点每个节点</a:t>
            </a:r>
            <a:r>
              <a:rPr lang="en-US" altLang="zh-CN" sz="1600" dirty="0">
                <a:solidFill>
                  <a:srgbClr val="FF0000"/>
                </a:solidFill>
                <a:latin typeface="+mn-ea"/>
                <a:ea typeface="+mn-ea"/>
              </a:rPr>
              <a:t>12</a:t>
            </a:r>
            <a:r>
              <a:rPr lang="zh-CN" altLang="zh-CN" sz="1600" dirty="0">
                <a:solidFill>
                  <a:srgbClr val="FF0000"/>
                </a:solidFill>
                <a:latin typeface="+mn-ea"/>
                <a:ea typeface="+mn-ea"/>
              </a:rPr>
              <a:t>个核心</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-l </a:t>
            </a:r>
            <a:r>
              <a:rPr lang="en-US" altLang="zh-CN" sz="1600" dirty="0" err="1">
                <a:solidFill>
                  <a:srgbClr val="FF0000"/>
                </a:solidFill>
                <a:latin typeface="+mn-ea"/>
                <a:ea typeface="+mn-ea"/>
              </a:rPr>
              <a:t>walltime</a:t>
            </a:r>
            <a:r>
              <a:rPr lang="en-US" altLang="zh-CN" sz="1600" dirty="0">
                <a:solidFill>
                  <a:srgbClr val="FF0000"/>
                </a:solidFill>
                <a:latin typeface="+mn-ea"/>
                <a:ea typeface="+mn-ea"/>
              </a:rPr>
              <a:t>=999:00:00   \\</a:t>
            </a:r>
            <a:r>
              <a:rPr lang="zh-CN" altLang="zh-CN" sz="1600" dirty="0">
                <a:solidFill>
                  <a:srgbClr val="FF0000"/>
                </a:solidFill>
                <a:latin typeface="+mn-ea"/>
                <a:ea typeface="+mn-ea"/>
              </a:rPr>
              <a:t>申请</a:t>
            </a:r>
            <a:r>
              <a:rPr lang="en-US" altLang="zh-CN" sz="1600" dirty="0">
                <a:solidFill>
                  <a:srgbClr val="FF0000"/>
                </a:solidFill>
                <a:latin typeface="+mn-ea"/>
                <a:ea typeface="+mn-ea"/>
              </a:rPr>
              <a:t>999</a:t>
            </a:r>
            <a:r>
              <a:rPr lang="zh-CN" altLang="zh-CN" sz="1600" dirty="0">
                <a:solidFill>
                  <a:srgbClr val="FF0000"/>
                </a:solidFill>
                <a:latin typeface="+mn-ea"/>
                <a:ea typeface="+mn-ea"/>
              </a:rPr>
              <a:t>小时的工作，不满足将无法继续进行计算</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-q batch                \\</a:t>
            </a:r>
            <a:r>
              <a:rPr lang="zh-CN" altLang="en-US" sz="1600" dirty="0">
                <a:solidFill>
                  <a:srgbClr val="FF0000"/>
                </a:solidFill>
                <a:latin typeface="+mn-ea"/>
                <a:ea typeface="+mn-ea"/>
              </a:rPr>
              <a:t>指定队列</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-a date_time            \\</a:t>
            </a:r>
            <a:r>
              <a:rPr lang="zh-CN" altLang="en-US" sz="1600" dirty="0">
                <a:solidFill>
                  <a:srgbClr val="FF0000"/>
                </a:solidFill>
                <a:latin typeface="+mn-ea"/>
                <a:ea typeface="+mn-ea"/>
              </a:rPr>
              <a:t>格式为</a:t>
            </a:r>
            <a:r>
              <a:rPr lang="en-US" altLang="zh-CN" sz="1600" dirty="0">
                <a:solidFill>
                  <a:srgbClr val="FF0000"/>
                </a:solidFill>
                <a:latin typeface="+mn-ea"/>
                <a:ea typeface="+mn-ea"/>
              </a:rPr>
              <a:t>[[[[CC]YY]MM]DD]</a:t>
            </a:r>
            <a:r>
              <a:rPr lang="en-US" altLang="zh-CN" sz="1600" dirty="0" err="1">
                <a:solidFill>
                  <a:srgbClr val="FF0000"/>
                </a:solidFill>
                <a:latin typeface="+mn-ea"/>
                <a:ea typeface="+mn-ea"/>
              </a:rPr>
              <a:t>hhmm</a:t>
            </a:r>
            <a:r>
              <a:rPr lang="en-US" altLang="zh-CN" sz="1600" dirty="0">
                <a:solidFill>
                  <a:srgbClr val="FF0000"/>
                </a:solidFill>
                <a:latin typeface="+mn-ea"/>
                <a:ea typeface="+mn-ea"/>
              </a:rPr>
              <a:t>[.SS]</a:t>
            </a:r>
            <a:r>
              <a:rPr lang="zh-CN" altLang="en-US" sz="1600" dirty="0">
                <a:solidFill>
                  <a:srgbClr val="FF0000"/>
                </a:solidFill>
                <a:latin typeface="+mn-ea"/>
                <a:ea typeface="+mn-ea"/>
              </a:rPr>
              <a:t>表示经过</a:t>
            </a:r>
            <a:r>
              <a:rPr lang="en-US" altLang="zh-CN" sz="1600" dirty="0">
                <a:solidFill>
                  <a:srgbClr val="FF0000"/>
                </a:solidFill>
                <a:latin typeface="+mn-ea"/>
                <a:ea typeface="+mn-ea"/>
              </a:rPr>
              <a:t>date_time</a:t>
            </a:r>
            <a:r>
              <a:rPr lang="zh-CN" altLang="en-US" sz="1600" dirty="0">
                <a:solidFill>
                  <a:srgbClr val="FF0000"/>
                </a:solidFill>
                <a:latin typeface="+mn-ea"/>
                <a:ea typeface="+mn-ea"/>
              </a:rPr>
              <a:t>时间后作业才可以运行</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-e path                 \\</a:t>
            </a:r>
            <a:r>
              <a:rPr lang="zh-CN" altLang="en-US" sz="1600" dirty="0">
                <a:solidFill>
                  <a:srgbClr val="FF0000"/>
                </a:solidFill>
                <a:latin typeface="+mn-ea"/>
                <a:ea typeface="+mn-ea"/>
              </a:rPr>
              <a:t>将标准错误信息重定向到</a:t>
            </a:r>
            <a:r>
              <a:rPr lang="en-US" altLang="zh-CN" sz="1600" dirty="0">
                <a:solidFill>
                  <a:srgbClr val="FF0000"/>
                </a:solidFill>
                <a:latin typeface="+mn-ea"/>
                <a:ea typeface="+mn-ea"/>
              </a:rPr>
              <a:t>path</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-o path                 \\</a:t>
            </a:r>
            <a:r>
              <a:rPr lang="zh-CN" altLang="en-US" sz="1600" dirty="0">
                <a:solidFill>
                  <a:srgbClr val="FF0000"/>
                </a:solidFill>
                <a:latin typeface="+mn-ea"/>
                <a:ea typeface="+mn-ea"/>
              </a:rPr>
              <a:t>将标准输出信息重定向到</a:t>
            </a:r>
            <a:r>
              <a:rPr lang="en-US" altLang="zh-CN" sz="1600" dirty="0">
                <a:solidFill>
                  <a:srgbClr val="FF0000"/>
                </a:solidFill>
                <a:latin typeface="+mn-ea"/>
                <a:ea typeface="+mn-ea"/>
              </a:rPr>
              <a:t>path</a:t>
            </a:r>
            <a:endParaRPr lang="en-US" altLang="zh-CN" sz="1600" dirty="0">
              <a:solidFill>
                <a:srgbClr val="FF0000"/>
              </a:solidFill>
              <a:latin typeface="+mn-ea"/>
              <a:ea typeface="+mn-ea"/>
            </a:endParaRPr>
          </a:p>
          <a:p>
            <a:pPr eaLnBrk="1" hangingPunct="1"/>
            <a:r>
              <a:rPr lang="en-US" altLang="zh-CN" sz="1600" dirty="0">
                <a:solidFill>
                  <a:srgbClr val="FF0000"/>
                </a:solidFill>
                <a:latin typeface="+mn-ea"/>
                <a:ea typeface="+mn-ea"/>
              </a:rPr>
              <a:t>#PBS -l </a:t>
            </a:r>
            <a:r>
              <a:rPr lang="en-US" altLang="zh-CN" sz="1600" dirty="0" err="1">
                <a:solidFill>
                  <a:srgbClr val="FF0000"/>
                </a:solidFill>
                <a:latin typeface="+mn-ea"/>
                <a:ea typeface="+mn-ea"/>
              </a:rPr>
              <a:t>resource_list</a:t>
            </a:r>
            <a:r>
              <a:rPr lang="en-US" altLang="zh-CN" sz="1600" dirty="0">
                <a:solidFill>
                  <a:srgbClr val="FF0000"/>
                </a:solidFill>
                <a:latin typeface="+mn-ea"/>
                <a:ea typeface="+mn-ea"/>
              </a:rPr>
              <a:t>        \\</a:t>
            </a:r>
            <a:r>
              <a:rPr lang="zh-CN" altLang="en-US" sz="1600" dirty="0">
                <a:solidFill>
                  <a:srgbClr val="FF0000"/>
                </a:solidFill>
                <a:latin typeface="+mn-ea"/>
                <a:ea typeface="+mn-ea"/>
              </a:rPr>
              <a:t>定义资源列表。以下为几个常用的资源种类</a:t>
            </a:r>
            <a:endParaRPr lang="en-US" altLang="zh-CN" sz="1600" dirty="0">
              <a:solidFill>
                <a:srgbClr val="FF0000"/>
              </a:solidFill>
              <a:latin typeface="+mn-ea"/>
              <a:ea typeface="+mn-ea"/>
            </a:endParaRPr>
          </a:p>
          <a:p>
            <a:pPr eaLnBrk="1" hangingPunct="1"/>
            <a:r>
              <a:rPr lang="en-US" altLang="zh-CN" sz="1600" dirty="0" err="1">
                <a:latin typeface="+mn-ea"/>
                <a:ea typeface="+mn-ea"/>
              </a:rPr>
              <a:t>cput</a:t>
            </a:r>
            <a:r>
              <a:rPr lang="en-US" altLang="zh-CN" sz="1600" dirty="0">
                <a:latin typeface="+mn-ea"/>
                <a:ea typeface="+mn-ea"/>
              </a:rPr>
              <a:t>=N </a:t>
            </a:r>
            <a:r>
              <a:rPr lang="zh-CN" altLang="en-US" sz="1600" dirty="0">
                <a:latin typeface="+mn-ea"/>
                <a:ea typeface="+mn-ea"/>
              </a:rPr>
              <a:t>：请求</a:t>
            </a:r>
            <a:r>
              <a:rPr lang="en-US" altLang="zh-CN" sz="1600" dirty="0">
                <a:latin typeface="+mn-ea"/>
                <a:ea typeface="+mn-ea"/>
              </a:rPr>
              <a:t>N</a:t>
            </a:r>
            <a:r>
              <a:rPr lang="zh-CN" altLang="en-US" sz="1600" dirty="0">
                <a:latin typeface="+mn-ea"/>
                <a:ea typeface="+mn-ea"/>
              </a:rPr>
              <a:t>秒的</a:t>
            </a:r>
            <a:r>
              <a:rPr lang="en-US" altLang="zh-CN" sz="1600" dirty="0">
                <a:latin typeface="+mn-ea"/>
                <a:ea typeface="+mn-ea"/>
              </a:rPr>
              <a:t>CPU</a:t>
            </a:r>
            <a:r>
              <a:rPr lang="zh-CN" altLang="en-US" sz="1600" dirty="0">
                <a:latin typeface="+mn-ea"/>
                <a:ea typeface="+mn-ea"/>
              </a:rPr>
              <a:t>时间</a:t>
            </a:r>
            <a:r>
              <a:rPr lang="en-US" altLang="zh-CN" sz="1600" dirty="0">
                <a:latin typeface="+mn-ea"/>
                <a:ea typeface="+mn-ea"/>
              </a:rPr>
              <a:t>; N</a:t>
            </a:r>
            <a:r>
              <a:rPr lang="zh-CN" altLang="en-US" sz="1600" dirty="0">
                <a:latin typeface="+mn-ea"/>
                <a:ea typeface="+mn-ea"/>
              </a:rPr>
              <a:t>也可以是</a:t>
            </a:r>
            <a:r>
              <a:rPr lang="en-US" altLang="zh-CN" sz="1600" dirty="0" err="1">
                <a:latin typeface="+mn-ea"/>
                <a:ea typeface="+mn-ea"/>
              </a:rPr>
              <a:t>hh:mm:ss</a:t>
            </a:r>
            <a:r>
              <a:rPr lang="zh-CN" altLang="en-US" sz="1600" dirty="0">
                <a:latin typeface="+mn-ea"/>
                <a:ea typeface="+mn-ea"/>
              </a:rPr>
              <a:t>的形式。 </a:t>
            </a:r>
            <a:r>
              <a:rPr lang="en-US" altLang="zh-CN" sz="1600" dirty="0">
                <a:latin typeface="+mn-ea"/>
                <a:ea typeface="+mn-ea"/>
              </a:rPr>
              <a:t>-l </a:t>
            </a:r>
            <a:r>
              <a:rPr lang="en-US" altLang="zh-CN" sz="1600" dirty="0" err="1">
                <a:latin typeface="+mn-ea"/>
                <a:ea typeface="+mn-ea"/>
              </a:rPr>
              <a:t>cput</a:t>
            </a:r>
            <a:r>
              <a:rPr lang="en-US" altLang="zh-CN" sz="1600" dirty="0">
                <a:latin typeface="+mn-ea"/>
                <a:ea typeface="+mn-ea"/>
              </a:rPr>
              <a:t>=1:00:00</a:t>
            </a:r>
            <a:endParaRPr lang="zh-CN" altLang="en-US" sz="1600" dirty="0">
              <a:latin typeface="+mn-ea"/>
              <a:ea typeface="+mn-ea"/>
            </a:endParaRPr>
          </a:p>
          <a:p>
            <a:pPr eaLnBrk="1" hangingPunct="1"/>
            <a:r>
              <a:rPr lang="en-US" altLang="zh-CN" sz="1600" dirty="0" err="1">
                <a:latin typeface="+mn-ea"/>
                <a:ea typeface="+mn-ea"/>
              </a:rPr>
              <a:t>mem</a:t>
            </a:r>
            <a:r>
              <a:rPr lang="en-US" altLang="zh-CN" sz="1600" dirty="0">
                <a:latin typeface="+mn-ea"/>
                <a:ea typeface="+mn-ea"/>
              </a:rPr>
              <a:t>=N[K|M|G][B|W]</a:t>
            </a:r>
            <a:r>
              <a:rPr lang="zh-CN" altLang="en-US" sz="1600" dirty="0">
                <a:latin typeface="+mn-ea"/>
                <a:ea typeface="+mn-ea"/>
              </a:rPr>
              <a:t>：请求</a:t>
            </a:r>
            <a:r>
              <a:rPr lang="en-US" altLang="zh-CN" sz="1600" dirty="0">
                <a:latin typeface="+mn-ea"/>
                <a:ea typeface="+mn-ea"/>
              </a:rPr>
              <a:t>N {</a:t>
            </a:r>
            <a:r>
              <a:rPr lang="en-US" altLang="zh-CN" sz="1600" dirty="0" err="1">
                <a:latin typeface="+mn-ea"/>
                <a:ea typeface="+mn-ea"/>
              </a:rPr>
              <a:t>kilo|mega|giga</a:t>
            </a:r>
            <a:r>
              <a:rPr lang="en-US" altLang="zh-CN" sz="1600" dirty="0">
                <a:latin typeface="+mn-ea"/>
                <a:ea typeface="+mn-ea"/>
              </a:rPr>
              <a:t>}{</a:t>
            </a:r>
            <a:r>
              <a:rPr lang="en-US" altLang="zh-CN" sz="1600" dirty="0" err="1">
                <a:latin typeface="+mn-ea"/>
                <a:ea typeface="+mn-ea"/>
              </a:rPr>
              <a:t>bytes|words</a:t>
            </a:r>
            <a:r>
              <a:rPr lang="en-US" altLang="zh-CN" sz="1600" dirty="0">
                <a:latin typeface="+mn-ea"/>
                <a:ea typeface="+mn-ea"/>
              </a:rPr>
              <a:t>} </a:t>
            </a:r>
            <a:r>
              <a:rPr lang="zh-CN" altLang="en-US" sz="1600" dirty="0">
                <a:latin typeface="+mn-ea"/>
                <a:ea typeface="+mn-ea"/>
              </a:rPr>
              <a:t>大小的内存。 </a:t>
            </a:r>
            <a:r>
              <a:rPr lang="en-US" altLang="zh-CN" sz="1600" dirty="0">
                <a:latin typeface="+mn-ea"/>
                <a:ea typeface="+mn-ea"/>
              </a:rPr>
              <a:t>-l </a:t>
            </a:r>
            <a:r>
              <a:rPr lang="en-US" altLang="zh-CN" sz="1600" dirty="0" err="1">
                <a:latin typeface="+mn-ea"/>
                <a:ea typeface="+mn-ea"/>
              </a:rPr>
              <a:t>mem</a:t>
            </a:r>
            <a:r>
              <a:rPr lang="en-US" altLang="zh-CN" sz="1600" dirty="0">
                <a:latin typeface="+mn-ea"/>
                <a:ea typeface="+mn-ea"/>
              </a:rPr>
              <a:t>=100mb</a:t>
            </a:r>
            <a:endParaRPr lang="zh-CN" altLang="en-US" sz="1600" dirty="0">
              <a:latin typeface="+mn-ea"/>
              <a:ea typeface="+mn-ea"/>
            </a:endParaRPr>
          </a:p>
          <a:p>
            <a:pPr eaLnBrk="1" hangingPunct="1"/>
            <a:r>
              <a:rPr lang="en-US" altLang="zh-CN" sz="1600" dirty="0">
                <a:latin typeface="+mn-ea"/>
                <a:ea typeface="+mn-ea"/>
              </a:rPr>
              <a:t>nodes=</a:t>
            </a:r>
            <a:r>
              <a:rPr lang="en-US" altLang="zh-CN" sz="1600" dirty="0" err="1">
                <a:latin typeface="+mn-ea"/>
                <a:ea typeface="+mn-ea"/>
              </a:rPr>
              <a:t>N:ppn</a:t>
            </a:r>
            <a:r>
              <a:rPr lang="en-US" altLang="zh-CN" sz="1600" dirty="0">
                <a:latin typeface="+mn-ea"/>
                <a:ea typeface="+mn-ea"/>
              </a:rPr>
              <a:t>=M </a:t>
            </a:r>
            <a:r>
              <a:rPr lang="zh-CN" altLang="en-US" sz="1600" dirty="0">
                <a:latin typeface="+mn-ea"/>
                <a:ea typeface="+mn-ea"/>
              </a:rPr>
              <a:t>：请求</a:t>
            </a:r>
            <a:r>
              <a:rPr lang="en-US" altLang="zh-CN" sz="1600" dirty="0">
                <a:latin typeface="+mn-ea"/>
                <a:ea typeface="+mn-ea"/>
              </a:rPr>
              <a:t>N</a:t>
            </a:r>
            <a:r>
              <a:rPr lang="zh-CN" altLang="en-US" sz="1600" dirty="0">
                <a:latin typeface="+mn-ea"/>
                <a:ea typeface="+mn-ea"/>
              </a:rPr>
              <a:t>个结点，每个结点</a:t>
            </a:r>
            <a:r>
              <a:rPr lang="en-US" altLang="zh-CN" sz="1600" dirty="0">
                <a:latin typeface="+mn-ea"/>
                <a:ea typeface="+mn-ea"/>
              </a:rPr>
              <a:t>M</a:t>
            </a:r>
            <a:r>
              <a:rPr lang="zh-CN" altLang="en-US" sz="1600" dirty="0">
                <a:latin typeface="+mn-ea"/>
                <a:ea typeface="+mn-ea"/>
              </a:rPr>
              <a:t>个处理器。   </a:t>
            </a:r>
            <a:r>
              <a:rPr lang="en-US" altLang="zh-CN" sz="1600" dirty="0">
                <a:latin typeface="+mn-ea"/>
                <a:ea typeface="+mn-ea"/>
              </a:rPr>
              <a:t>-l nodes=2:ppn=10</a:t>
            </a:r>
            <a:endParaRPr lang="en-US" altLang="zh-CN" sz="1600" dirty="0">
              <a:latin typeface="+mn-ea"/>
              <a:ea typeface="+mn-ea"/>
            </a:endParaRPr>
          </a:p>
          <a:p>
            <a:pPr eaLnBrk="1" hangingPunct="1"/>
            <a:r>
              <a:rPr lang="en-US" altLang="zh-CN" sz="1600" dirty="0" err="1">
                <a:latin typeface="+mn-ea"/>
                <a:ea typeface="+mn-ea"/>
              </a:rPr>
              <a:t>walltime</a:t>
            </a:r>
            <a:r>
              <a:rPr lang="zh-CN" altLang="en-US" sz="1600" dirty="0">
                <a:latin typeface="+mn-ea"/>
                <a:ea typeface="+mn-ea"/>
              </a:rPr>
              <a:t>表示任务最大时限。 </a:t>
            </a:r>
            <a:r>
              <a:rPr lang="en-US" altLang="zh-CN" sz="1600" dirty="0">
                <a:latin typeface="+mn-ea"/>
                <a:ea typeface="+mn-ea"/>
              </a:rPr>
              <a:t>-l </a:t>
            </a:r>
            <a:r>
              <a:rPr lang="en-US" altLang="zh-CN" sz="1600" dirty="0" err="1">
                <a:latin typeface="+mn-ea"/>
                <a:ea typeface="+mn-ea"/>
              </a:rPr>
              <a:t>walltime</a:t>
            </a:r>
            <a:r>
              <a:rPr lang="en-US" altLang="zh-CN" sz="1600" dirty="0">
                <a:latin typeface="+mn-ea"/>
                <a:ea typeface="+mn-ea"/>
              </a:rPr>
              <a:t>=23:00</a:t>
            </a:r>
            <a:r>
              <a:rPr lang="en-US" altLang="zh-CN" sz="1600" dirty="0">
                <a:latin typeface="+mn-ea"/>
                <a:ea typeface="+mn-ea"/>
                <a:sym typeface="Wingdings" panose="05000000000000000000" pitchFamily="2" charset="2"/>
              </a:rPr>
              <a:t>:00</a:t>
            </a:r>
            <a:endParaRPr lang="en-US" altLang="zh-CN" sz="1600" dirty="0">
              <a:latin typeface="+mn-ea"/>
              <a:ea typeface="+mn-ea"/>
            </a:endParaRPr>
          </a:p>
          <a:p>
            <a:pPr eaLnBrk="1" hangingPunct="1"/>
            <a:r>
              <a:rPr lang="en-US" altLang="zh-CN" sz="1600" dirty="0">
                <a:latin typeface="+mn-ea"/>
                <a:ea typeface="+mn-ea"/>
              </a:rPr>
              <a:t>nodes=</a:t>
            </a:r>
            <a:r>
              <a:rPr lang="en-US" altLang="zh-CN" sz="1600" dirty="0" err="1">
                <a:latin typeface="+mn-ea"/>
                <a:ea typeface="+mn-ea"/>
              </a:rPr>
              <a:t>X:host</a:t>
            </a:r>
            <a:r>
              <a:rPr lang="en-US" altLang="zh-CN" sz="1600" dirty="0">
                <a:latin typeface="+mn-ea"/>
                <a:ea typeface="+mn-ea"/>
              </a:rPr>
              <a:t> </a:t>
            </a:r>
            <a:r>
              <a:rPr lang="zh-CN" altLang="en-US" sz="1600" dirty="0">
                <a:latin typeface="+mn-ea"/>
                <a:ea typeface="+mn-ea"/>
              </a:rPr>
              <a:t>分配</a:t>
            </a:r>
            <a:r>
              <a:rPr lang="en-US" altLang="zh-CN" sz="1600" dirty="0">
                <a:latin typeface="+mn-ea"/>
                <a:ea typeface="+mn-ea"/>
              </a:rPr>
              <a:t>X</a:t>
            </a:r>
            <a:r>
              <a:rPr lang="zh-CN" altLang="en-US" sz="1600" dirty="0">
                <a:latin typeface="+mn-ea"/>
                <a:ea typeface="+mn-ea"/>
              </a:rPr>
              <a:t>个主机名称中含有</a:t>
            </a:r>
            <a:r>
              <a:rPr lang="en-US" altLang="zh-CN" sz="1600" dirty="0">
                <a:latin typeface="+mn-ea"/>
                <a:ea typeface="+mn-ea"/>
              </a:rPr>
              <a:t>host</a:t>
            </a:r>
            <a:r>
              <a:rPr lang="zh-CN" altLang="en-US" sz="1600" dirty="0">
                <a:latin typeface="+mn-ea"/>
                <a:ea typeface="+mn-ea"/>
              </a:rPr>
              <a:t>的执行节点 </a:t>
            </a:r>
            <a:r>
              <a:rPr lang="en-US" altLang="zh-CN" sz="1600" dirty="0">
                <a:latin typeface="+mn-ea"/>
                <a:ea typeface="+mn-ea"/>
              </a:rPr>
              <a:t>–l nodes=12:cu01+12:cu12</a:t>
            </a:r>
            <a:endParaRPr lang="en-US" altLang="zh-CN" sz="1600" dirty="0">
              <a:latin typeface="+mn-ea"/>
              <a:ea typeface="+mn-ea"/>
            </a:endParaRPr>
          </a:p>
          <a:p>
            <a:pPr eaLnBrk="1" hangingPunct="1"/>
            <a:r>
              <a:rPr lang="en-US" altLang="zh-CN" sz="1600" dirty="0" err="1">
                <a:latin typeface="+mn-ea"/>
                <a:ea typeface="+mn-ea"/>
              </a:rPr>
              <a:t>ncpus</a:t>
            </a:r>
            <a:r>
              <a:rPr lang="en-US" altLang="zh-CN" sz="1600" dirty="0">
                <a:latin typeface="+mn-ea"/>
                <a:ea typeface="+mn-ea"/>
              </a:rPr>
              <a:t>=5  </a:t>
            </a:r>
            <a:r>
              <a:rPr lang="zh-CN" altLang="en-US" sz="1600" dirty="0">
                <a:latin typeface="+mn-ea"/>
                <a:ea typeface="+mn-ea"/>
              </a:rPr>
              <a:t>请求的</a:t>
            </a:r>
            <a:r>
              <a:rPr lang="en-US" altLang="zh-CN" sz="1600" dirty="0" err="1">
                <a:latin typeface="+mn-ea"/>
                <a:ea typeface="+mn-ea"/>
              </a:rPr>
              <a:t>cpu</a:t>
            </a:r>
            <a:r>
              <a:rPr lang="zh-CN" altLang="en-US" sz="1600" dirty="0">
                <a:latin typeface="+mn-ea"/>
                <a:ea typeface="+mn-ea"/>
              </a:rPr>
              <a:t>数   </a:t>
            </a:r>
            <a:r>
              <a:rPr lang="en-US" altLang="zh-CN" sz="1600" dirty="0">
                <a:latin typeface="+mn-ea"/>
                <a:ea typeface="+mn-ea"/>
              </a:rPr>
              <a:t>-l </a:t>
            </a:r>
            <a:r>
              <a:rPr lang="en-US" altLang="zh-CN" sz="1600" dirty="0" err="1">
                <a:latin typeface="+mn-ea"/>
                <a:ea typeface="+mn-ea"/>
              </a:rPr>
              <a:t>ncpus</a:t>
            </a:r>
            <a:r>
              <a:rPr lang="en-US" altLang="zh-CN" sz="1600" dirty="0">
                <a:latin typeface="+mn-ea"/>
                <a:ea typeface="+mn-ea"/>
              </a:rPr>
              <a:t>=5</a:t>
            </a:r>
            <a:endParaRPr lang="en-US" altLang="zh-CN" sz="1600" dirty="0">
              <a:latin typeface="+mn-ea"/>
              <a:ea typeface="+mn-ea"/>
            </a:endParaRPr>
          </a:p>
          <a:p>
            <a:pPr eaLnBrk="1" hangingPunct="1"/>
            <a:r>
              <a:rPr lang="en-US" altLang="zh-CN" sz="1600" dirty="0" err="1">
                <a:latin typeface="+mn-ea"/>
                <a:ea typeface="+mn-ea"/>
              </a:rPr>
              <a:t>pcput</a:t>
            </a:r>
            <a:r>
              <a:rPr lang="en-US" altLang="zh-CN" sz="1600" dirty="0">
                <a:latin typeface="+mn-ea"/>
                <a:ea typeface="+mn-ea"/>
              </a:rPr>
              <a:t> </a:t>
            </a:r>
            <a:r>
              <a:rPr lang="zh-CN" altLang="en-US" sz="1600" dirty="0">
                <a:latin typeface="+mn-ea"/>
                <a:ea typeface="+mn-ea"/>
              </a:rPr>
              <a:t>任务的任何一个进程拥有的最大</a:t>
            </a:r>
            <a:r>
              <a:rPr lang="en-US" altLang="zh-CN" sz="1600" dirty="0" err="1">
                <a:latin typeface="+mn-ea"/>
                <a:ea typeface="+mn-ea"/>
              </a:rPr>
              <a:t>cpu</a:t>
            </a:r>
            <a:r>
              <a:rPr lang="zh-CN" altLang="en-US" sz="1600" dirty="0">
                <a:latin typeface="+mn-ea"/>
                <a:ea typeface="+mn-ea"/>
              </a:rPr>
              <a:t>执行时间 </a:t>
            </a:r>
            <a:r>
              <a:rPr lang="en-US" altLang="zh-CN" sz="1600" dirty="0">
                <a:latin typeface="+mn-ea"/>
                <a:ea typeface="+mn-ea"/>
              </a:rPr>
              <a:t>-</a:t>
            </a:r>
            <a:r>
              <a:rPr lang="en-US" altLang="zh-CN" sz="1600" dirty="0" err="1">
                <a:latin typeface="+mn-ea"/>
                <a:ea typeface="+mn-ea"/>
              </a:rPr>
              <a:t>lpcput</a:t>
            </a:r>
            <a:r>
              <a:rPr lang="en-US" altLang="zh-CN" sz="1600" dirty="0">
                <a:latin typeface="+mn-ea"/>
                <a:ea typeface="+mn-ea"/>
              </a:rPr>
              <a:t>=1:00:00</a:t>
            </a:r>
            <a:endParaRPr lang="en-US" altLang="zh-CN" sz="1600" dirty="0">
              <a:latin typeface="+mn-ea"/>
              <a:ea typeface="+mn-ea"/>
            </a:endParaRPr>
          </a:p>
          <a:p>
            <a:pPr eaLnBrk="1" hangingPunct="1"/>
            <a:r>
              <a:rPr lang="en-US" altLang="zh-CN" sz="1600" dirty="0" err="1">
                <a:latin typeface="+mn-ea"/>
                <a:ea typeface="+mn-ea"/>
              </a:rPr>
              <a:t>pmem</a:t>
            </a:r>
            <a:r>
              <a:rPr lang="en-US" altLang="zh-CN" sz="1600" dirty="0">
                <a:latin typeface="+mn-ea"/>
                <a:ea typeface="+mn-ea"/>
              </a:rPr>
              <a:t> </a:t>
            </a:r>
            <a:r>
              <a:rPr lang="zh-CN" altLang="en-US" sz="1600" dirty="0">
                <a:latin typeface="+mn-ea"/>
                <a:ea typeface="+mn-ea"/>
              </a:rPr>
              <a:t>任务的任何一个进程能够分配到的最大物理内存数 </a:t>
            </a:r>
            <a:r>
              <a:rPr lang="en-US" altLang="zh-CN" sz="1600" dirty="0">
                <a:latin typeface="+mn-ea"/>
                <a:ea typeface="+mn-ea"/>
              </a:rPr>
              <a:t>-</a:t>
            </a:r>
            <a:r>
              <a:rPr lang="en-US" altLang="zh-CN" sz="1600" dirty="0" err="1">
                <a:latin typeface="+mn-ea"/>
                <a:ea typeface="+mn-ea"/>
              </a:rPr>
              <a:t>lpmem</a:t>
            </a:r>
            <a:r>
              <a:rPr lang="en-US" altLang="zh-CN" sz="1600" dirty="0">
                <a:latin typeface="+mn-ea"/>
                <a:ea typeface="+mn-ea"/>
              </a:rPr>
              <a:t>=45mb</a:t>
            </a:r>
            <a:endParaRPr lang="en-US" altLang="zh-CN" sz="1600" dirty="0">
              <a:latin typeface="+mn-ea"/>
              <a:ea typeface="+mn-ea"/>
            </a:endParaRPr>
          </a:p>
          <a:p>
            <a:pPr eaLnBrk="1" hangingPunct="1"/>
            <a:r>
              <a:rPr lang="en-US" altLang="zh-CN" sz="1600" dirty="0" err="1">
                <a:latin typeface="+mn-ea"/>
                <a:ea typeface="+mn-ea"/>
              </a:rPr>
              <a:t>pvmem</a:t>
            </a:r>
            <a:r>
              <a:rPr lang="en-US" altLang="zh-CN" sz="1600" dirty="0">
                <a:latin typeface="+mn-ea"/>
                <a:ea typeface="+mn-ea"/>
              </a:rPr>
              <a:t> </a:t>
            </a:r>
            <a:r>
              <a:rPr lang="zh-CN" altLang="en-US" sz="1600" dirty="0">
                <a:latin typeface="+mn-ea"/>
                <a:ea typeface="+mn-ea"/>
              </a:rPr>
              <a:t>任务的任何一个进程能够使用的虚拟内存的最大数 </a:t>
            </a:r>
            <a:r>
              <a:rPr lang="en-US" altLang="zh-CN" sz="1600" dirty="0">
                <a:latin typeface="+mn-ea"/>
                <a:ea typeface="+mn-ea"/>
              </a:rPr>
              <a:t>-</a:t>
            </a:r>
            <a:r>
              <a:rPr lang="en-US" altLang="zh-CN" sz="1600" dirty="0" err="1">
                <a:latin typeface="+mn-ea"/>
                <a:ea typeface="+mn-ea"/>
              </a:rPr>
              <a:t>lpvmem</a:t>
            </a:r>
            <a:r>
              <a:rPr lang="en-US" altLang="zh-CN" sz="1600" dirty="0">
                <a:latin typeface="+mn-ea"/>
                <a:ea typeface="+mn-ea"/>
              </a:rPr>
              <a:t>=100mb</a:t>
            </a:r>
            <a:endParaRPr lang="en-US" altLang="zh-CN" sz="1600" dirty="0">
              <a:latin typeface="+mn-ea"/>
              <a:ea typeface="+mn-ea"/>
            </a:endParaRPr>
          </a:p>
          <a:p>
            <a:pPr eaLnBrk="1" hangingPunct="1"/>
            <a:r>
              <a:rPr lang="en-US" altLang="zh-CN" sz="1600" dirty="0" err="1">
                <a:latin typeface="+mn-ea"/>
                <a:ea typeface="+mn-ea"/>
              </a:rPr>
              <a:t>vmem</a:t>
            </a:r>
            <a:r>
              <a:rPr lang="en-US" altLang="zh-CN" sz="1600" dirty="0">
                <a:latin typeface="+mn-ea"/>
                <a:ea typeface="+mn-ea"/>
              </a:rPr>
              <a:t> </a:t>
            </a:r>
            <a:r>
              <a:rPr lang="zh-CN" altLang="en-US" sz="1600" dirty="0">
                <a:latin typeface="+mn-ea"/>
                <a:ea typeface="+mn-ea"/>
              </a:rPr>
              <a:t>任务的所有并发进程能够使用的最大虚存数 </a:t>
            </a:r>
            <a:r>
              <a:rPr lang="en-US" altLang="zh-CN" sz="1600" dirty="0">
                <a:latin typeface="+mn-ea"/>
                <a:ea typeface="+mn-ea"/>
              </a:rPr>
              <a:t>-</a:t>
            </a:r>
            <a:r>
              <a:rPr lang="en-US" altLang="zh-CN" sz="1600" dirty="0" err="1">
                <a:latin typeface="+mn-ea"/>
                <a:ea typeface="+mn-ea"/>
              </a:rPr>
              <a:t>lvmem</a:t>
            </a:r>
            <a:r>
              <a:rPr lang="en-US" altLang="zh-CN" sz="1600" dirty="0">
                <a:latin typeface="+mn-ea"/>
                <a:ea typeface="+mn-ea"/>
              </a:rPr>
              <a:t>=100mb</a:t>
            </a:r>
            <a:endParaRPr lang="en-US" altLang="zh-CN" sz="1600" dirty="0">
              <a:latin typeface="+mn-ea"/>
              <a:ea typeface="+mn-ea"/>
            </a:endParaRPr>
          </a:p>
          <a:p>
            <a:pPr eaLnBrk="1" hangingPunct="1"/>
            <a:endParaRPr lang="en-US" altLang="zh-CN" sz="1600" dirty="0">
              <a:latin typeface="+mn-ea"/>
              <a:ea typeface="+mn-ea"/>
            </a:endParaRPr>
          </a:p>
          <a:p>
            <a:pPr eaLnBrk="1" hangingPunct="1"/>
            <a:r>
              <a:rPr lang="en-US" altLang="zh-CN" sz="1600" dirty="0">
                <a:solidFill>
                  <a:srgbClr val="0760A4"/>
                </a:solidFill>
                <a:latin typeface="+mn-ea"/>
                <a:ea typeface="+mn-ea"/>
              </a:rPr>
              <a:t>    </a:t>
            </a:r>
            <a:r>
              <a:rPr lang="zh-CN" altLang="en-US" sz="1600" dirty="0">
                <a:solidFill>
                  <a:srgbClr val="0760A4"/>
                </a:solidFill>
                <a:latin typeface="+mn-ea"/>
                <a:ea typeface="+mn-ea"/>
              </a:rPr>
              <a:t>更多内容，参考</a:t>
            </a:r>
            <a:r>
              <a:rPr lang="en-US" altLang="zh-CN" sz="1600" dirty="0">
                <a:solidFill>
                  <a:srgbClr val="0760A4"/>
                </a:solidFill>
                <a:latin typeface="+mn-ea"/>
                <a:ea typeface="+mn-ea"/>
              </a:rPr>
              <a:t>torqueAdminGuide-6.0.2.pdf</a:t>
            </a:r>
            <a:endParaRPr lang="en-US" altLang="zh-CN" sz="1600" dirty="0">
              <a:solidFill>
                <a:srgbClr val="0760A4"/>
              </a:solidFill>
              <a:latin typeface="+mn-ea"/>
              <a:ea typeface="+mn-ea"/>
            </a:endParaRPr>
          </a:p>
          <a:p>
            <a:pPr eaLnBrk="1" hangingPunct="1"/>
            <a:endParaRPr lang="en-US" altLang="zh-CN" sz="1400" dirty="0">
              <a:solidFill>
                <a:srgbClr val="FF0000"/>
              </a:solidFill>
              <a:latin typeface="宋体" panose="02010600030101010101" pitchFamily="2"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资源声明部分写作</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5" name="TextBox 1"/>
          <p:cNvSpPr txBox="1">
            <a:spLocks noChangeArrowheads="1"/>
          </p:cNvSpPr>
          <p:nvPr/>
        </p:nvSpPr>
        <p:spPr bwMode="auto">
          <a:xfrm>
            <a:off x="908295" y="1437517"/>
            <a:ext cx="1082174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latin typeface="+mn-ea"/>
                <a:ea typeface="+mn-ea"/>
              </a:rPr>
              <a:t>mpirun</a:t>
            </a:r>
            <a:r>
              <a:rPr lang="en-US" altLang="zh-CN" dirty="0">
                <a:latin typeface="+mn-ea"/>
                <a:ea typeface="+mn-ea"/>
              </a:rPr>
              <a:t> -np 4 -</a:t>
            </a:r>
            <a:r>
              <a:rPr lang="en-US" altLang="zh-CN" dirty="0" err="1">
                <a:latin typeface="+mn-ea"/>
                <a:ea typeface="+mn-ea"/>
              </a:rPr>
              <a:t>machinefile</a:t>
            </a:r>
            <a:r>
              <a:rPr lang="en-US" altLang="zh-CN" dirty="0">
                <a:latin typeface="+mn-ea"/>
                <a:ea typeface="+mn-ea"/>
              </a:rPr>
              <a:t> $PBS_NODEFILE &lt;</a:t>
            </a:r>
            <a:r>
              <a:rPr lang="zh-CN" altLang="en-US" dirty="0">
                <a:latin typeface="+mn-ea"/>
                <a:ea typeface="+mn-ea"/>
              </a:rPr>
              <a:t>程序名</a:t>
            </a:r>
            <a:r>
              <a:rPr lang="en-US" altLang="zh-CN" dirty="0">
                <a:latin typeface="+mn-ea"/>
                <a:ea typeface="+mn-ea"/>
              </a:rPr>
              <a:t>&gt;</a:t>
            </a:r>
            <a:endParaRPr lang="en-US" altLang="zh-CN" dirty="0">
              <a:latin typeface="+mn-ea"/>
              <a:ea typeface="+mn-ea"/>
            </a:endParaRPr>
          </a:p>
          <a:p>
            <a:pPr eaLnBrk="1" hangingPunct="1"/>
            <a:r>
              <a:rPr lang="en-US" altLang="zh-CN" dirty="0">
                <a:latin typeface="+mn-ea"/>
                <a:ea typeface="+mn-ea"/>
              </a:rPr>
              <a:t>-</a:t>
            </a:r>
            <a:r>
              <a:rPr lang="en-US" altLang="zh-CN" dirty="0" err="1">
                <a:latin typeface="+mn-ea"/>
                <a:ea typeface="+mn-ea"/>
              </a:rPr>
              <a:t>genv</a:t>
            </a:r>
            <a:r>
              <a:rPr lang="en-US" altLang="zh-CN" dirty="0">
                <a:latin typeface="+mn-ea"/>
                <a:ea typeface="+mn-ea"/>
              </a:rPr>
              <a:t> I_MPI_DEVICE </a:t>
            </a:r>
            <a:r>
              <a:rPr lang="en-US" altLang="zh-CN" dirty="0" err="1">
                <a:latin typeface="+mn-ea"/>
                <a:ea typeface="+mn-ea"/>
              </a:rPr>
              <a:t>rdma</a:t>
            </a:r>
            <a:r>
              <a:rPr lang="zh-CN" altLang="en-US" dirty="0">
                <a:latin typeface="+mn-ea"/>
                <a:ea typeface="+mn-ea"/>
              </a:rPr>
              <a:t>：指定跑</a:t>
            </a:r>
            <a:r>
              <a:rPr lang="en-US" altLang="zh-CN" dirty="0" err="1">
                <a:latin typeface="+mn-ea"/>
                <a:ea typeface="+mn-ea"/>
              </a:rPr>
              <a:t>ib</a:t>
            </a:r>
            <a:r>
              <a:rPr lang="zh-CN" altLang="en-US" dirty="0">
                <a:latin typeface="+mn-ea"/>
                <a:ea typeface="+mn-ea"/>
              </a:rPr>
              <a:t>网络，</a:t>
            </a:r>
            <a:r>
              <a:rPr lang="en-US" altLang="zh-CN" dirty="0" err="1">
                <a:latin typeface="+mn-ea"/>
                <a:ea typeface="+mn-ea"/>
              </a:rPr>
              <a:t>rdma</a:t>
            </a:r>
            <a:r>
              <a:rPr lang="zh-CN" altLang="en-US" dirty="0">
                <a:latin typeface="+mn-ea"/>
                <a:ea typeface="+mn-ea"/>
              </a:rPr>
              <a:t>可换成</a:t>
            </a:r>
            <a:r>
              <a:rPr lang="en-US" altLang="zh-CN" dirty="0" err="1">
                <a:latin typeface="+mn-ea"/>
                <a:ea typeface="+mn-ea"/>
              </a:rPr>
              <a:t>rdssm</a:t>
            </a:r>
            <a:r>
              <a:rPr lang="zh-CN" altLang="en-US" dirty="0">
                <a:latin typeface="+mn-ea"/>
                <a:ea typeface="+mn-ea"/>
              </a:rPr>
              <a:t>，换成</a:t>
            </a:r>
            <a:r>
              <a:rPr lang="en-US" altLang="zh-CN" dirty="0" err="1">
                <a:latin typeface="+mn-ea"/>
                <a:ea typeface="+mn-ea"/>
              </a:rPr>
              <a:t>ssm</a:t>
            </a:r>
            <a:r>
              <a:rPr lang="zh-CN" altLang="en-US" dirty="0">
                <a:latin typeface="+mn-ea"/>
                <a:ea typeface="+mn-ea"/>
              </a:rPr>
              <a:t>表示跑以太网，根据实际情况自行调整</a:t>
            </a:r>
            <a:endParaRPr lang="zh-CN" altLang="en-US" dirty="0">
              <a:latin typeface="+mn-ea"/>
              <a:ea typeface="+mn-ea"/>
            </a:endParaRPr>
          </a:p>
          <a:p>
            <a:pPr eaLnBrk="1" hangingPunct="1"/>
            <a:r>
              <a:rPr lang="en-US" altLang="zh-CN" dirty="0">
                <a:latin typeface="+mn-ea"/>
                <a:ea typeface="+mn-ea"/>
              </a:rPr>
              <a:t>-</a:t>
            </a:r>
            <a:r>
              <a:rPr lang="en-US" altLang="zh-CN" dirty="0" err="1">
                <a:latin typeface="+mn-ea"/>
                <a:ea typeface="+mn-ea"/>
              </a:rPr>
              <a:t>machinefile</a:t>
            </a:r>
            <a:r>
              <a:rPr lang="en-US" altLang="zh-CN" dirty="0">
                <a:latin typeface="+mn-ea"/>
                <a:ea typeface="+mn-ea"/>
              </a:rPr>
              <a:t> /</a:t>
            </a:r>
            <a:r>
              <a:rPr lang="en-US" altLang="zh-CN" dirty="0" err="1">
                <a:latin typeface="+mn-ea"/>
                <a:ea typeface="+mn-ea"/>
              </a:rPr>
              <a:t>tmp</a:t>
            </a:r>
            <a:r>
              <a:rPr lang="en-US" altLang="zh-CN" dirty="0">
                <a:latin typeface="+mn-ea"/>
                <a:ea typeface="+mn-ea"/>
              </a:rPr>
              <a:t>/</a:t>
            </a:r>
            <a:r>
              <a:rPr lang="en-US" altLang="zh-CN" dirty="0" err="1">
                <a:latin typeface="+mn-ea"/>
                <a:ea typeface="+mn-ea"/>
              </a:rPr>
              <a:t>nodefile</a:t>
            </a:r>
            <a:r>
              <a:rPr lang="en-US" altLang="zh-CN" dirty="0">
                <a:latin typeface="+mn-ea"/>
                <a:ea typeface="+mn-ea"/>
              </a:rPr>
              <a:t>.$$</a:t>
            </a:r>
            <a:r>
              <a:rPr lang="zh-CN" altLang="en-US" dirty="0">
                <a:latin typeface="+mn-ea"/>
                <a:ea typeface="+mn-ea"/>
              </a:rPr>
              <a:t>：指定跑哪几个节点，节点由调度器分配，也可手动指定</a:t>
            </a:r>
            <a:endParaRPr lang="zh-CN" altLang="en-US" dirty="0">
              <a:latin typeface="+mn-ea"/>
              <a:ea typeface="+mn-ea"/>
            </a:endParaRPr>
          </a:p>
          <a:p>
            <a:pPr eaLnBrk="1" hangingPunct="1"/>
            <a:r>
              <a:rPr lang="en-US" altLang="zh-CN" dirty="0">
                <a:latin typeface="+mn-ea"/>
                <a:ea typeface="+mn-ea"/>
              </a:rPr>
              <a:t>-n $NP</a:t>
            </a:r>
            <a:r>
              <a:rPr lang="zh-CN" altLang="en-US" dirty="0">
                <a:latin typeface="+mn-ea"/>
                <a:ea typeface="+mn-ea"/>
              </a:rPr>
              <a:t>：指定总共跑几个核，也是由调度器分配，默认是均分</a:t>
            </a:r>
            <a:endParaRPr lang="zh-CN" altLang="en-US" dirty="0">
              <a:latin typeface="+mn-ea"/>
              <a:ea typeface="+mn-ea"/>
            </a:endParaRPr>
          </a:p>
          <a:p>
            <a:pPr eaLnBrk="1" hangingPunct="1"/>
            <a:endParaRPr lang="en-US" altLang="zh-CN" sz="1600" dirty="0">
              <a:latin typeface="+mn-ea"/>
              <a:ea typeface="+mn-ea"/>
            </a:endParaRPr>
          </a:p>
          <a:p>
            <a:pPr eaLnBrk="1" hangingPunct="1"/>
            <a:r>
              <a:rPr lang="en-US" altLang="zh-CN" sz="1600" dirty="0">
                <a:solidFill>
                  <a:srgbClr val="0760A4"/>
                </a:solidFill>
                <a:latin typeface="+mn-ea"/>
                <a:ea typeface="+mn-ea"/>
              </a:rPr>
              <a:t>    </a:t>
            </a:r>
            <a:r>
              <a:rPr lang="zh-CN" altLang="en-US" sz="1600" dirty="0">
                <a:solidFill>
                  <a:srgbClr val="0760A4"/>
                </a:solidFill>
                <a:latin typeface="+mn-ea"/>
                <a:ea typeface="+mn-ea"/>
              </a:rPr>
              <a:t>更多内容，参考</a:t>
            </a:r>
            <a:r>
              <a:rPr lang="en-US" altLang="zh-CN" sz="1600" dirty="0">
                <a:solidFill>
                  <a:srgbClr val="0760A4"/>
                </a:solidFill>
                <a:latin typeface="+mn-ea"/>
                <a:ea typeface="+mn-ea"/>
              </a:rPr>
              <a:t>torqueAdminGuide-6.0.2.pdf</a:t>
            </a:r>
            <a:endParaRPr lang="en-US" altLang="zh-CN" sz="1600" dirty="0">
              <a:solidFill>
                <a:srgbClr val="0760A4"/>
              </a:solidFill>
              <a:latin typeface="+mn-ea"/>
              <a:ea typeface="+mn-ea"/>
            </a:endParaRPr>
          </a:p>
          <a:p>
            <a:pPr eaLnBrk="1" hangingPunct="1"/>
            <a:endParaRPr lang="en-US" altLang="zh-CN" sz="1400" dirty="0">
              <a:solidFill>
                <a:srgbClr val="FF0000"/>
              </a:solidFill>
              <a:latin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66207" y="3046859"/>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794836" y="4397809"/>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259182" y="2296759"/>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599872" y="468712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885624" y="459533"/>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40" name="对角圆角矩形 39"/>
          <p:cNvSpPr/>
          <p:nvPr/>
        </p:nvSpPr>
        <p:spPr bwMode="auto">
          <a:xfrm>
            <a:off x="4763779" y="3825030"/>
            <a:ext cx="496938"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3</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1" name="对角圆角矩形 40"/>
          <p:cNvSpPr/>
          <p:nvPr/>
        </p:nvSpPr>
        <p:spPr bwMode="auto">
          <a:xfrm>
            <a:off x="4772529" y="1684784"/>
            <a:ext cx="496938"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1</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2" name="对角圆角矩形 41"/>
          <p:cNvSpPr/>
          <p:nvPr/>
        </p:nvSpPr>
        <p:spPr bwMode="auto">
          <a:xfrm>
            <a:off x="4772529" y="2729542"/>
            <a:ext cx="496938" cy="452836"/>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r>
              <a:rPr lang="en-US" altLang="zh-CN"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a:t>
            </a:r>
            <a:endParaRPr lang="zh-CN" altLang="en-US" sz="341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44" name="标题 12"/>
          <p:cNvSpPr txBox="1"/>
          <p:nvPr/>
        </p:nvSpPr>
        <p:spPr bwMode="auto">
          <a:xfrm>
            <a:off x="5587560" y="2627139"/>
            <a:ext cx="6317928"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5" name="标题 12"/>
          <p:cNvSpPr txBox="1"/>
          <p:nvPr/>
        </p:nvSpPr>
        <p:spPr bwMode="auto">
          <a:xfrm>
            <a:off x="5583185" y="1599993"/>
            <a:ext cx="6322303"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超算集群介绍</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6" name="标题 12"/>
          <p:cNvSpPr txBox="1"/>
          <p:nvPr/>
        </p:nvSpPr>
        <p:spPr bwMode="auto">
          <a:xfrm>
            <a:off x="5587560" y="3720113"/>
            <a:ext cx="6317928" cy="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ctr" anchorCtr="0" compatLnSpc="1"/>
          <a:lstStyle>
            <a:lvl1pPr algn="ctr" rtl="0" eaLnBrk="0" fontAlgn="base" hangingPunct="0">
              <a:spcBef>
                <a:spcPct val="0"/>
              </a:spcBef>
              <a:spcAft>
                <a:spcPct val="0"/>
              </a:spcAft>
              <a:defRPr sz="6200" kern="1200">
                <a:solidFill>
                  <a:schemeClr val="tx1"/>
                </a:solidFill>
                <a:latin typeface="+mj-lt"/>
                <a:ea typeface="+mj-ea"/>
                <a:cs typeface="+mj-cs"/>
              </a:defRPr>
            </a:lvl1pPr>
            <a:lvl2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6200">
                <a:solidFill>
                  <a:schemeClr val="tx1"/>
                </a:solidFill>
                <a:latin typeface="Franklin Gothic Medium" panose="020B0603020102020204" pitchFamily="34" charset="0"/>
                <a:ea typeface="微软雅黑" panose="020B0503020204020204" pitchFamily="34" charset="-122"/>
              </a:defRPr>
            </a:lvl5pPr>
            <a:lvl6pPr marL="64262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6pPr>
            <a:lvl7pPr marL="128524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7pPr>
            <a:lvl8pPr marL="192786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8pPr>
            <a:lvl9pPr marL="2570480" algn="ctr" rtl="0" fontAlgn="base">
              <a:spcBef>
                <a:spcPct val="0"/>
              </a:spcBef>
              <a:spcAft>
                <a:spcPct val="0"/>
              </a:spcAft>
              <a:defRPr sz="6200">
                <a:solidFill>
                  <a:schemeClr val="tx1"/>
                </a:solidFill>
                <a:latin typeface="Calibri" panose="020F0502020204030204" pitchFamily="34" charset="0"/>
                <a:ea typeface="宋体" panose="02010600030101010101" pitchFamily="2" charset="-122"/>
              </a:defRPr>
            </a:lvl9pPr>
          </a:lstStyle>
          <a:p>
            <a:pPr algn="l" defTabSz="866775" fontAlgn="auto">
              <a:spcBef>
                <a:spcPts val="0"/>
              </a:spcBef>
              <a:spcAft>
                <a:spcPts val="0"/>
              </a:spcAft>
              <a:defRPr/>
            </a:pPr>
            <a:r>
              <a:rPr lang="zh-CN" altLang="en-US"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32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pic>
        <p:nvPicPr>
          <p:cNvPr id="47" name="图片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资源声明部分写作</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5" name="TextBox 1"/>
          <p:cNvSpPr txBox="1">
            <a:spLocks noChangeArrowheads="1"/>
          </p:cNvSpPr>
          <p:nvPr/>
        </p:nvSpPr>
        <p:spPr bwMode="auto">
          <a:xfrm>
            <a:off x="441570" y="638687"/>
            <a:ext cx="10821743"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mn-ea"/>
                <a:ea typeface="+mn-ea"/>
              </a:rPr>
              <a:t>实例</a:t>
            </a:r>
            <a:endParaRPr lang="en-US" altLang="zh-CN" sz="1600" dirty="0">
              <a:solidFill>
                <a:srgbClr val="0760A4"/>
              </a:solidFill>
              <a:latin typeface="+mn-ea"/>
              <a:ea typeface="+mn-ea"/>
            </a:endParaRPr>
          </a:p>
          <a:p>
            <a:pPr eaLnBrk="1" hangingPunct="1"/>
            <a:endParaRPr lang="en-US" altLang="zh-CN" sz="1400" dirty="0">
              <a:solidFill>
                <a:srgbClr val="FF0000"/>
              </a:solidFill>
              <a:latin typeface="宋体" panose="02010600030101010101" pitchFamily="2" charset="-122"/>
            </a:endParaRPr>
          </a:p>
        </p:txBody>
      </p:sp>
      <p:pic>
        <p:nvPicPr>
          <p:cNvPr id="12" name="图片 2"/>
          <p:cNvPicPr>
            <a:picLocks noChangeAspect="1"/>
          </p:cNvPicPr>
          <p:nvPr/>
        </p:nvPicPr>
        <p:blipFill>
          <a:blip r:embed="rId2"/>
          <a:stretch>
            <a:fillRect/>
          </a:stretch>
        </p:blipFill>
        <p:spPr>
          <a:xfrm>
            <a:off x="584200" y="1061720"/>
            <a:ext cx="7742555" cy="4346575"/>
          </a:xfrm>
          <a:prstGeom prst="rect">
            <a:avLst/>
          </a:prstGeom>
          <a:noFill/>
          <a:ln>
            <a:noFill/>
          </a:ln>
        </p:spPr>
      </p:pic>
      <p:sp>
        <p:nvSpPr>
          <p:cNvPr id="2" name="文本框 1"/>
          <p:cNvSpPr txBox="1"/>
          <p:nvPr/>
        </p:nvSpPr>
        <p:spPr>
          <a:xfrm>
            <a:off x="8326755" y="1061720"/>
            <a:ext cx="3707130" cy="452310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#PBS -N  test15               \\设定应用程序名字</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#PBS -l nodes=1:ppn=4      \\启动1个节点每个节点4个核心</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#PBS -l walltime=48:00:00  \\申请48小时的工作，不满足将无法继续进行计算</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#PBS -l mem=16gb           \\申请16gb的内存</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#PBS -q normal 	          \\申请normal队列</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###Set intel environment###设置环境变量</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Module load mpi/intel-2018  加载环境变量</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#job start 工作开始</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Module</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修改软件环境变量</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1228724" y="1005114"/>
            <a:ext cx="10382031" cy="3363741"/>
          </a:xfrm>
          <a:prstGeom prst="rect">
            <a:avLst/>
          </a:prstGeom>
        </p:spPr>
        <p:txBody>
          <a:bodyPr wrap="square">
            <a:spAutoFit/>
          </a:bodyPr>
          <a:lstStyle/>
          <a:p>
            <a:pPr algn="just">
              <a:lnSpc>
                <a:spcPct val="150000"/>
              </a:lnSpc>
              <a:spcAft>
                <a:spcPts val="0"/>
              </a:spcAft>
            </a:pPr>
            <a:r>
              <a:rPr lang="en-US" altLang="zh-CN" kern="100" dirty="0">
                <a:solidFill>
                  <a:srgbClr val="000000"/>
                </a:solidFill>
                <a:latin typeface="Times New Roman" panose="02020603050405020304" pitchFamily="18" charset="0"/>
                <a:ea typeface="宋体" panose="02010600030101010101" pitchFamily="2" charset="-122"/>
              </a:rPr>
              <a:t>1. </a:t>
            </a:r>
            <a:r>
              <a:rPr lang="zh-CN" altLang="zh-CN" kern="100" dirty="0">
                <a:solidFill>
                  <a:srgbClr val="000000"/>
                </a:solidFill>
                <a:latin typeface="Times New Roman" panose="02020603050405020304" pitchFamily="18" charset="0"/>
                <a:ea typeface="宋体" panose="02010600030101010101" pitchFamily="2" charset="-122"/>
              </a:rPr>
              <a:t>普通用户（</a:t>
            </a:r>
            <a:r>
              <a:rPr lang="en-US" altLang="zh-CN" kern="100" dirty="0" err="1">
                <a:solidFill>
                  <a:srgbClr val="000000"/>
                </a:solidFill>
                <a:latin typeface="Times New Roman" panose="02020603050405020304" pitchFamily="18" charset="0"/>
                <a:ea typeface="宋体" panose="02010600030101010101" pitchFamily="2" charset="-122"/>
              </a:rPr>
              <a:t>inspur</a:t>
            </a:r>
            <a:r>
              <a:rPr lang="zh-CN" altLang="zh-CN" kern="100" dirty="0">
                <a:solidFill>
                  <a:srgbClr val="000000"/>
                </a:solidFill>
                <a:latin typeface="Times New Roman" panose="02020603050405020304" pitchFamily="18" charset="0"/>
                <a:ea typeface="宋体" panose="02010600030101010101" pitchFamily="2" charset="-122"/>
              </a:rPr>
              <a:t>）可以在自己家目录底下创建变量文件</a:t>
            </a:r>
            <a:r>
              <a:rPr lang="en-US" altLang="zh-CN" kern="100" dirty="0">
                <a:solidFill>
                  <a:srgbClr val="000000"/>
                </a:solidFill>
                <a:latin typeface="Times New Roman" panose="02020603050405020304" pitchFamily="18" charset="0"/>
                <a:ea typeface="宋体" panose="02010600030101010101" pitchFamily="2" charset="-122"/>
              </a:rPr>
              <a:t> /home/</a:t>
            </a:r>
            <a:r>
              <a:rPr lang="en-US" altLang="zh-CN" kern="100" dirty="0" err="1">
                <a:solidFill>
                  <a:srgbClr val="000000"/>
                </a:solidFill>
                <a:latin typeface="Times New Roman" panose="02020603050405020304" pitchFamily="18" charset="0"/>
                <a:ea typeface="宋体" panose="02010600030101010101" pitchFamily="2" charset="-122"/>
              </a:rPr>
              <a:t>inspur</a:t>
            </a:r>
            <a:r>
              <a:rPr lang="en-US" altLang="zh-CN" kern="100" dirty="0">
                <a:solidFill>
                  <a:srgbClr val="000000"/>
                </a:solidFill>
                <a:latin typeface="Times New Roman" panose="02020603050405020304" pitchFamily="18" charset="0"/>
                <a:ea typeface="宋体" panose="02010600030101010101" pitchFamily="2" charset="-122"/>
              </a:rPr>
              <a:t>/.</a:t>
            </a:r>
            <a:r>
              <a:rPr lang="en-US" altLang="zh-CN" kern="100" dirty="0" err="1">
                <a:solidFill>
                  <a:srgbClr val="000000"/>
                </a:solidFill>
                <a:latin typeface="Times New Roman" panose="02020603050405020304" pitchFamily="18" charset="0"/>
                <a:ea typeface="宋体" panose="02010600030101010101" pitchFamily="2" charset="-122"/>
              </a:rPr>
              <a:t>modulerc</a:t>
            </a:r>
            <a:endParaRPr lang="zh-CN" altLang="zh-CN" sz="1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内容如下：</a:t>
            </a:r>
            <a:endParaRPr lang="zh-CN" altLang="zh-CN" sz="1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kern="100" dirty="0">
                <a:solidFill>
                  <a:srgbClr val="000000"/>
                </a:solidFill>
                <a:latin typeface="宋体" panose="02010600030101010101" pitchFamily="2" charset="-122"/>
                <a:ea typeface="宋体" panose="02010600030101010101" pitchFamily="2" charset="-122"/>
              </a:rPr>
              <a:t>  #%Module1.0#############</a:t>
            </a:r>
            <a:endParaRPr lang="zh-CN" altLang="zh-CN" sz="1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kern="100" dirty="0">
                <a:solidFill>
                  <a:srgbClr val="000000"/>
                </a:solidFill>
                <a:latin typeface="宋体" panose="02010600030101010101" pitchFamily="2" charset="-122"/>
                <a:ea typeface="宋体" panose="02010600030101010101" pitchFamily="2" charset="-122"/>
              </a:rPr>
              <a:t>  prepend-path  MODULEPATH   /home/</a:t>
            </a:r>
            <a:r>
              <a:rPr lang="en-US" altLang="zh-CN" kern="100" dirty="0" err="1">
                <a:solidFill>
                  <a:srgbClr val="000000"/>
                </a:solidFill>
                <a:latin typeface="宋体" panose="02010600030101010101" pitchFamily="2" charset="-122"/>
                <a:ea typeface="宋体" panose="02010600030101010101" pitchFamily="2" charset="-122"/>
              </a:rPr>
              <a:t>inspur</a:t>
            </a:r>
            <a:r>
              <a:rPr lang="en-US" altLang="zh-CN" kern="100" dirty="0">
                <a:solidFill>
                  <a:srgbClr val="000000"/>
                </a:solidFill>
                <a:latin typeface="宋体" panose="02010600030101010101" pitchFamily="2" charset="-122"/>
                <a:ea typeface="宋体" panose="02010600030101010101" pitchFamily="2" charset="-122"/>
              </a:rPr>
              <a:t>/module/</a:t>
            </a:r>
            <a:r>
              <a:rPr lang="en-US" altLang="zh-CN" kern="100" dirty="0" err="1">
                <a:solidFill>
                  <a:srgbClr val="000000"/>
                </a:solidFill>
                <a:latin typeface="宋体" panose="02010600030101010101" pitchFamily="2" charset="-122"/>
                <a:ea typeface="宋体" panose="02010600030101010101" pitchFamily="2" charset="-122"/>
              </a:rPr>
              <a:t>modulefile</a:t>
            </a:r>
            <a:r>
              <a:rPr lang="en-US" altLang="zh-CN" kern="100" dirty="0">
                <a:solidFill>
                  <a:srgbClr val="000000"/>
                </a:solidFill>
                <a:latin typeface="宋体" panose="02010600030101010101" pitchFamily="2" charset="-122"/>
                <a:ea typeface="宋体" panose="02010600030101010101" pitchFamily="2" charset="-122"/>
              </a:rPr>
              <a:t>	</a:t>
            </a:r>
            <a:endParaRPr lang="en-US" altLang="zh-CN" kern="100" dirty="0">
              <a:solidFill>
                <a:srgbClr val="000000"/>
              </a:solidFill>
              <a:latin typeface="宋体" panose="02010600030101010101" pitchFamily="2" charset="-122"/>
              <a:ea typeface="宋体" panose="02010600030101010101" pitchFamily="2" charset="-122"/>
            </a:endParaRPr>
          </a:p>
          <a:p>
            <a:pPr algn="just">
              <a:lnSpc>
                <a:spcPct val="150000"/>
              </a:lnSpc>
              <a:spcAft>
                <a:spcPts val="0"/>
              </a:spcAft>
            </a:pPr>
            <a:r>
              <a:rPr lang="en-US" altLang="zh-CN" kern="100" dirty="0">
                <a:solidFill>
                  <a:srgbClr val="000000"/>
                </a:solidFill>
                <a:latin typeface="宋体" panose="02010600030101010101" pitchFamily="2" charset="-122"/>
                <a:ea typeface="宋体" panose="02010600030101010101" pitchFamily="2" charset="-122"/>
              </a:rPr>
              <a:t># </a:t>
            </a:r>
            <a:r>
              <a:rPr lang="zh-CN" altLang="zh-CN" kern="100" dirty="0">
                <a:solidFill>
                  <a:srgbClr val="000000"/>
                </a:solidFill>
                <a:latin typeface="Times New Roman" panose="02020603050405020304" pitchFamily="18" charset="0"/>
                <a:ea typeface="宋体" panose="02010600030101010101" pitchFamily="2" charset="-122"/>
              </a:rPr>
              <a:t>将</a:t>
            </a:r>
            <a:r>
              <a:rPr lang="en-US" altLang="zh-CN" kern="100" dirty="0">
                <a:solidFill>
                  <a:srgbClr val="000000"/>
                </a:solidFill>
                <a:latin typeface="Times New Roman" panose="02020603050405020304" pitchFamily="18" charset="0"/>
                <a:ea typeface="宋体" panose="02010600030101010101" pitchFamily="2" charset="-122"/>
              </a:rPr>
              <a:t>module/</a:t>
            </a:r>
            <a:r>
              <a:rPr lang="en-US" altLang="zh-CN" kern="100" dirty="0" err="1">
                <a:solidFill>
                  <a:srgbClr val="000000"/>
                </a:solidFill>
                <a:latin typeface="Times New Roman" panose="02020603050405020304" pitchFamily="18" charset="0"/>
                <a:ea typeface="宋体" panose="02010600030101010101" pitchFamily="2" charset="-122"/>
              </a:rPr>
              <a:t>modulefile</a:t>
            </a:r>
            <a:r>
              <a:rPr lang="zh-CN" altLang="zh-CN" kern="100" dirty="0">
                <a:solidFill>
                  <a:srgbClr val="000000"/>
                </a:solidFill>
                <a:latin typeface="Times New Roman" panose="02020603050405020304" pitchFamily="18" charset="0"/>
                <a:ea typeface="宋体" panose="02010600030101010101" pitchFamily="2" charset="-122"/>
              </a:rPr>
              <a:t>作为自己的多变量文件。</a:t>
            </a:r>
            <a:endParaRPr lang="en-US" altLang="zh-CN" kern="100" dirty="0">
              <a:solidFill>
                <a:srgbClr val="000000"/>
              </a:solidFill>
              <a:latin typeface="Times New Roman" panose="02020603050405020304" pitchFamily="18" charset="0"/>
              <a:ea typeface="宋体" panose="02010600030101010101" pitchFamily="2" charset="-122"/>
            </a:endParaRPr>
          </a:p>
          <a:p>
            <a:pPr algn="just">
              <a:lnSpc>
                <a:spcPct val="150000"/>
              </a:lnSpc>
              <a:spcAft>
                <a:spcPts val="0"/>
              </a:spcAft>
            </a:pPr>
            <a:r>
              <a:rPr lang="en-US" altLang="zh-CN" kern="100" dirty="0">
                <a:solidFill>
                  <a:srgbClr val="000000"/>
                </a:solidFill>
                <a:latin typeface="Times New Roman" panose="02020603050405020304" pitchFamily="18" charset="0"/>
                <a:ea typeface="宋体" panose="02010600030101010101" pitchFamily="2" charset="-122"/>
              </a:rPr>
              <a:t>2. </a:t>
            </a:r>
            <a:r>
              <a:rPr lang="zh-CN" altLang="en-US" kern="100" dirty="0">
                <a:solidFill>
                  <a:srgbClr val="000000"/>
                </a:solidFill>
                <a:latin typeface="Times New Roman" panose="02020603050405020304" pitchFamily="18" charset="0"/>
                <a:ea typeface="宋体" panose="02010600030101010101" pitchFamily="2" charset="-122"/>
              </a:rPr>
              <a:t>集群软件</a:t>
            </a:r>
            <a:r>
              <a:rPr lang="en-US" altLang="zh-CN" kern="100" dirty="0" err="1">
                <a:solidFill>
                  <a:srgbClr val="000000"/>
                </a:solidFill>
                <a:latin typeface="Times New Roman" panose="02020603050405020304" pitchFamily="18" charset="0"/>
                <a:ea typeface="宋体" panose="02010600030101010101" pitchFamily="2" charset="-122"/>
              </a:rPr>
              <a:t>modulefiles</a:t>
            </a:r>
            <a:r>
              <a:rPr lang="zh-CN" altLang="en-US" kern="100" dirty="0">
                <a:solidFill>
                  <a:srgbClr val="000000"/>
                </a:solidFill>
                <a:latin typeface="Times New Roman" panose="02020603050405020304" pitchFamily="18" charset="0"/>
                <a:ea typeface="宋体" panose="02010600030101010101" pitchFamily="2" charset="-122"/>
              </a:rPr>
              <a:t>的配置</a:t>
            </a:r>
            <a:endParaRPr lang="zh-CN" altLang="en-US" kern="100" dirty="0">
              <a:solidFill>
                <a:srgbClr val="000000"/>
              </a:solidFill>
              <a:latin typeface="Times New Roman" panose="02020603050405020304" pitchFamily="18" charset="0"/>
              <a:ea typeface="宋体" panose="02010600030101010101" pitchFamily="2" charset="-122"/>
            </a:endParaRPr>
          </a:p>
          <a:p>
            <a:pPr algn="just">
              <a:lnSpc>
                <a:spcPct val="150000"/>
              </a:lnSpc>
              <a:spcAft>
                <a:spcPts val="0"/>
              </a:spcAft>
            </a:pPr>
            <a:r>
              <a:rPr lang="zh-CN" altLang="en-US" kern="100" dirty="0">
                <a:solidFill>
                  <a:srgbClr val="000000"/>
                </a:solidFill>
                <a:latin typeface="Times New Roman" panose="02020603050405020304" pitchFamily="18" charset="0"/>
                <a:ea typeface="宋体" panose="02010600030101010101" pitchFamily="2" charset="-122"/>
              </a:rPr>
              <a:t>  </a:t>
            </a:r>
            <a:r>
              <a:rPr lang="en-US" altLang="zh-CN" kern="100" dirty="0">
                <a:solidFill>
                  <a:srgbClr val="000000"/>
                </a:solidFill>
                <a:latin typeface="Times New Roman" panose="02020603050405020304" pitchFamily="18" charset="0"/>
                <a:ea typeface="宋体" panose="02010600030101010101" pitchFamily="2" charset="-122"/>
              </a:rPr>
              <a:t># cd /opt/module/</a:t>
            </a:r>
            <a:r>
              <a:rPr lang="en-US" altLang="zh-CN" kern="100" dirty="0" err="1">
                <a:solidFill>
                  <a:srgbClr val="000000"/>
                </a:solidFill>
                <a:latin typeface="Times New Roman" panose="02020603050405020304" pitchFamily="18" charset="0"/>
                <a:ea typeface="宋体" panose="02010600030101010101" pitchFamily="2" charset="-122"/>
              </a:rPr>
              <a:t>modulefiles</a:t>
            </a:r>
            <a:r>
              <a:rPr lang="en-US" altLang="zh-CN" kern="100" dirty="0">
                <a:solidFill>
                  <a:srgbClr val="000000"/>
                </a:solidFill>
                <a:latin typeface="Times New Roman" panose="02020603050405020304" pitchFamily="18" charset="0"/>
                <a:ea typeface="宋体" panose="02010600030101010101" pitchFamily="2" charset="-122"/>
              </a:rPr>
              <a:t>/</a:t>
            </a:r>
            <a:endParaRPr lang="en-US" altLang="zh-CN" kern="100" dirty="0">
              <a:solidFill>
                <a:srgbClr val="000000"/>
              </a:solidFill>
              <a:latin typeface="Times New Roman" panose="02020603050405020304" pitchFamily="18" charset="0"/>
              <a:ea typeface="宋体" panose="02010600030101010101" pitchFamily="2" charset="-122"/>
            </a:endParaRPr>
          </a:p>
          <a:p>
            <a:pPr algn="just">
              <a:lnSpc>
                <a:spcPct val="150000"/>
              </a:lnSpc>
              <a:spcAft>
                <a:spcPts val="0"/>
              </a:spcAft>
            </a:pPr>
            <a:r>
              <a:rPr lang="zh-CN" altLang="en-US" kern="100" dirty="0">
                <a:solidFill>
                  <a:srgbClr val="000000"/>
                </a:solidFill>
                <a:latin typeface="Times New Roman" panose="02020603050405020304" pitchFamily="18" charset="0"/>
                <a:ea typeface="宋体" panose="02010600030101010101" pitchFamily="2" charset="-122"/>
              </a:rPr>
              <a:t>进行添加</a:t>
            </a:r>
            <a:endParaRPr lang="zh-CN" altLang="zh-CN" kern="1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Module</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修改软件环境变量</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155816" y="547218"/>
            <a:ext cx="12035766" cy="6186309"/>
          </a:xfrm>
          <a:prstGeom prst="rect">
            <a:avLst/>
          </a:prstGeom>
        </p:spPr>
        <p:txBody>
          <a:bodyPr wrap="square">
            <a:spAutoFit/>
          </a:bodyPr>
          <a:lstStyle/>
          <a:p>
            <a:r>
              <a:rPr lang="en-US" altLang="zh-CN" dirty="0"/>
              <a:t>$ module avail		# </a:t>
            </a:r>
            <a:r>
              <a:rPr lang="zh-CN" altLang="zh-CN" dirty="0"/>
              <a:t>列出所有可用的变量</a:t>
            </a:r>
            <a:endParaRPr lang="zh-CN" altLang="zh-CN" dirty="0"/>
          </a:p>
          <a:p>
            <a:r>
              <a:rPr lang="en-US" altLang="zh-CN" dirty="0"/>
              <a:t>$ module load python/python-2.6.6		# </a:t>
            </a:r>
            <a:r>
              <a:rPr lang="zh-CN" altLang="zh-CN" dirty="0"/>
              <a:t>加载</a:t>
            </a:r>
            <a:r>
              <a:rPr lang="en-US" altLang="zh-CN" dirty="0"/>
              <a:t>python-2.6.6</a:t>
            </a:r>
            <a:endParaRPr lang="zh-CN" altLang="zh-CN" dirty="0"/>
          </a:p>
          <a:p>
            <a:r>
              <a:rPr lang="en-US" altLang="zh-CN" dirty="0"/>
              <a:t>$ module unload python/python-2.6.6		# </a:t>
            </a:r>
            <a:r>
              <a:rPr lang="zh-CN" altLang="zh-CN" dirty="0"/>
              <a:t>卸载</a:t>
            </a:r>
            <a:r>
              <a:rPr lang="en-US" altLang="zh-CN" dirty="0"/>
              <a:t>python-2.6.6</a:t>
            </a:r>
            <a:endParaRPr lang="zh-CN" altLang="zh-CN" dirty="0"/>
          </a:p>
          <a:p>
            <a:r>
              <a:rPr lang="en-US" altLang="zh-CN" dirty="0"/>
              <a:t>$ module switch python python/python-2.6.6	# </a:t>
            </a:r>
            <a:r>
              <a:rPr lang="zh-CN" altLang="zh-CN" dirty="0"/>
              <a:t>将</a:t>
            </a:r>
            <a:r>
              <a:rPr lang="en-US" altLang="zh-CN" dirty="0"/>
              <a:t>python</a:t>
            </a:r>
            <a:r>
              <a:rPr lang="zh-CN" altLang="zh-CN" dirty="0"/>
              <a:t>转换为</a:t>
            </a:r>
            <a:r>
              <a:rPr lang="en-US" altLang="zh-CN" dirty="0"/>
              <a:t>2.6.6</a:t>
            </a:r>
            <a:r>
              <a:rPr lang="zh-CN" altLang="zh-CN" dirty="0"/>
              <a:t>版本</a:t>
            </a:r>
            <a:endParaRPr lang="zh-CN" altLang="zh-CN" dirty="0"/>
          </a:p>
          <a:p>
            <a:r>
              <a:rPr lang="en-US" altLang="zh-CN" dirty="0"/>
              <a:t>			</a:t>
            </a:r>
            <a:endParaRPr lang="zh-CN" altLang="zh-CN" dirty="0"/>
          </a:p>
          <a:p>
            <a:r>
              <a:rPr lang="zh-CN" altLang="zh-CN" dirty="0"/>
              <a:t>说明：</a:t>
            </a:r>
            <a:r>
              <a:rPr lang="en-US" altLang="zh-CN" dirty="0" err="1"/>
              <a:t>modulefile</a:t>
            </a:r>
            <a:r>
              <a:rPr lang="zh-CN" altLang="zh-CN" dirty="0"/>
              <a:t>一些基本的变量</a:t>
            </a:r>
            <a:endParaRPr lang="zh-CN" altLang="zh-CN" dirty="0"/>
          </a:p>
          <a:p>
            <a:r>
              <a:rPr lang="en-US" altLang="zh-CN" dirty="0"/>
              <a:t>	  1. append-path  variable  value			# </a:t>
            </a:r>
            <a:r>
              <a:rPr lang="zh-CN" altLang="zh-CN" dirty="0"/>
              <a:t>后加一些环境变量</a:t>
            </a:r>
            <a:endParaRPr lang="zh-CN" altLang="zh-CN" dirty="0"/>
          </a:p>
          <a:p>
            <a:r>
              <a:rPr lang="en-US" altLang="zh-CN" dirty="0"/>
              <a:t>	  2. prepend-path variable  value			# </a:t>
            </a:r>
            <a:r>
              <a:rPr lang="zh-CN" altLang="zh-CN" dirty="0"/>
              <a:t>前置一些环境变量</a:t>
            </a:r>
            <a:endParaRPr lang="zh-CN" altLang="zh-CN" dirty="0"/>
          </a:p>
          <a:p>
            <a:r>
              <a:rPr lang="en-US" altLang="zh-CN" dirty="0"/>
              <a:t>	  3. </a:t>
            </a:r>
            <a:r>
              <a:rPr lang="en-US" altLang="zh-CN" dirty="0" err="1"/>
              <a:t>prereq</a:t>
            </a:r>
            <a:r>
              <a:rPr lang="en-US" altLang="zh-CN" dirty="0"/>
              <a:t>	</a:t>
            </a:r>
            <a:r>
              <a:rPr lang="en-US" altLang="zh-CN" dirty="0" err="1"/>
              <a:t>modulefile</a:t>
            </a:r>
            <a:r>
              <a:rPr lang="en-US" altLang="zh-CN" dirty="0"/>
              <a:t>			# </a:t>
            </a:r>
            <a:r>
              <a:rPr lang="zh-CN" altLang="zh-CN" dirty="0"/>
              <a:t>需要一些</a:t>
            </a:r>
            <a:r>
              <a:rPr lang="en-US" altLang="zh-CN" dirty="0" err="1"/>
              <a:t>modulefile</a:t>
            </a:r>
            <a:r>
              <a:rPr lang="zh-CN" altLang="zh-CN" dirty="0"/>
              <a:t>文件</a:t>
            </a:r>
            <a:endParaRPr lang="zh-CN" altLang="zh-CN" dirty="0"/>
          </a:p>
          <a:p>
            <a:r>
              <a:rPr lang="en-US" altLang="zh-CN" dirty="0"/>
              <a:t>	  4. conflict	</a:t>
            </a:r>
            <a:r>
              <a:rPr lang="en-US" altLang="zh-CN" dirty="0" err="1"/>
              <a:t>modulefile</a:t>
            </a:r>
            <a:r>
              <a:rPr lang="en-US" altLang="zh-CN" dirty="0"/>
              <a:t>			# </a:t>
            </a:r>
            <a:r>
              <a:rPr lang="zh-CN" altLang="zh-CN" dirty="0"/>
              <a:t>与一些变量冲突</a:t>
            </a:r>
            <a:endParaRPr lang="zh-CN" altLang="zh-CN" dirty="0"/>
          </a:p>
          <a:p>
            <a:r>
              <a:rPr lang="en-US" altLang="zh-CN" dirty="0"/>
              <a:t>	  5. set-alias	alias-name alias-string		# </a:t>
            </a:r>
            <a:r>
              <a:rPr lang="zh-CN" altLang="zh-CN" dirty="0"/>
              <a:t>设置别名</a:t>
            </a:r>
            <a:endParaRPr lang="zh-CN" altLang="zh-CN" dirty="0"/>
          </a:p>
          <a:p>
            <a:r>
              <a:rPr lang="zh-CN" altLang="zh-CN" dirty="0"/>
              <a:t>说明</a:t>
            </a:r>
            <a:r>
              <a:rPr lang="en-US" altLang="zh-CN" dirty="0"/>
              <a:t>2</a:t>
            </a:r>
            <a:r>
              <a:rPr lang="zh-CN" altLang="zh-CN" dirty="0"/>
              <a:t>：</a:t>
            </a:r>
            <a:r>
              <a:rPr lang="en-US" altLang="zh-CN" dirty="0"/>
              <a:t> module </a:t>
            </a:r>
            <a:r>
              <a:rPr lang="zh-CN" altLang="zh-CN" dirty="0"/>
              <a:t>一些基本的参数</a:t>
            </a:r>
            <a:endParaRPr lang="zh-CN" altLang="zh-CN" dirty="0"/>
          </a:p>
          <a:p>
            <a:r>
              <a:rPr lang="en-US" altLang="zh-CN" dirty="0"/>
              <a:t>	  1. help </a:t>
            </a:r>
            <a:r>
              <a:rPr lang="en-US" altLang="zh-CN" dirty="0" err="1"/>
              <a:t>modulefile</a:t>
            </a:r>
            <a:r>
              <a:rPr lang="en-US" altLang="zh-CN" dirty="0"/>
              <a:t>				# </a:t>
            </a:r>
            <a:r>
              <a:rPr lang="en-US" altLang="zh-CN" dirty="0" err="1"/>
              <a:t>modulefile</a:t>
            </a:r>
            <a:r>
              <a:rPr lang="zh-CN" altLang="zh-CN" dirty="0"/>
              <a:t>的帮助文档</a:t>
            </a:r>
            <a:endParaRPr lang="zh-CN" altLang="zh-CN" dirty="0"/>
          </a:p>
          <a:p>
            <a:r>
              <a:rPr lang="en-US" altLang="zh-CN" dirty="0"/>
              <a:t>	  2. add	</a:t>
            </a:r>
            <a:r>
              <a:rPr lang="en-US" altLang="zh-CN" dirty="0" err="1"/>
              <a:t>modulefile</a:t>
            </a:r>
            <a:r>
              <a:rPr lang="en-US" altLang="zh-CN" dirty="0"/>
              <a:t>				# </a:t>
            </a:r>
            <a:r>
              <a:rPr lang="zh-CN" altLang="zh-CN" dirty="0"/>
              <a:t>增加一个</a:t>
            </a:r>
            <a:r>
              <a:rPr lang="en-US" altLang="zh-CN" dirty="0" err="1"/>
              <a:t>modulefile</a:t>
            </a:r>
            <a:endParaRPr lang="zh-CN" altLang="zh-CN" dirty="0"/>
          </a:p>
          <a:p>
            <a:r>
              <a:rPr lang="en-US" altLang="zh-CN" dirty="0"/>
              <a:t>	  3. load	</a:t>
            </a:r>
            <a:r>
              <a:rPr lang="en-US" altLang="zh-CN" dirty="0" err="1"/>
              <a:t>modulefile</a:t>
            </a:r>
            <a:r>
              <a:rPr lang="en-US" altLang="zh-CN" dirty="0"/>
              <a:t>				# </a:t>
            </a:r>
            <a:r>
              <a:rPr lang="zh-CN" altLang="zh-CN" dirty="0"/>
              <a:t>加载一个</a:t>
            </a:r>
            <a:r>
              <a:rPr lang="en-US" altLang="zh-CN" dirty="0" err="1"/>
              <a:t>modulefile</a:t>
            </a:r>
            <a:endParaRPr lang="zh-CN" altLang="zh-CN" dirty="0"/>
          </a:p>
          <a:p>
            <a:r>
              <a:rPr lang="en-US" altLang="zh-CN" dirty="0"/>
              <a:t>	  4. unload </a:t>
            </a:r>
            <a:r>
              <a:rPr lang="en-US" altLang="zh-CN" dirty="0" err="1"/>
              <a:t>modulefile</a:t>
            </a:r>
            <a:r>
              <a:rPr lang="en-US" altLang="zh-CN" dirty="0"/>
              <a:t>				# </a:t>
            </a:r>
            <a:r>
              <a:rPr lang="zh-CN" altLang="zh-CN" dirty="0"/>
              <a:t>卸载一个</a:t>
            </a:r>
            <a:r>
              <a:rPr lang="en-US" altLang="zh-CN" dirty="0" err="1"/>
              <a:t>modulefile</a:t>
            </a:r>
            <a:endParaRPr lang="zh-CN" altLang="zh-CN" dirty="0"/>
          </a:p>
          <a:p>
            <a:r>
              <a:rPr lang="en-US" altLang="zh-CN" dirty="0"/>
              <a:t>	  5. switch modulefile1 modulefile2		# </a:t>
            </a:r>
            <a:r>
              <a:rPr lang="zh-CN" altLang="zh-CN" dirty="0"/>
              <a:t>将</a:t>
            </a:r>
            <a:r>
              <a:rPr lang="en-US" altLang="zh-CN" dirty="0"/>
              <a:t>modulefile1</a:t>
            </a:r>
            <a:r>
              <a:rPr lang="zh-CN" altLang="zh-CN" dirty="0"/>
              <a:t>转化为</a:t>
            </a:r>
            <a:r>
              <a:rPr lang="en-US" altLang="zh-CN" dirty="0"/>
              <a:t>modulefile2</a:t>
            </a:r>
            <a:r>
              <a:rPr lang="zh-CN" altLang="zh-CN" dirty="0"/>
              <a:t>，如果</a:t>
            </a:r>
            <a:r>
              <a:rPr lang="en-US" altLang="zh-CN" dirty="0"/>
              <a:t>modulefile1</a:t>
            </a:r>
            <a:r>
              <a:rPr lang="zh-CN" altLang="zh-CN" dirty="0"/>
              <a:t>没有指定，默认是当前已经加载的与</a:t>
            </a:r>
            <a:r>
              <a:rPr lang="en-US" altLang="zh-CN" dirty="0"/>
              <a:t>modulefile2</a:t>
            </a:r>
            <a:r>
              <a:rPr lang="zh-CN" altLang="zh-CN" dirty="0"/>
              <a:t>具有相同的目录文件的模块</a:t>
            </a:r>
            <a:endParaRPr lang="zh-CN" altLang="zh-CN" dirty="0"/>
          </a:p>
          <a:p>
            <a:r>
              <a:rPr lang="en-US" altLang="zh-CN" dirty="0"/>
              <a:t>	  6. display </a:t>
            </a:r>
            <a:r>
              <a:rPr lang="en-US" altLang="zh-CN" dirty="0" err="1"/>
              <a:t>modulefile</a:t>
            </a:r>
            <a:r>
              <a:rPr lang="en-US" altLang="zh-CN" dirty="0"/>
              <a:t>				# </a:t>
            </a:r>
            <a:r>
              <a:rPr lang="zh-CN" altLang="zh-CN" dirty="0"/>
              <a:t>演示一个或多个</a:t>
            </a:r>
            <a:r>
              <a:rPr lang="en-US" altLang="zh-CN" dirty="0" err="1"/>
              <a:t>modulefile</a:t>
            </a:r>
            <a:r>
              <a:rPr lang="zh-CN" altLang="zh-CN" dirty="0"/>
              <a:t>文件的信息，</a:t>
            </a:r>
            <a:r>
              <a:rPr lang="en-US" altLang="zh-CN" dirty="0"/>
              <a:t>display</a:t>
            </a:r>
            <a:r>
              <a:rPr lang="zh-CN" altLang="zh-CN" dirty="0"/>
              <a:t>子命令将展示出</a:t>
            </a:r>
            <a:r>
              <a:rPr lang="en-US" altLang="zh-CN" dirty="0" err="1"/>
              <a:t>modulefile</a:t>
            </a:r>
            <a:r>
              <a:rPr lang="zh-CN" altLang="zh-CN" dirty="0"/>
              <a:t>加载后环境变化后的结果</a:t>
            </a:r>
            <a:endParaRPr lang="zh-CN" altLang="zh-CN" dirty="0"/>
          </a:p>
          <a:p>
            <a:r>
              <a:rPr lang="en-US" altLang="zh-CN" dirty="0"/>
              <a:t>	  7. list						# </a:t>
            </a:r>
            <a:r>
              <a:rPr lang="zh-CN" altLang="zh-CN" dirty="0"/>
              <a:t>列出目前已经加载的模块</a:t>
            </a:r>
            <a:endParaRPr lang="zh-CN" altLang="zh-CN" dirty="0"/>
          </a:p>
          <a:p>
            <a:r>
              <a:rPr lang="en-US" altLang="zh-CN" dirty="0"/>
              <a:t>	  8. avail					# </a:t>
            </a:r>
            <a:r>
              <a:rPr lang="zh-CN" altLang="zh-CN" dirty="0"/>
              <a:t>列出系统提供的所有</a:t>
            </a:r>
            <a:r>
              <a:rPr lang="en-US" altLang="zh-CN" dirty="0"/>
              <a:t>module</a:t>
            </a:r>
            <a:r>
              <a:rPr lang="zh-CN" altLang="zh-CN" dirty="0"/>
              <a:t>模块</a:t>
            </a:r>
            <a:endParaRPr lang="zh-CN" altLang="zh-CN" kern="1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2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集群调度系统介绍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Module</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修改软件环境变量</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155816" y="547218"/>
            <a:ext cx="12035766" cy="368300"/>
          </a:xfrm>
          <a:prstGeom prst="rect">
            <a:avLst/>
          </a:prstGeom>
        </p:spPr>
        <p:txBody>
          <a:bodyPr wrap="square">
            <a:spAutoFit/>
          </a:bodyPr>
          <a:lstStyle/>
          <a:p>
            <a:r>
              <a:rPr lang="en-US" altLang="zh-CN" dirty="0"/>
              <a:t>$ </a:t>
            </a:r>
            <a:r>
              <a:rPr lang="zh-CN" altLang="en-US" dirty="0"/>
              <a:t>实例</a:t>
            </a:r>
            <a:endParaRPr lang="zh-CN" altLang="en-US" dirty="0"/>
          </a:p>
        </p:txBody>
      </p:sp>
      <p:pic>
        <p:nvPicPr>
          <p:cNvPr id="16" name="图片 16"/>
          <p:cNvPicPr>
            <a:picLocks noChangeAspect="1"/>
          </p:cNvPicPr>
          <p:nvPr/>
        </p:nvPicPr>
        <p:blipFill>
          <a:blip r:embed="rId2"/>
          <a:stretch>
            <a:fillRect/>
          </a:stretch>
        </p:blipFill>
        <p:spPr>
          <a:xfrm>
            <a:off x="584200" y="996950"/>
            <a:ext cx="7661910" cy="4481195"/>
          </a:xfrm>
          <a:prstGeom prst="rect">
            <a:avLst/>
          </a:prstGeom>
          <a:noFill/>
          <a:ln>
            <a:noFill/>
          </a:ln>
        </p:spPr>
      </p:pic>
      <p:sp>
        <p:nvSpPr>
          <p:cNvPr id="2" name="文本框 1"/>
          <p:cNvSpPr txBox="1"/>
          <p:nvPr/>
        </p:nvSpPr>
        <p:spPr>
          <a:xfrm>
            <a:off x="8636635" y="996950"/>
            <a:ext cx="3260090"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（1）Set version 1.12.0  设置文件的版本号</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（2）Set prefix /opt/hdf5-1.12.0 设置软件的安装路径</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（3）Prepend-path   设置一些环境变量</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（4）Prereq modulefile文件名   需要一些modulefile文件</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（5）Conflict  modulefile文件名   与一些modulefile变量冲突</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5138214" y="3540739"/>
            <a:ext cx="6736286" cy="648051"/>
          </a:xfrm>
        </p:spPr>
        <p:txBody>
          <a:bodyPr/>
          <a:lstStyle/>
          <a:p>
            <a:pPr algn="l" defTabSz="866775" fontAlgn="auto">
              <a:spcBef>
                <a:spcPts val="0"/>
              </a:spcBef>
              <a:spcAft>
                <a:spcPts val="0"/>
              </a:spcAft>
              <a:defRPr/>
            </a:pP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天文系</a:t>
            </a: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超算集群使用介绍</a:t>
            </a:r>
            <a:endParaRPr lang="en-US" altLang="zh-CN"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r>
              <a:rPr lang="en-US" altLang="zh-CN"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3</a:t>
            </a:r>
            <a:endParaRPr lang="zh-CN" altLang="en-US"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集群使用声明</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568939"/>
            <a:ext cx="9616782" cy="555134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1.</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 使用范围</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a:spcBef>
                <a:spcPts val="600"/>
              </a:spcBef>
              <a:spcAft>
                <a:spcPts val="600"/>
              </a:spcAft>
            </a:pPr>
            <a:r>
              <a:rPr lang="zh-CN" altLang="en-US" dirty="0"/>
              <a:t>  </a:t>
            </a:r>
            <a:r>
              <a:rPr lang="en-US" altLang="zh-CN" dirty="0"/>
              <a:t>1.1 </a:t>
            </a:r>
            <a:r>
              <a:rPr lang="zh-CN" altLang="en-US" dirty="0"/>
              <a:t>该服务器用于天文系科研和教学服务，严禁用于与天文系科研教学无关的行为。</a:t>
            </a:r>
            <a:endParaRPr lang="zh-CN" altLang="en-US" dirty="0"/>
          </a:p>
          <a:p>
            <a:pPr>
              <a:spcBef>
                <a:spcPts val="600"/>
              </a:spcBef>
              <a:spcAft>
                <a:spcPts val="600"/>
              </a:spcAft>
            </a:pPr>
            <a:r>
              <a:rPr lang="zh-CN" altLang="en-US" dirty="0"/>
              <a:t>  </a:t>
            </a:r>
            <a:r>
              <a:rPr lang="en-US" altLang="zh-CN" dirty="0"/>
              <a:t>1.2  </a:t>
            </a:r>
            <a:r>
              <a:rPr lang="zh-CN" altLang="en-US" dirty="0"/>
              <a:t>受益于该服务器的科研工作，应在论文中</a:t>
            </a:r>
            <a:r>
              <a:rPr lang="zh-CN" altLang="en-US" b="1" dirty="0"/>
              <a:t>致谢</a:t>
            </a:r>
            <a:r>
              <a:rPr lang="zh-CN" altLang="en-US" dirty="0"/>
              <a:t>，诸如</a:t>
            </a:r>
            <a:r>
              <a:rPr lang="en-US" altLang="zh-CN" dirty="0"/>
              <a:t>This work made use of the Gravity Supercomputer at the Department of Astronomy, Shanghai Jiao Tong University</a:t>
            </a:r>
            <a:r>
              <a:rPr lang="zh-CN" altLang="en-US" dirty="0"/>
              <a:t>。这对于我们以后的服务器升级扩容非常重要。</a:t>
            </a:r>
            <a:endParaRPr lang="en-US" altLang="zh-CN" dirty="0"/>
          </a:p>
          <a:p>
            <a:pPr>
              <a:spcBef>
                <a:spcPts val="600"/>
              </a:spcBef>
              <a:spcAft>
                <a:spcPts val="600"/>
              </a:spcAft>
            </a:pP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 </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账户管理</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a:spcBef>
                <a:spcPts val="600"/>
              </a:spcBef>
              <a:spcAft>
                <a:spcPts val="600"/>
              </a:spcAft>
            </a:pPr>
            <a:r>
              <a:rPr lang="en-US" altLang="zh-CN" dirty="0"/>
              <a:t>2.1 </a:t>
            </a:r>
            <a:r>
              <a:rPr lang="zh-CN" altLang="en-US" dirty="0"/>
              <a:t>账号按导师、课题分组（含外单位合作人员），用于配额管理、资源统计和责任、费用承担。新开账号应确定分组及联系人。</a:t>
            </a:r>
            <a:endParaRPr lang="en-US" altLang="zh-CN" dirty="0"/>
          </a:p>
          <a:p>
            <a:pPr>
              <a:spcBef>
                <a:spcPts val="600"/>
              </a:spcBef>
              <a:spcAft>
                <a:spcPts val="600"/>
              </a:spcAft>
            </a:pPr>
            <a:r>
              <a:rPr lang="en-US" altLang="zh-CN" dirty="0"/>
              <a:t>2.2</a:t>
            </a:r>
            <a:r>
              <a:rPr lang="zh-CN" altLang="en-US" dirty="0"/>
              <a:t>服务器主要供天文系师生科研使用，离开天文系之后，账号保留</a:t>
            </a:r>
            <a:r>
              <a:rPr lang="en-US" altLang="zh-CN" dirty="0"/>
              <a:t>1</a:t>
            </a:r>
            <a:r>
              <a:rPr lang="zh-CN" altLang="en-US" dirty="0"/>
              <a:t>个月时间。在优先保证满足天文系计算需求的前提下，适当开放少量校外密切合作者使用。　账户不再使用时，用户应及时告知。</a:t>
            </a:r>
            <a:endParaRPr lang="en-US" altLang="zh-CN" dirty="0"/>
          </a:p>
          <a:p>
            <a:pPr>
              <a:spcBef>
                <a:spcPts val="600"/>
              </a:spcBef>
              <a:spcAft>
                <a:spcPts val="600"/>
              </a:spcAft>
            </a:pPr>
            <a:r>
              <a:rPr lang="en-US" altLang="zh-CN" dirty="0"/>
              <a:t>2.3</a:t>
            </a:r>
            <a:r>
              <a:rPr lang="zh-CN" altLang="en-US" dirty="0"/>
              <a:t>用户申请的账户仅限本人使用，不得外借。用户应保护账户安全，禁止使用弱密码。对于违规账户，管理员保留随时终止相应账户并将账户行为通知相关部门的权力。</a:t>
            </a:r>
            <a:endParaRPr lang="zh-CN" altLang="en-US" dirty="0"/>
          </a:p>
          <a:p>
            <a:pPr>
              <a:spcBef>
                <a:spcPts val="600"/>
              </a:spcBef>
              <a:spcAft>
                <a:spcPts val="600"/>
              </a:spcAft>
            </a:pPr>
            <a:r>
              <a:rPr lang="en-US" altLang="zh-CN" dirty="0"/>
              <a:t>2.4</a:t>
            </a:r>
            <a:r>
              <a:rPr lang="zh-CN" altLang="en-US" dirty="0"/>
              <a:t>用户使用系统前应具备一定的服务器使用技能，自觉阅读使用文档或通过用户培训。</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集群使用声明</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568939"/>
            <a:ext cx="9616782" cy="555134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3.</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 作业</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a:spcBef>
                <a:spcPts val="600"/>
              </a:spcBef>
              <a:spcAft>
                <a:spcPts val="600"/>
              </a:spcAft>
            </a:pPr>
            <a:r>
              <a:rPr lang="en-US" altLang="zh-CN" dirty="0"/>
              <a:t>3.1  </a:t>
            </a:r>
            <a:r>
              <a:rPr lang="zh-CN" altLang="en-US" dirty="0"/>
              <a:t>用户只能通过登录节点登录服务器。登录节点用于用户登录和程序的修改、调试及轻度的绘图分析等。禁止滥用登录节点直接进行大规模计算。</a:t>
            </a:r>
            <a:endParaRPr lang="zh-CN" altLang="en-US" dirty="0"/>
          </a:p>
          <a:p>
            <a:pPr>
              <a:spcBef>
                <a:spcPts val="600"/>
              </a:spcBef>
              <a:spcAft>
                <a:spcPts val="600"/>
              </a:spcAft>
            </a:pPr>
            <a:r>
              <a:rPr lang="en-US" altLang="zh-CN" dirty="0"/>
              <a:t>3.2 </a:t>
            </a:r>
            <a:r>
              <a:rPr lang="zh-CN" altLang="en-US" dirty="0"/>
              <a:t>用户只能通过作业管理系统提交作业，严禁绕过作业管理系统使用服务器。</a:t>
            </a:r>
            <a:endParaRPr lang="zh-CN" altLang="en-US" dirty="0"/>
          </a:p>
          <a:p>
            <a:pPr>
              <a:spcBef>
                <a:spcPts val="600"/>
              </a:spcBef>
              <a:spcAft>
                <a:spcPts val="600"/>
              </a:spcAft>
            </a:pPr>
            <a:r>
              <a:rPr lang="en-US" altLang="zh-CN" dirty="0"/>
              <a:t>3.3 </a:t>
            </a:r>
            <a:r>
              <a:rPr lang="zh-CN" altLang="en-US" dirty="0"/>
              <a:t>如遇计算资源不足的情况，管理员有权根据情况对重点项目调整计算优先级和计算核数。</a:t>
            </a:r>
            <a:endParaRPr lang="zh-CN" altLang="en-US" dirty="0"/>
          </a:p>
          <a:p>
            <a:pPr>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4.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存储</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a:spcBef>
                <a:spcPts val="600"/>
              </a:spcBef>
              <a:spcAft>
                <a:spcPts val="600"/>
              </a:spcAft>
            </a:pPr>
            <a:r>
              <a:rPr lang="en-US" altLang="zh-CN" dirty="0"/>
              <a:t>4.1 </a:t>
            </a:r>
            <a:r>
              <a:rPr lang="zh-CN" altLang="en-US" dirty="0"/>
              <a:t>采用</a:t>
            </a:r>
            <a:r>
              <a:rPr lang="zh-CN" altLang="en-US" b="1" dirty="0"/>
              <a:t>配额管理</a:t>
            </a:r>
            <a:r>
              <a:rPr lang="zh-CN" altLang="en-US" dirty="0"/>
              <a:t>。每用户组预留</a:t>
            </a:r>
            <a:r>
              <a:rPr lang="en-US" altLang="zh-CN" dirty="0"/>
              <a:t>30TB</a:t>
            </a:r>
            <a:r>
              <a:rPr lang="zh-CN" altLang="en-US" dirty="0"/>
              <a:t>（试行）初始配额，大型公用数据可申请额外调配。</a:t>
            </a:r>
            <a:endParaRPr lang="zh-CN" altLang="en-US" dirty="0"/>
          </a:p>
          <a:p>
            <a:pPr>
              <a:spcBef>
                <a:spcPts val="600"/>
              </a:spcBef>
              <a:spcAft>
                <a:spcPts val="600"/>
              </a:spcAft>
            </a:pPr>
            <a:r>
              <a:rPr lang="en-US" altLang="zh-CN" dirty="0"/>
              <a:t>4.2 </a:t>
            </a:r>
            <a:r>
              <a:rPr lang="zh-CN" altLang="en-US" dirty="0"/>
              <a:t>用户应自觉清理维护数据，避免浪费存储资源和降低系统性能。</a:t>
            </a:r>
            <a:endParaRPr lang="zh-CN" altLang="en-US" dirty="0"/>
          </a:p>
          <a:p>
            <a:pPr>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集群使用声明</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568939"/>
            <a:ext cx="9616782" cy="555134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5.</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 软件</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a:spcBef>
                <a:spcPts val="600"/>
              </a:spcBef>
              <a:spcAft>
                <a:spcPts val="600"/>
              </a:spcAft>
            </a:pPr>
            <a:r>
              <a:rPr lang="en-US" altLang="zh-CN" dirty="0"/>
              <a:t>5.1 </a:t>
            </a:r>
            <a:r>
              <a:rPr lang="zh-CN" altLang="en-US" dirty="0"/>
              <a:t>服务器已安装部分开源软件和正版软件（</a:t>
            </a:r>
            <a:r>
              <a:rPr lang="en-US" altLang="zh-CN" dirty="0">
                <a:hlinkClick r:id="rId2"/>
              </a:rPr>
              <a:t>https://notes.sjtu.edu.cn/s/5G3bMWPR3#</a:t>
            </a:r>
            <a:r>
              <a:rPr lang="en-US" altLang="zh-CN" dirty="0"/>
              <a:t> </a:t>
            </a:r>
            <a:r>
              <a:rPr lang="zh-CN" altLang="en-US" dirty="0"/>
              <a:t>），若用户有其他需求，可在用户目录中自行安装或提出申请由管理员安装到系统仓库。</a:t>
            </a:r>
            <a:endParaRPr lang="zh-CN" altLang="en-US" dirty="0"/>
          </a:p>
          <a:p>
            <a:pPr>
              <a:spcBef>
                <a:spcPts val="600"/>
              </a:spcBef>
              <a:spcAft>
                <a:spcPts val="600"/>
              </a:spcAft>
            </a:pPr>
            <a:r>
              <a:rPr lang="en-US" altLang="zh-CN" dirty="0"/>
              <a:t>5.2 </a:t>
            </a:r>
            <a:r>
              <a:rPr lang="zh-CN" altLang="en-US" dirty="0"/>
              <a:t>用户应当自觉尊重知识产权，不在服务器上安装、复制或传播盗版软件。</a:t>
            </a:r>
            <a:endParaRPr lang="en-US" altLang="zh-CN" dirty="0"/>
          </a:p>
          <a:p>
            <a:pPr>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6.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维护</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a:spcBef>
                <a:spcPts val="600"/>
              </a:spcBef>
              <a:spcAft>
                <a:spcPts val="600"/>
              </a:spcAft>
            </a:pPr>
            <a:r>
              <a:rPr lang="en-US" altLang="zh-CN" dirty="0"/>
              <a:t>6.1 </a:t>
            </a:r>
            <a:r>
              <a:rPr lang="zh-CN" altLang="en-US" dirty="0"/>
              <a:t>用户有义务及时反馈服务器存在的问题，以及配合进行统计、测试、系统维护等各项工作的义务，欢迎各位用户对服务器的使用提出宝贵意见和建议，及时反映违反用户行为规范的人和事。</a:t>
            </a:r>
            <a:endParaRPr lang="zh-CN" altLang="en-US" dirty="0"/>
          </a:p>
          <a:p>
            <a:pPr>
              <a:spcBef>
                <a:spcPts val="600"/>
              </a:spcBef>
              <a:spcAft>
                <a:spcPts val="600"/>
              </a:spcAft>
            </a:pPr>
            <a:r>
              <a:rPr lang="en-US" altLang="zh-CN" dirty="0"/>
              <a:t>6.2 </a:t>
            </a:r>
            <a:r>
              <a:rPr lang="zh-CN" altLang="en-US" dirty="0"/>
              <a:t>尊重其它用户和管理员的工作，禁止破坏数据、破坏程序或其他恶作剧行为。</a:t>
            </a:r>
            <a:endParaRPr lang="zh-CN" altLang="en-US" dirty="0"/>
          </a:p>
          <a:p>
            <a:pPr>
              <a:spcBef>
                <a:spcPts val="600"/>
              </a:spcBef>
              <a:spcAft>
                <a:spcPts val="600"/>
              </a:spcAft>
            </a:pPr>
            <a:r>
              <a:rPr lang="en-US" altLang="zh-CN" dirty="0"/>
              <a:t>6.3 </a:t>
            </a:r>
            <a:r>
              <a:rPr lang="zh-CN" altLang="en-US" dirty="0"/>
              <a:t>用户应自觉遵守有关保守国家机密的各项法律规定，不利用服务器泄露国家机密，或从事违法犯罪活动。严禁用户在服务器上从事涉密项目，严禁利用服务器制造和传播计算机病毒。用户对个人行为负责，必要时承担相应法律责任。</a:t>
            </a:r>
            <a:endParaRPr lang="zh-CN" altLang="en-US" dirty="0"/>
          </a:p>
          <a:p>
            <a:pPr>
              <a:spcBef>
                <a:spcPts val="600"/>
              </a:spcBef>
              <a:spcAft>
                <a:spcPts val="600"/>
              </a:spcAft>
            </a:pPr>
            <a:r>
              <a:rPr lang="en-US" altLang="zh-CN" dirty="0"/>
              <a:t>6.4 </a:t>
            </a:r>
            <a:r>
              <a:rPr lang="zh-CN" altLang="en-US" dirty="0"/>
              <a:t>服务器管理员有权停止用户帐号的使用权限，并对违规用户作出一定的处罚。</a:t>
            </a:r>
            <a:endParaRPr lang="zh-CN" alt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集群使用前提</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a:t>
                </a:r>
                <a:r>
                  <a:rPr lang="en-US" altLang="zh-CN" sz="1895" dirty="0" err="1">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linux</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基本命令</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55815" y="568937"/>
            <a:ext cx="11959985" cy="555134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aphicFrame>
        <p:nvGraphicFramePr>
          <p:cNvPr id="2" name="表格 1"/>
          <p:cNvGraphicFramePr>
            <a:graphicFrameLocks noGrp="1"/>
          </p:cNvGraphicFramePr>
          <p:nvPr/>
        </p:nvGraphicFramePr>
        <p:xfrm>
          <a:off x="441567" y="926092"/>
          <a:ext cx="11464682" cy="3207754"/>
        </p:xfrm>
        <a:graphic>
          <a:graphicData uri="http://schemas.openxmlformats.org/drawingml/2006/table">
            <a:tbl>
              <a:tblPr firstRow="1" firstCol="1" bandRow="1">
                <a:tableStyleId>{5C22544A-7EE6-4342-B048-85BDC9FD1C3A}</a:tableStyleId>
              </a:tblPr>
              <a:tblGrid>
                <a:gridCol w="1072919"/>
                <a:gridCol w="3405789"/>
                <a:gridCol w="6985974"/>
              </a:tblGrid>
              <a:tr h="285694">
                <a:tc>
                  <a:txBody>
                    <a:bodyPr/>
                    <a:lstStyle/>
                    <a:p>
                      <a:pPr>
                        <a:lnSpc>
                          <a:spcPct val="150000"/>
                        </a:lnSpc>
                        <a:spcAft>
                          <a:spcPts val="0"/>
                        </a:spcAft>
                      </a:pPr>
                      <a:r>
                        <a:rPr lang="zh-CN" sz="1200">
                          <a:effectLst/>
                        </a:rPr>
                        <a:t>序号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命令</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解释说明</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1</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dirty="0">
                          <a:effectLst/>
                        </a:rPr>
                        <a:t>date</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显示或设置系统时间</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2</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stty -a</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可以查看或者打印控制字符</a:t>
                      </a:r>
                      <a:r>
                        <a:rPr lang="en-US" sz="1200">
                          <a:effectLst/>
                        </a:rPr>
                        <a:t>(Ctrl-C, Ctrl-D, Ctrl-Z</a:t>
                      </a:r>
                      <a:r>
                        <a:rPr lang="zh-CN" sz="1200">
                          <a:effectLst/>
                        </a:rPr>
                        <a:t>等</a:t>
                      </a:r>
                      <a:r>
                        <a:rPr lang="en-US"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3</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login,logout</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shell</a:t>
                      </a:r>
                      <a:r>
                        <a:rPr lang="zh-CN" sz="1200">
                          <a:effectLst/>
                        </a:rPr>
                        <a:t>的登录和注销</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4</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passwd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更改用户登录密码</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5</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pwd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显示当前目录</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6</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cd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进入指定目录</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7</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more, less, head, tail</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显示或部分显示文件内容</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8</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lp/lpstat/cancel, lpr/lpq/lprm</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dirty="0">
                          <a:effectLst/>
                        </a:rPr>
                        <a:t>打印文件的有关命令</a:t>
                      </a:r>
                      <a:endParaRPr lang="zh-CN" sz="1200" dirty="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9</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chmod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更改文件读、写或执行权限</a:t>
                      </a:r>
                      <a:endParaRPr lang="zh-CN" sz="1200">
                        <a:effectLst/>
                        <a:latin typeface="Times New Roman" panose="02020603050405020304" pitchFamily="18" charset="0"/>
                        <a:ea typeface="宋体" panose="02010600030101010101" pitchFamily="2" charset="-122"/>
                      </a:endParaRPr>
                    </a:p>
                  </a:txBody>
                  <a:tcPr marL="68580" marR="68580" marT="0" marB="0"/>
                </a:tc>
              </a:tr>
              <a:tr h="292206">
                <a:tc>
                  <a:txBody>
                    <a:bodyPr/>
                    <a:lstStyle/>
                    <a:p>
                      <a:pPr>
                        <a:lnSpc>
                          <a:spcPct val="150000"/>
                        </a:lnSpc>
                        <a:spcAft>
                          <a:spcPts val="0"/>
                        </a:spcAft>
                      </a:pPr>
                      <a:r>
                        <a:rPr lang="en-US" sz="1200">
                          <a:effectLst/>
                        </a:rPr>
                        <a:t>10</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dirty="0">
                          <a:effectLst/>
                        </a:rPr>
                        <a:t>rm</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dirty="0">
                          <a:effectLst/>
                        </a:rPr>
                        <a:t>删除文件或目录</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441568" y="4143233"/>
          <a:ext cx="11464681" cy="1497523"/>
        </p:xfrm>
        <a:graphic>
          <a:graphicData uri="http://schemas.openxmlformats.org/drawingml/2006/table">
            <a:tbl>
              <a:tblPr firstRow="1" firstCol="1" bandRow="1">
                <a:tableStyleId>{5C22544A-7EE6-4342-B048-85BDC9FD1C3A}</a:tableStyleId>
              </a:tblPr>
              <a:tblGrid>
                <a:gridCol w="1072919"/>
                <a:gridCol w="3405789"/>
                <a:gridCol w="6985973"/>
              </a:tblGrid>
              <a:tr h="0">
                <a:tc>
                  <a:txBody>
                    <a:bodyPr/>
                    <a:lstStyle/>
                    <a:p>
                      <a:pPr>
                        <a:lnSpc>
                          <a:spcPct val="150000"/>
                        </a:lnSpc>
                        <a:spcAft>
                          <a:spcPts val="0"/>
                        </a:spcAft>
                      </a:pPr>
                      <a:r>
                        <a:rPr lang="en-US" sz="1200">
                          <a:effectLst/>
                        </a:rPr>
                        <a:t>11</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cp</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拷贝文件或目录</a:t>
                      </a:r>
                      <a:endParaRPr lang="zh-CN" sz="12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nSpc>
                          <a:spcPct val="150000"/>
                        </a:lnSpc>
                        <a:spcAft>
                          <a:spcPts val="0"/>
                        </a:spcAft>
                      </a:pPr>
                      <a:r>
                        <a:rPr lang="en-US" sz="1200">
                          <a:effectLst/>
                        </a:rPr>
                        <a:t>12</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mv</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文件更名或移动</a:t>
                      </a:r>
                      <a:endParaRPr lang="zh-CN" sz="12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nSpc>
                          <a:spcPct val="150000"/>
                        </a:lnSpc>
                        <a:spcAft>
                          <a:spcPts val="0"/>
                        </a:spcAft>
                      </a:pPr>
                      <a:r>
                        <a:rPr lang="en-US" sz="1200">
                          <a:effectLst/>
                        </a:rPr>
                        <a:t>13</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vi</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文本编辑器</a:t>
                      </a:r>
                      <a:endParaRPr lang="zh-CN" sz="12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nSpc>
                          <a:spcPct val="150000"/>
                        </a:lnSpc>
                        <a:spcAft>
                          <a:spcPts val="0"/>
                        </a:spcAft>
                      </a:pPr>
                      <a:r>
                        <a:rPr lang="en-US" sz="1200">
                          <a:effectLst/>
                        </a:rPr>
                        <a:t>14</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top</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查看系统长时间运行的主要进程</a:t>
                      </a:r>
                      <a:endParaRPr lang="zh-CN" sz="12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nSpc>
                          <a:spcPct val="150000"/>
                        </a:lnSpc>
                        <a:spcAft>
                          <a:spcPts val="0"/>
                        </a:spcAft>
                      </a:pPr>
                      <a:r>
                        <a:rPr lang="en-US" sz="1200">
                          <a:effectLst/>
                        </a:rPr>
                        <a:t>15</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fg jobid</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dirty="0">
                          <a:effectLst/>
                        </a:rPr>
                        <a:t>可以将一个后台进程放到前台。</a:t>
                      </a:r>
                      <a:r>
                        <a:rPr lang="en-US" sz="1200" dirty="0">
                          <a:effectLst/>
                        </a:rPr>
                        <a:t>Ctrl-z </a:t>
                      </a:r>
                      <a:r>
                        <a:rPr lang="zh-CN" sz="1200" dirty="0">
                          <a:effectLst/>
                        </a:rPr>
                        <a:t>可以将前台进程挂起</a:t>
                      </a:r>
                      <a:r>
                        <a:rPr lang="en-US" sz="1200" dirty="0">
                          <a:effectLst/>
                        </a:rPr>
                        <a:t>(suspend), </a:t>
                      </a:r>
                      <a:r>
                        <a:rPr lang="zh-CN" sz="1200" dirty="0">
                          <a:effectLst/>
                        </a:rPr>
                        <a:t>然后可以用</a:t>
                      </a:r>
                      <a:r>
                        <a:rPr lang="en-US" sz="1200" dirty="0" err="1">
                          <a:effectLst/>
                        </a:rPr>
                        <a:t>bg</a:t>
                      </a:r>
                      <a:r>
                        <a:rPr lang="en-US" sz="1200" dirty="0">
                          <a:effectLst/>
                        </a:rPr>
                        <a:t> </a:t>
                      </a:r>
                      <a:r>
                        <a:rPr lang="en-US" sz="1200" dirty="0" err="1">
                          <a:effectLst/>
                        </a:rPr>
                        <a:t>jobid</a:t>
                      </a:r>
                      <a:r>
                        <a:rPr lang="en-US" sz="1200" dirty="0">
                          <a:effectLst/>
                        </a:rPr>
                        <a:t> </a:t>
                      </a:r>
                      <a:r>
                        <a:rPr lang="zh-CN" sz="1200" dirty="0">
                          <a:effectLst/>
                        </a:rPr>
                        <a:t>让其到后台运行。</a:t>
                      </a:r>
                      <a:r>
                        <a:rPr lang="en-US" sz="1200" dirty="0">
                          <a:effectLst/>
                        </a:rPr>
                        <a:t> job &amp; </a:t>
                      </a:r>
                      <a:r>
                        <a:rPr lang="zh-CN" sz="1200" dirty="0">
                          <a:effectLst/>
                        </a:rPr>
                        <a:t>可以直接让</a:t>
                      </a:r>
                      <a:r>
                        <a:rPr lang="en-US" sz="1200" dirty="0">
                          <a:effectLst/>
                        </a:rPr>
                        <a:t>job</a:t>
                      </a:r>
                      <a:r>
                        <a:rPr lang="zh-CN" sz="1200" dirty="0">
                          <a:effectLst/>
                        </a:rPr>
                        <a:t>直接在后台运行。</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集群使用前提</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55815" y="569572"/>
            <a:ext cx="11959985" cy="5551345"/>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aphicFrame>
        <p:nvGraphicFramePr>
          <p:cNvPr id="4" name="表格 3"/>
          <p:cNvGraphicFramePr>
            <a:graphicFrameLocks noGrp="1"/>
          </p:cNvGraphicFramePr>
          <p:nvPr>
            <p:custDataLst>
              <p:tags r:id="rId2"/>
            </p:custDataLst>
          </p:nvPr>
        </p:nvGraphicFramePr>
        <p:xfrm>
          <a:off x="441325" y="1452245"/>
          <a:ext cx="11426825" cy="3065780"/>
        </p:xfrm>
        <a:graphic>
          <a:graphicData uri="http://schemas.openxmlformats.org/drawingml/2006/table">
            <a:tbl>
              <a:tblPr firstRow="1" firstCol="1" bandRow="1">
                <a:tableStyleId>{5C22544A-7EE6-4342-B048-85BDC9FD1C3A}</a:tableStyleId>
              </a:tblPr>
              <a:tblGrid>
                <a:gridCol w="1069975"/>
                <a:gridCol w="3394075"/>
                <a:gridCol w="6962775"/>
              </a:tblGrid>
              <a:tr h="798830">
                <a:tc>
                  <a:txBody>
                    <a:bodyPr/>
                    <a:lstStyle/>
                    <a:p>
                      <a:pPr>
                        <a:lnSpc>
                          <a:spcPct val="150000"/>
                        </a:lnSpc>
                        <a:spcAft>
                          <a:spcPts val="0"/>
                        </a:spcAft>
                      </a:pPr>
                      <a:r>
                        <a:rPr lang="en-US" sz="1200">
                          <a:effectLst/>
                        </a:rPr>
                        <a:t>16</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dirty="0" err="1">
                          <a:effectLst/>
                        </a:rPr>
                        <a:t>ps</a:t>
                      </a:r>
                      <a:endParaRPr lang="zh-CN" sz="1200" dirty="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查看系统进程，</a:t>
                      </a:r>
                      <a:r>
                        <a:rPr lang="en-US" sz="1200">
                          <a:effectLst/>
                        </a:rPr>
                        <a:t>ps -e </a:t>
                      </a:r>
                      <a:r>
                        <a:rPr lang="zh-CN" sz="1200">
                          <a:effectLst/>
                        </a:rPr>
                        <a:t>或</a:t>
                      </a:r>
                      <a:r>
                        <a:rPr lang="en-US" sz="1200">
                          <a:effectLst/>
                        </a:rPr>
                        <a:t> ps -o pid,ppid,session,tpgid, comm (</a:t>
                      </a:r>
                      <a:r>
                        <a:rPr lang="zh-CN" sz="1200">
                          <a:effectLst/>
                        </a:rPr>
                        <a:t>其中</a:t>
                      </a:r>
                      <a:r>
                        <a:rPr lang="en-US" sz="1200">
                          <a:effectLst/>
                        </a:rPr>
                        <a:t>ession</a:t>
                      </a:r>
                      <a:r>
                        <a:rPr lang="zh-CN" sz="1200">
                          <a:effectLst/>
                        </a:rPr>
                        <a:t>显示的</a:t>
                      </a:r>
                      <a:r>
                        <a:rPr lang="en-US" sz="1200">
                          <a:effectLst/>
                        </a:rPr>
                        <a:t>session id, tpgid</a:t>
                      </a:r>
                      <a:r>
                        <a:rPr lang="zh-CN" sz="1200">
                          <a:effectLst/>
                        </a:rPr>
                        <a:t>显示前台进程组</a:t>
                      </a:r>
                      <a:r>
                        <a:rPr lang="en-US" sz="1200">
                          <a:effectLst/>
                        </a:rPr>
                        <a:t>id, comm</a:t>
                      </a:r>
                      <a:r>
                        <a:rPr lang="zh-CN" sz="1200">
                          <a:effectLst/>
                        </a:rPr>
                        <a:t>显示命令名称。</a:t>
                      </a:r>
                      <a:r>
                        <a:rPr lang="en-US"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r>
              <a:tr h="377825">
                <a:tc>
                  <a:txBody>
                    <a:bodyPr/>
                    <a:lstStyle/>
                    <a:p>
                      <a:pPr>
                        <a:lnSpc>
                          <a:spcPct val="150000"/>
                        </a:lnSpc>
                        <a:spcAft>
                          <a:spcPts val="0"/>
                        </a:spcAft>
                      </a:pPr>
                      <a:r>
                        <a:rPr lang="en-US" sz="1200">
                          <a:effectLst/>
                        </a:rPr>
                        <a:t>17</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kill</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杀掉一个指定进程号的进程或向系统发送一个信号。</a:t>
                      </a:r>
                      <a:endParaRPr lang="zh-CN" sz="1200">
                        <a:effectLst/>
                        <a:latin typeface="Times New Roman" panose="02020603050405020304" pitchFamily="18" charset="0"/>
                        <a:ea typeface="宋体" panose="02010600030101010101" pitchFamily="2" charset="-122"/>
                      </a:endParaRPr>
                    </a:p>
                  </a:txBody>
                  <a:tcPr marL="68580" marR="68580" marT="0" marB="0"/>
                </a:tc>
              </a:tr>
              <a:tr h="378460">
                <a:tc>
                  <a:txBody>
                    <a:bodyPr/>
                    <a:lstStyle/>
                    <a:p>
                      <a:pPr>
                        <a:lnSpc>
                          <a:spcPct val="150000"/>
                        </a:lnSpc>
                        <a:spcAft>
                          <a:spcPts val="0"/>
                        </a:spcAft>
                      </a:pPr>
                      <a:r>
                        <a:rPr lang="en-US" sz="1200">
                          <a:effectLst/>
                        </a:rPr>
                        <a:t>18</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man</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给出指定命令的详细描述。</a:t>
                      </a:r>
                      <a:endParaRPr lang="zh-CN" sz="1200">
                        <a:effectLst/>
                        <a:latin typeface="Times New Roman" panose="02020603050405020304" pitchFamily="18" charset="0"/>
                        <a:ea typeface="宋体" panose="02010600030101010101" pitchFamily="2" charset="-122"/>
                      </a:endParaRPr>
                    </a:p>
                  </a:txBody>
                  <a:tcPr marL="68580" marR="68580" marT="0" marB="0"/>
                </a:tc>
              </a:tr>
              <a:tr h="379095">
                <a:tc>
                  <a:txBody>
                    <a:bodyPr/>
                    <a:lstStyle/>
                    <a:p>
                      <a:pPr>
                        <a:lnSpc>
                          <a:spcPct val="150000"/>
                        </a:lnSpc>
                        <a:spcAft>
                          <a:spcPts val="0"/>
                        </a:spcAft>
                      </a:pPr>
                      <a:r>
                        <a:rPr lang="en-US" sz="1200">
                          <a:effectLst/>
                        </a:rPr>
                        <a:t>19</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ls</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列出当前或指定目录下的文件或目录。</a:t>
                      </a:r>
                      <a:endParaRPr lang="zh-CN" sz="1200">
                        <a:effectLst/>
                        <a:latin typeface="Times New Roman" panose="02020603050405020304" pitchFamily="18" charset="0"/>
                        <a:ea typeface="宋体" panose="02010600030101010101" pitchFamily="2" charset="-122"/>
                      </a:endParaRPr>
                    </a:p>
                  </a:txBody>
                  <a:tcPr marL="68580" marR="68580" marT="0" marB="0"/>
                </a:tc>
              </a:tr>
              <a:tr h="378460">
                <a:tc>
                  <a:txBody>
                    <a:bodyPr/>
                    <a:lstStyle/>
                    <a:p>
                      <a:pPr>
                        <a:lnSpc>
                          <a:spcPct val="150000"/>
                        </a:lnSpc>
                        <a:spcAft>
                          <a:spcPts val="0"/>
                        </a:spcAft>
                      </a:pPr>
                      <a:r>
                        <a:rPr lang="en-US" sz="1200">
                          <a:effectLst/>
                        </a:rPr>
                        <a:t>20</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rlogin, telnet, rsh, ssh</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远程登录</a:t>
                      </a:r>
                      <a:r>
                        <a:rPr lang="en-US" sz="1200">
                          <a:effectLst/>
                        </a:rPr>
                        <a:t>.</a:t>
                      </a:r>
                      <a:endParaRPr lang="zh-CN" sz="1200">
                        <a:effectLst/>
                        <a:latin typeface="Times New Roman" panose="02020603050405020304" pitchFamily="18" charset="0"/>
                        <a:ea typeface="宋体" panose="02010600030101010101" pitchFamily="2" charset="-122"/>
                      </a:endParaRPr>
                    </a:p>
                  </a:txBody>
                  <a:tcPr marL="68580" marR="68580" marT="0" marB="0"/>
                </a:tc>
              </a:tr>
              <a:tr h="378460">
                <a:tc>
                  <a:txBody>
                    <a:bodyPr/>
                    <a:lstStyle/>
                    <a:p>
                      <a:pPr>
                        <a:lnSpc>
                          <a:spcPct val="150000"/>
                        </a:lnSpc>
                        <a:spcAft>
                          <a:spcPts val="0"/>
                        </a:spcAft>
                      </a:pPr>
                      <a:r>
                        <a:rPr lang="en-US" sz="1200">
                          <a:effectLst/>
                        </a:rPr>
                        <a:t>21</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en-US" sz="1200">
                          <a:effectLst/>
                        </a:rPr>
                        <a:t>rcp,ftp, sftp,scp</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a:lnSpc>
                          <a:spcPct val="150000"/>
                        </a:lnSpc>
                        <a:spcAft>
                          <a:spcPts val="0"/>
                        </a:spcAft>
                      </a:pPr>
                      <a:r>
                        <a:rPr lang="zh-CN" sz="1200">
                          <a:effectLst/>
                        </a:rPr>
                        <a:t>远程文件拷贝。</a:t>
                      </a:r>
                      <a:endParaRPr lang="zh-CN" sz="1200">
                        <a:effectLst/>
                        <a:latin typeface="Times New Roman" panose="02020603050405020304" pitchFamily="18" charset="0"/>
                        <a:ea typeface="宋体" panose="02010600030101010101" pitchFamily="2" charset="-122"/>
                      </a:endParaRPr>
                    </a:p>
                  </a:txBody>
                  <a:tcPr marL="68580" marR="68580" marT="0" marB="0"/>
                </a:tc>
              </a:tr>
              <a:tr h="374650">
                <a:tc gridSpan="3">
                  <a:txBody>
                    <a:bodyPr/>
                    <a:lstStyle/>
                    <a:p>
                      <a:pPr>
                        <a:lnSpc>
                          <a:spcPct val="150000"/>
                        </a:lnSpc>
                        <a:spcAft>
                          <a:spcPts val="0"/>
                        </a:spcAft>
                      </a:pPr>
                      <a:r>
                        <a:rPr lang="en-US" sz="1200" dirty="0">
                          <a:effectLst/>
                        </a:rPr>
                        <a:t>Linux </a:t>
                      </a:r>
                      <a:r>
                        <a:rPr lang="zh-CN" sz="1200" dirty="0">
                          <a:effectLst/>
                        </a:rPr>
                        <a:t>的绝大部分命令都可以用</a:t>
                      </a:r>
                      <a:r>
                        <a:rPr lang="en-US" sz="1200" dirty="0">
                          <a:effectLst/>
                        </a:rPr>
                        <a:t>man </a:t>
                      </a:r>
                      <a:r>
                        <a:rPr lang="zh-CN" sz="1200" dirty="0">
                          <a:effectLst/>
                        </a:rPr>
                        <a:t>命令来查看更详细的说明。</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idx="4294967295"/>
          </p:nvPr>
        </p:nvSpPr>
        <p:spPr>
          <a:xfrm>
            <a:off x="5138215" y="3408601"/>
            <a:ext cx="6036292" cy="648051"/>
          </a:xfrm>
        </p:spPr>
        <p:txBody>
          <a:bodyPr/>
          <a:lstStyle/>
          <a:p>
            <a:pPr algn="l" fontAlgn="auto">
              <a:spcBef>
                <a:spcPts val="0"/>
              </a:spcBef>
              <a:spcAft>
                <a:spcPts val="0"/>
              </a:spcAft>
              <a:defRPr/>
            </a:pPr>
            <a:r>
              <a:rPr lang="zh-CN" altLang="en-US" sz="4000" b="1" dirty="0">
                <a:solidFill>
                  <a:prstClr val="black">
                    <a:lumMod val="75000"/>
                    <a:lumOff val="25000"/>
                  </a:prstClr>
                </a:solidFill>
                <a:latin typeface="SF Orson Casual Heavy" panose="00000400000000000000" pitchFamily="2" charset="0"/>
                <a:ea typeface="幼圆" panose="02010509060101010101" pitchFamily="49" charset="-122"/>
                <a:sym typeface="SF Orson Casual Heavy" panose="00000400000000000000" pitchFamily="2" charset="0"/>
              </a:rPr>
              <a:t>超算集群介绍</a:t>
            </a:r>
            <a:endParaRPr lang="zh-CN" altLang="en-US" sz="3795" b="1" dirty="0">
              <a:solidFill>
                <a:schemeClr val="tx1">
                  <a:lumMod val="75000"/>
                  <a:lumOff val="25000"/>
                </a:schemeClr>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20" name="组合 19"/>
          <p:cNvGrpSpPr/>
          <p:nvPr/>
        </p:nvGrpSpPr>
        <p:grpSpPr>
          <a:xfrm>
            <a:off x="838594" y="1989492"/>
            <a:ext cx="1357322" cy="1500198"/>
            <a:chOff x="1837124" y="1808150"/>
            <a:chExt cx="1431472" cy="1582153"/>
          </a:xfrm>
        </p:grpSpPr>
        <p:sp>
          <p:nvSpPr>
            <p:cNvPr id="21" name="圆角矩形 20"/>
            <p:cNvSpPr/>
            <p:nvPr/>
          </p:nvSpPr>
          <p:spPr bwMode="auto">
            <a:xfrm>
              <a:off x="1837124" y="2636897"/>
              <a:ext cx="753406" cy="753406"/>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2" name="圆角矩形 21"/>
            <p:cNvSpPr/>
            <p:nvPr/>
          </p:nvSpPr>
          <p:spPr bwMode="auto">
            <a:xfrm>
              <a:off x="2590530" y="1808150"/>
              <a:ext cx="678066" cy="678066"/>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3" name="圆角矩形 22"/>
            <p:cNvSpPr/>
            <p:nvPr/>
          </p:nvSpPr>
          <p:spPr bwMode="auto">
            <a:xfrm>
              <a:off x="2289168" y="2335534"/>
              <a:ext cx="527384" cy="52738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24" name="圆角矩形 23"/>
          <p:cNvSpPr/>
          <p:nvPr/>
        </p:nvSpPr>
        <p:spPr bwMode="auto">
          <a:xfrm>
            <a:off x="3372163" y="4346946"/>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5" name="圆角矩形 24"/>
          <p:cNvSpPr/>
          <p:nvPr/>
        </p:nvSpPr>
        <p:spPr bwMode="auto">
          <a:xfrm>
            <a:off x="1124346" y="4489822"/>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26" name="组合 25"/>
          <p:cNvGrpSpPr/>
          <p:nvPr/>
        </p:nvGrpSpPr>
        <p:grpSpPr>
          <a:xfrm>
            <a:off x="2794552" y="4789472"/>
            <a:ext cx="1143009" cy="1143008"/>
            <a:chOff x="4172683" y="4897116"/>
            <a:chExt cx="1205451" cy="1205450"/>
          </a:xfrm>
        </p:grpSpPr>
        <p:sp>
          <p:nvSpPr>
            <p:cNvPr id="27" name="圆角矩形 26"/>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8" name="圆角矩形 27"/>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9" name="圆角矩形 28"/>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grpSp>
        <p:nvGrpSpPr>
          <p:cNvPr id="30" name="组合 29"/>
          <p:cNvGrpSpPr/>
          <p:nvPr/>
        </p:nvGrpSpPr>
        <p:grpSpPr>
          <a:xfrm>
            <a:off x="2943534" y="970992"/>
            <a:ext cx="3051937" cy="2090070"/>
            <a:chOff x="4474046" y="734010"/>
            <a:chExt cx="3218663" cy="2204250"/>
          </a:xfrm>
        </p:grpSpPr>
        <p:sp>
          <p:nvSpPr>
            <p:cNvPr id="31" name="圆角矩形 30"/>
            <p:cNvSpPr/>
            <p:nvPr/>
          </p:nvSpPr>
          <p:spPr bwMode="auto">
            <a:xfrm>
              <a:off x="4474046" y="2034172"/>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2" name="圆角矩形 31"/>
            <p:cNvSpPr/>
            <p:nvPr/>
          </p:nvSpPr>
          <p:spPr bwMode="auto">
            <a:xfrm>
              <a:off x="5726609" y="1636102"/>
              <a:ext cx="511081" cy="511081"/>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3" name="圆角矩形 32"/>
            <p:cNvSpPr/>
            <p:nvPr/>
          </p:nvSpPr>
          <p:spPr bwMode="auto">
            <a:xfrm>
              <a:off x="5812334" y="880021"/>
              <a:ext cx="324187" cy="324187"/>
            </a:xfrm>
            <a:prstGeom prst="roundRect">
              <a:avLst>
                <a:gd name="adj" fmla="val 6712"/>
              </a:avLst>
            </a:prstGeom>
            <a:solidFill>
              <a:srgbClr val="0070C0"/>
            </a:soli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圆角矩形 33"/>
            <p:cNvSpPr/>
            <p:nvPr/>
          </p:nvSpPr>
          <p:spPr bwMode="auto">
            <a:xfrm>
              <a:off x="6154815" y="1351166"/>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圆角矩形 34"/>
            <p:cNvSpPr/>
            <p:nvPr/>
          </p:nvSpPr>
          <p:spPr bwMode="auto">
            <a:xfrm>
              <a:off x="6788621" y="734010"/>
              <a:ext cx="904088" cy="904088"/>
            </a:xfrm>
            <a:prstGeom prst="roundRect">
              <a:avLst>
                <a:gd name="adj" fmla="val 6712"/>
              </a:avLst>
            </a:prstGeom>
            <a:solidFill>
              <a:schemeClr val="tx1">
                <a:lumMod val="65000"/>
                <a:lumOff val="3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endParaRPr lang="zh-CN" altLang="en-US" sz="2400" b="1" dirty="0">
                <a:solidFill>
                  <a:schemeClr val="bg1"/>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6" name="对角圆角矩形 35"/>
          <p:cNvSpPr/>
          <p:nvPr/>
        </p:nvSpPr>
        <p:spPr bwMode="auto">
          <a:xfrm>
            <a:off x="1657650" y="2971789"/>
            <a:ext cx="1916615"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a:lnSpc>
                <a:spcPct val="130000"/>
              </a:lnSpc>
            </a:pPr>
            <a:r>
              <a:rPr lang="en-US" altLang="zh-CN"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1</a:t>
            </a:r>
            <a:endParaRPr lang="zh-CN" altLang="en-US" sz="66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38" name="图片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集群使用前提</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1121502"/>
            <a:ext cx="9616782" cy="405400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1</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、客户端与集群网络连通</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公网</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IP</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、客户端如果为</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linux</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macos</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可以直接</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ssh</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连接，如果为</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windows</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系统，需要安装相应</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ssh</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工具软件</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3</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、由管理员开通集群帐号</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4</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、简单</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Linux</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操作基础</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登陆集群</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621436"/>
            <a:ext cx="8848476" cy="528453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450850" indent="-342900" defTabSz="801370" fontAlgn="base">
              <a:spcBef>
                <a:spcPts val="600"/>
              </a:spcBef>
              <a:spcAft>
                <a:spcPts val="600"/>
              </a:spcAft>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step1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集群登录</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在</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SSH</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工具终端中输入地址</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login02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的</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ip</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login02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：111.186.40.49</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端口号：</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22</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使用管理员开通的帐号密码进行连接</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常见的</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ssh</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工具：</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putty</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开源、</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Xshell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SecureCRT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等</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3" name="图片 2"/>
          <p:cNvPicPr>
            <a:picLocks noChangeAspect="1"/>
          </p:cNvPicPr>
          <p:nvPr/>
        </p:nvPicPr>
        <p:blipFill>
          <a:blip r:embed="rId2"/>
          <a:stretch>
            <a:fillRect/>
          </a:stretch>
        </p:blipFill>
        <p:spPr>
          <a:xfrm>
            <a:off x="6494936" y="432307"/>
            <a:ext cx="5211747" cy="4524086"/>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修改密码</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8" name="对角圆角矩形 17"/>
          <p:cNvSpPr/>
          <p:nvPr/>
        </p:nvSpPr>
        <p:spPr bwMode="auto">
          <a:xfrm>
            <a:off x="1298824" y="1114920"/>
            <a:ext cx="8669424" cy="3920719"/>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500760" y="1375446"/>
            <a:ext cx="8275022" cy="2046714"/>
          </a:xfrm>
          <a:prstGeom prst="rect">
            <a:avLst/>
          </a:prstGeom>
          <a:noFill/>
        </p:spPr>
        <p:txBody>
          <a:bodyPr wrap="none" rtlCol="0">
            <a:spAutoFit/>
          </a:bodyPr>
          <a:lstStyle/>
          <a:p>
            <a:pPr marL="450850" indent="-342900" defTabSz="801370" fontAlgn="base">
              <a:spcBef>
                <a:spcPts val="600"/>
              </a:spcBef>
              <a:spcAft>
                <a:spcPts val="600"/>
              </a:spcAft>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step2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修改账户密码 （首次）</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需要登录到</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login02</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修改，使用</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yppasswd</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命令并需要输入旧密码及</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2</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次新密码</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eg:ssh</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 login02</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执行</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yppasswd</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，按照提示进行修改，修改完成后会自动同步用户信息到集群</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endParaRPr lang="zh-CN" altLang="en-US" dirty="0"/>
          </a:p>
        </p:txBody>
      </p:sp>
      <p:pic>
        <p:nvPicPr>
          <p:cNvPr id="26" name="图片 1"/>
          <p:cNvPicPr>
            <a:picLocks noChangeAspect="1"/>
          </p:cNvPicPr>
          <p:nvPr/>
        </p:nvPicPr>
        <p:blipFill>
          <a:blip r:embed="rId2"/>
          <a:stretch>
            <a:fillRect/>
          </a:stretch>
        </p:blipFill>
        <p:spPr>
          <a:xfrm>
            <a:off x="1682115" y="3133725"/>
            <a:ext cx="7901940" cy="1807210"/>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文件传输</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1121502"/>
            <a:ext cx="8861176" cy="5101498"/>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常见的</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sftp</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工具：</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winscp</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开源、</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Filezilla</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开源、</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xftp</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2" name="图片 1"/>
          <p:cNvPicPr>
            <a:picLocks noChangeAspect="1"/>
          </p:cNvPicPr>
          <p:nvPr/>
        </p:nvPicPr>
        <p:blipFill>
          <a:blip r:embed="rId2"/>
          <a:stretch>
            <a:fillRect/>
          </a:stretch>
        </p:blipFill>
        <p:spPr>
          <a:xfrm>
            <a:off x="1886585" y="2020400"/>
            <a:ext cx="5647690" cy="3456940"/>
          </a:xfrm>
          <a:prstGeom prst="rect">
            <a:avLst/>
          </a:prstGeom>
        </p:spPr>
      </p:pic>
      <p:sp>
        <p:nvSpPr>
          <p:cNvPr id="3" name="文本框 2"/>
          <p:cNvSpPr txBox="1"/>
          <p:nvPr/>
        </p:nvSpPr>
        <p:spPr>
          <a:xfrm>
            <a:off x="1549400" y="1418042"/>
            <a:ext cx="6794500" cy="67710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step3 </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打开sftp工具上传</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算例</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文件</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及</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PBS</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脚本</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9458" y="1134837"/>
            <a:ext cx="8873241" cy="445316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468755" y="1477134"/>
            <a:ext cx="8757285" cy="1630045"/>
          </a:xfrm>
          <a:prstGeom prst="rect">
            <a:avLst/>
          </a:prstGeom>
          <a:noFill/>
        </p:spPr>
        <p:txBody>
          <a:bodyPr wrap="none" rtlCol="0">
            <a:spAutoFit/>
          </a:bodyPr>
          <a:lstStyle/>
          <a:p>
            <a:pPr marL="285750" indent="-285750" algn="l">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step4 </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检查集群资源空闲情况</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indent="0" algn="l">
              <a:buFont typeface="Arial" panose="020B0604020202020204" pitchFamily="34" charset="0"/>
              <a:buNone/>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qstat查看作业状态   job ID作业编号，Name作业名，user提交作业用户，</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algn="l"/>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Time use 运行时间 Queue 提交队列 </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algn="l"/>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S代表状态R代表运行，Q代表排队，C代表运算完毕或者退出</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p:txBody>
      </p:sp>
      <p:pic>
        <p:nvPicPr>
          <p:cNvPr id="10" name="图片 1"/>
          <p:cNvPicPr>
            <a:picLocks noChangeAspect="1"/>
          </p:cNvPicPr>
          <p:nvPr/>
        </p:nvPicPr>
        <p:blipFill>
          <a:blip r:embed="rId2"/>
          <a:stretch>
            <a:fillRect/>
          </a:stretch>
        </p:blipFill>
        <p:spPr>
          <a:xfrm>
            <a:off x="1468755" y="3107055"/>
            <a:ext cx="8260080" cy="1842135"/>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9458" y="1134837"/>
            <a:ext cx="8873241" cy="445316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638300" y="1490469"/>
            <a:ext cx="10121682" cy="1292662"/>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step4 </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检查集群资源空闲情况</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285750" indent="-285750">
              <a:buFont typeface="Arial" panose="020B0604020202020204" pitchFamily="34" charset="0"/>
              <a:buChar char="•"/>
            </a:pP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可以使用</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pestat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showq</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pbsnodes</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 –l all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等命令，查看节点状态及资源使用情况</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542032"/>
            <a:ext cx="6547186" cy="2965602"/>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9458" y="1134837"/>
            <a:ext cx="8873241" cy="445316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638300" y="1490469"/>
            <a:ext cx="7952740" cy="1322070"/>
          </a:xfrm>
          <a:prstGeom prst="rect">
            <a:avLst/>
          </a:prstGeom>
          <a:noFill/>
        </p:spPr>
        <p:txBody>
          <a:bodyPr wrap="none" rtlCol="0">
            <a:spAutoFit/>
          </a:bodyPr>
          <a:lstStyle/>
          <a:p>
            <a:pPr marL="285750" indent="-285750" algn="l">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step4 </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检查集群资源空闲情况</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indent="0" algn="l">
              <a:buFont typeface="Arial" panose="020B0604020202020204" pitchFamily="34" charset="0"/>
              <a:buNone/>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showq</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可以查看作业编号，用户名，运行状态,remianing剩余时间，</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indent="0" algn="l">
              <a:buFont typeface="Arial" panose="020B0604020202020204" pitchFamily="34" charset="0"/>
              <a:buNone/>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infinity无限，starttime 开始时间</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480" y="2847975"/>
            <a:ext cx="5431155" cy="2629535"/>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1121502"/>
            <a:ext cx="8848476" cy="4355838"/>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450850" indent="-342900" defTabSz="801370" fontAlgn="base">
              <a:spcBef>
                <a:spcPts val="600"/>
              </a:spcBef>
              <a:spcAft>
                <a:spcPts val="600"/>
              </a:spcAft>
              <a:buFont typeface="Arial" panose="020B0604020202020204" pitchFamily="34" charset="0"/>
              <a:buChar char="•"/>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663700" y="1379845"/>
            <a:ext cx="6870792" cy="1292662"/>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step5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根据需求，</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修改pbs脚本模版</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285750" indent="-285750">
              <a:buFont typeface="Arial" panose="020B0604020202020204" pitchFamily="34" charset="0"/>
              <a:buChar char="•"/>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指定需要资源</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使用队列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环境变量</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软件执行命令及参数</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285750" indent="-285750">
              <a:buFont typeface="Arial" panose="020B0604020202020204" pitchFamily="34" charset="0"/>
              <a:buChar char="•"/>
            </a:pP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endParaRPr lang="zh-CN" altLang="en-US" dirty="0"/>
          </a:p>
        </p:txBody>
      </p:sp>
      <p:pic>
        <p:nvPicPr>
          <p:cNvPr id="4" name="图片 3"/>
          <p:cNvPicPr>
            <a:picLocks noChangeAspect="1"/>
          </p:cNvPicPr>
          <p:nvPr/>
        </p:nvPicPr>
        <p:blipFill>
          <a:blip r:embed="rId2"/>
          <a:stretch>
            <a:fillRect/>
          </a:stretch>
        </p:blipFill>
        <p:spPr>
          <a:xfrm>
            <a:off x="2044700" y="2136879"/>
            <a:ext cx="7038095" cy="2800000"/>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1131027"/>
            <a:ext cx="8678894" cy="3611863"/>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574800" y="1487828"/>
            <a:ext cx="2225353" cy="677108"/>
          </a:xfrm>
          <a:prstGeom prst="rect">
            <a:avLst/>
          </a:prstGeom>
          <a:noFill/>
        </p:spPr>
        <p:txBody>
          <a:bodyPr wrap="none" rtlCol="0">
            <a:spAutoFit/>
          </a:bodyPr>
          <a:lstStyle/>
          <a:p>
            <a:pPr marL="342900" indent="-342900">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Step6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提交作业</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799" y="2201045"/>
            <a:ext cx="4964319" cy="494530"/>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505223" y="965257"/>
            <a:ext cx="8876808" cy="3849084"/>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p:cNvSpPr txBox="1"/>
          <p:nvPr/>
        </p:nvSpPr>
        <p:spPr>
          <a:xfrm>
            <a:off x="1803400" y="1459491"/>
            <a:ext cx="2719399" cy="677108"/>
          </a:xfrm>
          <a:prstGeom prst="rect">
            <a:avLst/>
          </a:prstGeom>
          <a:noFill/>
        </p:spPr>
        <p:txBody>
          <a:bodyPr wrap="none" rtlCol="0">
            <a:spAutoFit/>
          </a:bodyPr>
          <a:lstStyle/>
          <a:p>
            <a:pPr marL="342900" indent="-342900">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Step7 </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检查作业状态</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632" y="2126848"/>
            <a:ext cx="8744399" cy="1276416"/>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4067135"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集群设备</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3" name="矩形 2"/>
          <p:cNvSpPr/>
          <p:nvPr/>
        </p:nvSpPr>
        <p:spPr>
          <a:xfrm>
            <a:off x="798756" y="1260559"/>
            <a:ext cx="9386643" cy="4842510"/>
          </a:xfrm>
          <a:prstGeom prst="rect">
            <a:avLst/>
          </a:prstGeom>
        </p:spPr>
        <p:txBody>
          <a:bodyPr wrap="square">
            <a:spAutoFit/>
          </a:bodyPr>
          <a:lstStyle/>
          <a:p>
            <a:pPr indent="304800" defTabSz="801370" fontAlgn="base">
              <a:lnSpc>
                <a:spcPct val="150000"/>
              </a:lnSpc>
              <a:spcBef>
                <a:spcPct val="0"/>
              </a:spcBef>
              <a:spcAft>
                <a:spcPts val="570"/>
              </a:spcAft>
            </a:pP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整个集群包含</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indent="304800" defTabSz="801370" fontAlgn="base">
              <a:lnSpc>
                <a:spcPct val="150000"/>
              </a:lnSpc>
              <a:spcBef>
                <a:spcPct val="0"/>
              </a:spcBef>
              <a:spcAft>
                <a:spcPts val="570"/>
              </a:spcAft>
            </a:pP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a:t>
            </a: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2U</a:t>
            </a: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管理节点</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login01</a:t>
            </a: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登陆节点</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login02</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Intel Gold 6240 CPU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2.6GHz,18C</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indent="304800" defTabSz="801370" fontAlgn="base">
              <a:lnSpc>
                <a:spcPct val="150000"/>
              </a:lnSpc>
              <a:spcBef>
                <a:spcPct val="0"/>
              </a:spcBef>
              <a:spcAft>
                <a:spcPts val="570"/>
              </a:spcAft>
            </a:pP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36</a:t>
            </a: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的</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4</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路计算节点</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gr01-gr36</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，每个节点包含</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72</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cpu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核、</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384G</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内存容量</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mn-ea"/>
              </a:rPr>
              <a:t>Intel Gold 6240 CPU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mn-ea"/>
              </a:rPr>
              <a:t>（</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mn-ea"/>
              </a:rPr>
              <a:t>2.6GHz,18C</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mn-ea"/>
              </a:rPr>
              <a:t>）</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indent="304800" defTabSz="801370" fontAlgn="base">
              <a:lnSpc>
                <a:spcPct val="150000"/>
              </a:lnSpc>
              <a:spcBef>
                <a:spcPct val="0"/>
              </a:spcBef>
              <a:spcAft>
                <a:spcPts val="570"/>
              </a:spcAft>
            </a:pP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4U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胖计算节点</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fat01</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，包含</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192</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CPU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核，</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6144G</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内存容量</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,Intel Platinum 8268 CPU（2.9GHz，24C）</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indent="304800" defTabSz="801370" fontAlgn="base">
              <a:lnSpc>
                <a:spcPct val="150000"/>
              </a:lnSpc>
              <a:spcBef>
                <a:spcPct val="0"/>
              </a:spcBef>
              <a:spcAft>
                <a:spcPts val="570"/>
              </a:spcAft>
            </a:pP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14</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个</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2U</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数据存储节点</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inspur01-inspur14,Intel Sliver 4210 CPU（2.2GHz，10C）*2</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indent="304800" defTabSz="801370" fontAlgn="base">
              <a:lnSpc>
                <a:spcPct val="150000"/>
              </a:lnSpc>
              <a:spcBef>
                <a:spcPct val="0"/>
              </a:spcBef>
              <a:spcAft>
                <a:spcPts val="570"/>
              </a:spcAft>
            </a:pP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a:t>
            </a: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台</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千兆</a:t>
            </a:r>
            <a:r>
              <a:rPr lang="zh-CN"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交换机、</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台万兆交换机、</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台</a:t>
            </a:r>
            <a:r>
              <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IB</a:t>
            </a:r>
            <a:r>
              <a:rPr lang="zh-CN" altLang="en-US"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高速交换机。</a:t>
            </a:r>
            <a:endParaRPr lang="en-US" altLang="zh-CN" sz="1895"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59306"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命令行作业提交流程</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1298824" y="1121502"/>
            <a:ext cx="8873876" cy="5139598"/>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 name="文本框 2"/>
          <p:cNvSpPr txBox="1"/>
          <p:nvPr/>
        </p:nvSpPr>
        <p:spPr>
          <a:xfrm>
            <a:off x="1906829" y="1671938"/>
            <a:ext cx="7347974" cy="1477328"/>
          </a:xfrm>
          <a:prstGeom prst="rect">
            <a:avLst/>
          </a:prstGeom>
          <a:noFill/>
        </p:spPr>
        <p:txBody>
          <a:bodyPr wrap="none" rtlCol="0">
            <a:spAutoFit/>
          </a:bodyPr>
          <a:lstStyle/>
          <a:p>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根据</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qstat</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 –an</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中查询到的计算节点信息，可以登录到对应节点查看进程</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如</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ssh</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 gr01</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使用</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top</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查看进程情况</a:t>
            </a:r>
            <a:endPar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作业报错分析</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2" name="矩形 1"/>
          <p:cNvSpPr/>
          <p:nvPr/>
        </p:nvSpPr>
        <p:spPr>
          <a:xfrm>
            <a:off x="620162" y="624234"/>
            <a:ext cx="10147057" cy="1354217"/>
          </a:xfrm>
          <a:prstGeom prst="rect">
            <a:avLst/>
          </a:prstGeom>
        </p:spPr>
        <p:txBody>
          <a:bodyPr wrap="square">
            <a:spAutoFit/>
          </a:bodyPr>
          <a:lstStyle/>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一般的有问题的作业会在</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5-30</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秒内变成状态</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c</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，然后从</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qstat</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中消失，建议提交作业后检查一下</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qstat</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，若作业状态为</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c</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或消失，需要查看作业</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e</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和</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o</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文件，根据日志信息分析报错原因 文件名最后的数字为作业</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id</a:t>
            </a:r>
            <a:endPar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如下图报错，提示找不到</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mpirun</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这个命令。</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Can’t find file </a:t>
            </a:r>
            <a:r>
              <a:rPr lang="en-US" altLang="zh-CN"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vnc</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这个并非报错，可以忽略</a:t>
            </a:r>
            <a:endPar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3" name="图片 2"/>
          <p:cNvPicPr>
            <a:picLocks noChangeAspect="1"/>
          </p:cNvPicPr>
          <p:nvPr/>
        </p:nvPicPr>
        <p:blipFill>
          <a:blip r:embed="rId2"/>
          <a:stretch>
            <a:fillRect/>
          </a:stretch>
        </p:blipFill>
        <p:spPr>
          <a:xfrm>
            <a:off x="798757" y="2023249"/>
            <a:ext cx="8733333" cy="1200000"/>
          </a:xfrm>
          <a:prstGeom prst="rect">
            <a:avLst/>
          </a:prstGeom>
        </p:spPr>
      </p:pic>
      <p:pic>
        <p:nvPicPr>
          <p:cNvPr id="5" name="图片 4"/>
          <p:cNvPicPr>
            <a:picLocks noChangeAspect="1"/>
          </p:cNvPicPr>
          <p:nvPr/>
        </p:nvPicPr>
        <p:blipFill>
          <a:blip r:embed="rId3"/>
          <a:stretch>
            <a:fillRect/>
          </a:stretch>
        </p:blipFill>
        <p:spPr>
          <a:xfrm>
            <a:off x="796483" y="3424863"/>
            <a:ext cx="7156072" cy="2940091"/>
          </a:xfrm>
          <a:prstGeom prst="rect">
            <a:avLst/>
          </a:prstGeom>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查看用户组配额</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2" name="矩形 1"/>
          <p:cNvSpPr/>
          <p:nvPr/>
        </p:nvSpPr>
        <p:spPr>
          <a:xfrm>
            <a:off x="620162" y="624234"/>
            <a:ext cx="10147057" cy="368300"/>
          </a:xfrm>
          <a:prstGeom prst="rect">
            <a:avLst/>
          </a:prstGeom>
        </p:spPr>
        <p:txBody>
          <a:bodyPr wrap="square">
            <a:spAutoFit/>
          </a:bodyPr>
          <a:lstStyle/>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命令</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Icfsquota -g 用户组名</a:t>
            </a:r>
            <a:endPar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22" name="图片 1"/>
          <p:cNvPicPr>
            <a:picLocks noChangeAspect="1"/>
          </p:cNvPicPr>
          <p:nvPr/>
        </p:nvPicPr>
        <p:blipFill>
          <a:blip r:embed="rId2"/>
          <a:stretch>
            <a:fillRect/>
          </a:stretch>
        </p:blipFill>
        <p:spPr>
          <a:xfrm>
            <a:off x="798830" y="1449070"/>
            <a:ext cx="10624820" cy="2336800"/>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423854"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3 </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集群使用介绍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jupyter</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2" name="矩形 1"/>
          <p:cNvSpPr/>
          <p:nvPr/>
        </p:nvSpPr>
        <p:spPr>
          <a:xfrm>
            <a:off x="620162" y="624234"/>
            <a:ext cx="10147057" cy="798830"/>
          </a:xfrm>
          <a:prstGeom prst="rect">
            <a:avLst/>
          </a:prstGeom>
        </p:spPr>
        <p:txBody>
          <a:bodyPr wrap="square">
            <a:spAutoFit/>
          </a:bodyPr>
          <a:lstStyle/>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命令</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:jupyter-lab </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不建议使用</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root</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用户运行，可以使用</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--allow-root</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绕过，</a:t>
            </a:r>
            <a:endPar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spcBef>
                <a:spcPts val="600"/>
              </a:spcBef>
              <a:spcAft>
                <a:spcPts val="600"/>
              </a:spcAft>
            </a:pP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普通用户直接使用命令</a:t>
            </a:r>
            <a:r>
              <a:rPr lang="en-US" altLang="zh-CN"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jupyter-lab</a:t>
            </a:r>
            <a:r>
              <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就行</a:t>
            </a:r>
            <a:endParaRPr lang="zh-CN" altLang="en-US"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pic>
        <p:nvPicPr>
          <p:cNvPr id="13" name="图片 9"/>
          <p:cNvPicPr>
            <a:picLocks noChangeAspect="1"/>
          </p:cNvPicPr>
          <p:nvPr/>
        </p:nvPicPr>
        <p:blipFill>
          <a:blip r:embed="rId2"/>
          <a:stretch>
            <a:fillRect/>
          </a:stretch>
        </p:blipFill>
        <p:spPr>
          <a:xfrm>
            <a:off x="798830" y="1903095"/>
            <a:ext cx="10832465" cy="3379470"/>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p:nvPr/>
        </p:nvPicPr>
        <p:blipFill>
          <a:blip r:embed="rId1"/>
          <a:stretch>
            <a:fillRect/>
          </a:stretch>
        </p:blipFill>
        <p:spPr>
          <a:xfrm>
            <a:off x="801370" y="2202180"/>
            <a:ext cx="10166985" cy="3149600"/>
          </a:xfrm>
          <a:prstGeom prst="rect">
            <a:avLst/>
          </a:prstGeom>
          <a:noFill/>
          <a:ln w="9525">
            <a:noFill/>
          </a:ln>
        </p:spPr>
      </p:pic>
      <p:sp>
        <p:nvSpPr>
          <p:cNvPr id="110" name="文本框 109"/>
          <p:cNvSpPr txBox="1"/>
          <p:nvPr/>
        </p:nvSpPr>
        <p:spPr>
          <a:xfrm>
            <a:off x="3556000" y="3895725"/>
            <a:ext cx="5080000" cy="41402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3" name="文本框 2"/>
          <p:cNvSpPr txBox="1"/>
          <p:nvPr/>
        </p:nvSpPr>
        <p:spPr>
          <a:xfrm>
            <a:off x="180340" y="716280"/>
            <a:ext cx="10243820" cy="922020"/>
          </a:xfrm>
          <a:prstGeom prst="rect">
            <a:avLst/>
          </a:prstGeom>
          <a:noFill/>
        </p:spPr>
        <p:txBody>
          <a:bodyPr wrap="square" rtlCol="0">
            <a:spAutoFit/>
          </a:bodyPr>
          <a:p>
            <a:pPr lvl="1" indent="0" algn="l"/>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1．开启</a:t>
            </a:r>
            <a:r>
              <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VNC</a:t>
            </a:r>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服务，正常情况下输入</a:t>
            </a:r>
            <a:r>
              <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vncserver</a:t>
            </a:r>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命令会默认添加端口号。</a:t>
            </a:r>
            <a:endPar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endParaRPr>
          </a:p>
          <a:p>
            <a:pPr lvl="1" indent="0" algn="l"/>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如果想要设置自己的端口可以在后面加上</a:t>
            </a:r>
            <a:r>
              <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a:t>
            </a:r>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端口号</a:t>
            </a:r>
            <a:r>
              <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a:t>
            </a:r>
            <a:endPar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endParaRPr>
          </a:p>
          <a:p>
            <a:pPr lvl="1" indent="0" algn="l"/>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例如：</a:t>
            </a:r>
            <a:r>
              <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vncserver :3</a:t>
            </a:r>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设置端口号为</a:t>
            </a:r>
            <a:r>
              <a:rPr 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:3</a:t>
            </a:r>
            <a:r>
              <a:rPr lang="zh-CN">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server</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4" name="矩形 3"/>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	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59435" y="730250"/>
            <a:ext cx="9304655" cy="368300"/>
          </a:xfrm>
          <a:prstGeom prst="rect">
            <a:avLst/>
          </a:prstGeom>
          <a:noFill/>
          <a:ln w="9525">
            <a:noFill/>
          </a:ln>
        </p:spPr>
        <p:txBody>
          <a:bodyPr wrap="square">
            <a:spAutoFit/>
          </a:bodyPr>
          <a:p>
            <a:pPr indent="0"/>
            <a:r>
              <a:rPr lang="en-US" altLang="zh-CN" b="0">
                <a:latin typeface="黑体" panose="02010609060101010101" pitchFamily="49" charset="-122"/>
                <a:ea typeface="黑体" panose="02010609060101010101" pitchFamily="49" charset="-122"/>
                <a:cs typeface="黑体" panose="02010609060101010101" pitchFamily="49" charset="-122"/>
              </a:rPr>
              <a:t>2</a:t>
            </a:r>
            <a:r>
              <a:rPr lang="zh-CN" b="0">
                <a:latin typeface="黑体" panose="02010609060101010101" pitchFamily="49" charset="-122"/>
                <a:ea typeface="黑体" panose="02010609060101010101" pitchFamily="49" charset="-122"/>
                <a:cs typeface="黑体" panose="02010609060101010101" pitchFamily="49" charset="-122"/>
              </a:rPr>
              <a:t>．</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设置密码</a:t>
            </a:r>
            <a:r>
              <a:rPr 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第一次输入密码，在输入确认密码</a:t>
            </a:r>
            <a:endParaRPr lang="zh-CN" alt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p:nvPr/>
        </p:nvPicPr>
        <p:blipFill>
          <a:blip r:embed="rId1"/>
          <a:stretch>
            <a:fillRect/>
          </a:stretch>
        </p:blipFill>
        <p:spPr>
          <a:xfrm>
            <a:off x="2122170" y="1098550"/>
            <a:ext cx="7743190" cy="1904365"/>
          </a:xfrm>
          <a:prstGeom prst="rect">
            <a:avLst/>
          </a:prstGeom>
          <a:noFill/>
          <a:ln w="9525">
            <a:noFill/>
          </a:ln>
        </p:spPr>
      </p:pic>
      <p:sp>
        <p:nvSpPr>
          <p:cNvPr id="113" name="文本框 112"/>
          <p:cNvSpPr txBox="1"/>
          <p:nvPr/>
        </p:nvSpPr>
        <p:spPr>
          <a:xfrm>
            <a:off x="559435" y="3002915"/>
            <a:ext cx="9305290" cy="1260475"/>
          </a:xfrm>
          <a:prstGeom prst="rect">
            <a:avLst/>
          </a:prstGeom>
          <a:noFill/>
          <a:ln w="9525">
            <a:noFill/>
          </a:ln>
        </p:spPr>
        <p:txBody>
          <a:bodyPr wrap="square">
            <a:spAutoFit/>
          </a:bodyPr>
          <a:p>
            <a:pPr indent="0"/>
            <a:r>
              <a:rPr lang="en-US" sz="2000" b="0">
                <a:latin typeface="黑体" panose="02010609060101010101" pitchFamily="49" charset="-122"/>
                <a:ea typeface="黑体" panose="02010609060101010101" pitchFamily="49" charset="-122"/>
                <a:cs typeface="黑体" panose="02010609060101010101" pitchFamily="49" charset="-122"/>
              </a:rPr>
              <a:t> </a:t>
            </a:r>
            <a:endParaRPr lang="zh-CN" sz="2000" b="0">
              <a:latin typeface="黑体" panose="02010609060101010101" pitchFamily="49" charset="-122"/>
              <a:ea typeface="黑体" panose="02010609060101010101" pitchFamily="49" charset="-122"/>
              <a:cs typeface="黑体" panose="02010609060101010101" pitchFamily="49" charset="-122"/>
            </a:endParaRPr>
          </a:p>
          <a:p>
            <a:pPr indent="0"/>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选择是否仅设置查看权限的密码如果选择</a:t>
            </a:r>
            <a:r>
              <a:rPr 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y</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会再次输入密码，</a:t>
            </a:r>
            <a:r>
              <a:rPr 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n</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会显是创建完成（注意只有第一次创建的时候会让输入密码，其余都会采用第一次创建时的密码）</a:t>
            </a:r>
            <a:endParaRPr lang="zh-CN" alt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endParaRPr>
          </a:p>
        </p:txBody>
      </p:sp>
      <p:pic>
        <p:nvPicPr>
          <p:cNvPr id="7" name="图片 6"/>
          <p:cNvPicPr/>
          <p:nvPr/>
        </p:nvPicPr>
        <p:blipFill>
          <a:blip r:embed="rId2"/>
          <a:stretch>
            <a:fillRect/>
          </a:stretch>
        </p:blipFill>
        <p:spPr>
          <a:xfrm>
            <a:off x="2125345" y="4439920"/>
            <a:ext cx="7743825" cy="309245"/>
          </a:xfrm>
          <a:prstGeom prst="rect">
            <a:avLst/>
          </a:prstGeom>
          <a:noFill/>
          <a:ln w="9525">
            <a:noFill/>
          </a:ln>
        </p:spPr>
      </p:pic>
      <p:sp>
        <p:nvSpPr>
          <p:cNvPr id="114" name="文本框 113"/>
          <p:cNvSpPr txBox="1"/>
          <p:nvPr/>
        </p:nvSpPr>
        <p:spPr>
          <a:xfrm>
            <a:off x="3247390" y="5849620"/>
            <a:ext cx="5080000" cy="41402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server</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9" name="矩形 8"/>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	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文本框 113"/>
          <p:cNvSpPr txBox="1"/>
          <p:nvPr/>
        </p:nvSpPr>
        <p:spPr>
          <a:xfrm>
            <a:off x="1522095" y="2552065"/>
            <a:ext cx="9058275" cy="252730"/>
          </a:xfrm>
          <a:prstGeom prst="rect">
            <a:avLst/>
          </a:prstGeom>
          <a:noFill/>
          <a:ln w="9525">
            <a:noFill/>
          </a:ln>
        </p:spPr>
        <p:txBody>
          <a:bodyPr wrap="square">
            <a:spAutoFit/>
          </a:bodyPr>
          <a:p>
            <a:pPr indent="0"/>
            <a:r>
              <a:rPr lang="zh-CN" sz="1050" b="0">
                <a:latin typeface="Calibri" panose="020F0502020204030204" pitchFamily="34" charset="0"/>
                <a:ea typeface="宋体" panose="02010600030101010101" pitchFamily="2" charset="-122"/>
              </a:rPr>
              <a:t>1．配置完成截图</a:t>
            </a:r>
            <a:endParaRPr lang="zh-CN" altLang="en-US"/>
          </a:p>
        </p:txBody>
      </p:sp>
      <p:pic>
        <p:nvPicPr>
          <p:cNvPr id="2" name="图片 1"/>
          <p:cNvPicPr/>
          <p:nvPr/>
        </p:nvPicPr>
        <p:blipFill>
          <a:blip r:embed="rId1"/>
          <a:stretch>
            <a:fillRect/>
          </a:stretch>
        </p:blipFill>
        <p:spPr>
          <a:xfrm>
            <a:off x="1522095" y="1293495"/>
            <a:ext cx="9409430" cy="4271010"/>
          </a:xfrm>
          <a:prstGeom prst="rect">
            <a:avLst/>
          </a:prstGeom>
          <a:noFill/>
          <a:ln w="9525">
            <a:noFill/>
          </a:ln>
        </p:spPr>
      </p:pic>
      <p:sp>
        <p:nvSpPr>
          <p:cNvPr id="115" name="文本框 114"/>
          <p:cNvSpPr txBox="1"/>
          <p:nvPr/>
        </p:nvSpPr>
        <p:spPr>
          <a:xfrm>
            <a:off x="1522095" y="4871085"/>
            <a:ext cx="9058275" cy="414020"/>
          </a:xfrm>
          <a:prstGeom prst="rect">
            <a:avLst/>
          </a:prstGeom>
          <a:noFill/>
          <a:ln w="9525">
            <a:noFill/>
          </a:ln>
        </p:spPr>
        <p:txBody>
          <a:bodyPr wrap="square">
            <a:spAutoFit/>
          </a:bodyPr>
          <a:p>
            <a:pPr indent="0"/>
            <a:r>
              <a:rPr lang="en-US" sz="105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3" name="文本框 2"/>
          <p:cNvSpPr txBox="1"/>
          <p:nvPr/>
        </p:nvSpPr>
        <p:spPr>
          <a:xfrm>
            <a:off x="518795" y="780415"/>
            <a:ext cx="6254750" cy="368300"/>
          </a:xfrm>
          <a:prstGeom prst="rect">
            <a:avLst/>
          </a:prstGeom>
          <a:noFill/>
          <a:ln w="9525">
            <a:noFill/>
          </a:ln>
        </p:spPr>
        <p:txBody>
          <a:bodyPr wrap="square">
            <a:spAutoFit/>
          </a:bodyPr>
          <a:p>
            <a:pPr indent="0"/>
            <a:r>
              <a:rPr lang="en-US" altLang="zh-CN" b="0">
                <a:latin typeface="黑体" panose="02010609060101010101" pitchFamily="49" charset="-122"/>
                <a:ea typeface="黑体" panose="02010609060101010101" pitchFamily="49" charset="-122"/>
                <a:cs typeface="黑体" panose="02010609060101010101" pitchFamily="49" charset="-122"/>
              </a:rPr>
              <a:t>3</a:t>
            </a:r>
            <a:r>
              <a:rPr lang="zh-CN" b="0">
                <a:latin typeface="黑体" panose="02010609060101010101" pitchFamily="49" charset="-122"/>
                <a:ea typeface="黑体" panose="02010609060101010101" pitchFamily="49" charset="-122"/>
                <a:cs typeface="黑体" panose="02010609060101010101" pitchFamily="49" charset="-122"/>
              </a:rPr>
              <a:t>．</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配置完成截图</a:t>
            </a:r>
            <a:endParaRPr lang="zh-CN" alt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endParaRPr>
          </a:p>
        </p:txBody>
      </p:sp>
      <p:sp>
        <p:nvSpPr>
          <p:cNvPr id="61" name="矩形 60"/>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	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server</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 name="文本框 114"/>
          <p:cNvSpPr txBox="1"/>
          <p:nvPr/>
        </p:nvSpPr>
        <p:spPr>
          <a:xfrm>
            <a:off x="1684020" y="532130"/>
            <a:ext cx="8501380" cy="645160"/>
          </a:xfrm>
          <a:prstGeom prst="rect">
            <a:avLst/>
          </a:prstGeom>
          <a:noFill/>
          <a:ln w="9525">
            <a:noFill/>
          </a:ln>
        </p:spPr>
        <p:txBody>
          <a:bodyPr wrap="square">
            <a:spAutoFit/>
          </a:bodyPr>
          <a:p>
            <a:pPr indent="0"/>
            <a:endParaRPr lang="zh-CN"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endParaRPr>
          </a:p>
          <a:p>
            <a:pPr indent="0"/>
            <a:r>
              <a:rPr lang="zh-CN"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查看</a:t>
            </a:r>
            <a:r>
              <a:rPr lang="en-US"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cs typeface="Times New Roman" panose="02020603050405020304" pitchFamily="18" charset="0"/>
              </a:rPr>
              <a:t>VNC</a:t>
            </a:r>
            <a:r>
              <a:rPr lang="zh-CN"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端口号输入命令</a:t>
            </a:r>
            <a:r>
              <a:rPr lang="en-US"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vncserver -list </a:t>
            </a:r>
            <a:r>
              <a:rPr lang="zh-CN"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查看该用户创建的</a:t>
            </a:r>
            <a:r>
              <a:rPr lang="en-US"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VNC</a:t>
            </a:r>
            <a:r>
              <a:rPr lang="zh-CN"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端口</a:t>
            </a:r>
            <a:endParaRPr lang="zh-CN" altLang="en-US"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endParaRPr>
          </a:p>
        </p:txBody>
      </p:sp>
      <p:pic>
        <p:nvPicPr>
          <p:cNvPr id="2" name="图片 1"/>
          <p:cNvPicPr/>
          <p:nvPr/>
        </p:nvPicPr>
        <p:blipFill>
          <a:blip r:embed="rId1"/>
          <a:stretch>
            <a:fillRect/>
          </a:stretch>
        </p:blipFill>
        <p:spPr>
          <a:xfrm>
            <a:off x="1683385" y="1350645"/>
            <a:ext cx="8502650" cy="2132330"/>
          </a:xfrm>
          <a:prstGeom prst="rect">
            <a:avLst/>
          </a:prstGeom>
          <a:noFill/>
          <a:ln w="9525">
            <a:noFill/>
          </a:ln>
        </p:spPr>
      </p:pic>
      <p:sp>
        <p:nvSpPr>
          <p:cNvPr id="116" name="文本框 115"/>
          <p:cNvSpPr txBox="1"/>
          <p:nvPr/>
        </p:nvSpPr>
        <p:spPr>
          <a:xfrm>
            <a:off x="1684020" y="3482975"/>
            <a:ext cx="8502015" cy="1983740"/>
          </a:xfrm>
          <a:prstGeom prst="rect">
            <a:avLst/>
          </a:prstGeom>
          <a:noFill/>
          <a:ln w="9525">
            <a:noFill/>
          </a:ln>
        </p:spPr>
        <p:txBody>
          <a:bodyPr wrap="square">
            <a:spAutoFit/>
          </a:bodyPr>
          <a:p>
            <a:pPr indent="0"/>
            <a:r>
              <a:rPr lang="en-US" sz="1050" b="0">
                <a:latin typeface="Calibri" panose="020F0502020204030204" pitchFamily="34" charset="0"/>
                <a:ea typeface="宋体" panose="02010600030101010101" pitchFamily="2" charset="-122"/>
                <a:cs typeface="Times New Roman" panose="02020603050405020304" pitchFamily="18" charset="0"/>
              </a:rPr>
              <a:t> </a:t>
            </a:r>
            <a:endParaRPr lang="zh-CN" sz="1050" b="0">
              <a:latin typeface="Calibri" panose="020F0502020204030204" pitchFamily="34" charset="0"/>
              <a:ea typeface="宋体" panose="02010600030101010101" pitchFamily="2" charset="-122"/>
            </a:endParaRPr>
          </a:p>
          <a:p>
            <a:pPr indent="0"/>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其他命令结束vnc功能，vncserver –kill :</a:t>
            </a:r>
            <a:r>
              <a:rPr 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2</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 vnc更改密码vncpasswd，按提示输入两次密码即可</a:t>
            </a:r>
            <a:endParaRPr lang="zh-CN" sz="2400" b="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indent="0"/>
            <a:r>
              <a:rPr lang="zh-CN" sz="2400" b="0">
                <a:solidFill>
                  <a:srgbClr val="FF0000"/>
                </a:solidFill>
                <a:latin typeface="黑体" panose="02010609060101010101" pitchFamily="49" charset="-122"/>
                <a:ea typeface="黑体" panose="02010609060101010101" pitchFamily="49" charset="-122"/>
                <a:cs typeface="黑体" panose="02010609060101010101" pitchFamily="49" charset="-122"/>
              </a:rPr>
              <a:t>注意：</a:t>
            </a:r>
            <a:r>
              <a:rPr lang="zh-CN" sz="2400" b="0">
                <a:solidFill>
                  <a:srgbClr val="FF0000"/>
                </a:solidFill>
                <a:latin typeface="黑体" panose="02010609060101010101" pitchFamily="49" charset="-122"/>
                <a:ea typeface="黑体" panose="02010609060101010101" pitchFamily="49" charset="-122"/>
                <a:cs typeface="黑体" panose="02010609060101010101" pitchFamily="49" charset="-122"/>
              </a:rPr>
              <a:t>每次图形登陆，最好用vncserver –list查看是否已经开启vnc功能，避免占用多个vnc号</a:t>
            </a:r>
            <a:endParaRPr lang="zh-CN" altLang="en-US" sz="2400" b="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61" name="矩形 60"/>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server</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 name="文本框 115"/>
          <p:cNvSpPr txBox="1"/>
          <p:nvPr/>
        </p:nvSpPr>
        <p:spPr>
          <a:xfrm>
            <a:off x="591185" y="650875"/>
            <a:ext cx="8319135" cy="368300"/>
          </a:xfrm>
          <a:prstGeom prst="rect">
            <a:avLst/>
          </a:prstGeom>
          <a:noFill/>
          <a:ln w="9525">
            <a:noFill/>
          </a:ln>
        </p:spPr>
        <p:txBody>
          <a:bodyPr wrap="square">
            <a:spAutoFit/>
            <a:scene3d>
              <a:camera prst="orthographicFront"/>
              <a:lightRig rig="threePt" dir="t"/>
            </a:scene3d>
          </a:bodyPr>
          <a:p>
            <a:pPr indent="0"/>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1．在</a:t>
            </a:r>
            <a:r>
              <a:rPr 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VNC</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客户端输入</a:t>
            </a:r>
            <a:r>
              <a:rPr 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111.186.40.49:2</a:t>
            </a:r>
            <a:endParaRPr lang="en-US" alt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p:nvPr/>
        </p:nvPicPr>
        <p:blipFill>
          <a:blip r:embed="rId1"/>
          <a:stretch>
            <a:fillRect/>
          </a:stretch>
        </p:blipFill>
        <p:spPr>
          <a:xfrm>
            <a:off x="2199640" y="1111250"/>
            <a:ext cx="6332220" cy="1647825"/>
          </a:xfrm>
          <a:prstGeom prst="rect">
            <a:avLst/>
          </a:prstGeom>
          <a:noFill/>
          <a:ln w="9525">
            <a:noFill/>
          </a:ln>
        </p:spPr>
      </p:pic>
      <p:sp>
        <p:nvSpPr>
          <p:cNvPr id="117" name="文本框 116"/>
          <p:cNvSpPr txBox="1"/>
          <p:nvPr/>
        </p:nvSpPr>
        <p:spPr>
          <a:xfrm>
            <a:off x="725170" y="2759075"/>
            <a:ext cx="6833870" cy="368300"/>
          </a:xfrm>
          <a:prstGeom prst="rect">
            <a:avLst/>
          </a:prstGeom>
          <a:noFill/>
          <a:ln w="9525">
            <a:noFill/>
          </a:ln>
        </p:spPr>
        <p:txBody>
          <a:bodyPr wrap="square">
            <a:spAutoFit/>
            <a:scene3d>
              <a:camera prst="orthographicFront"/>
              <a:lightRig rig="threePt" dir="t"/>
            </a:scene3d>
          </a:bodyPr>
          <a:p>
            <a:pPr indent="0"/>
            <a:r>
              <a:rPr lang="zh-CN"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rPr>
              <a:t>2．会有弹出框，选择</a:t>
            </a:r>
            <a:r>
              <a:rPr lang="en-US"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cs typeface="Times New Roman" panose="02020603050405020304" pitchFamily="18" charset="0"/>
              </a:rPr>
              <a:t>Continue</a:t>
            </a:r>
            <a:endParaRPr lang="en-US" altLang="en-US" b="0">
              <a:solidFill>
                <a:schemeClr val="accent1"/>
              </a:solidFill>
              <a:effectLst>
                <a:outerShdw blurRad="38100" dist="25400" dir="5400000" algn="ctr" rotWithShape="0">
                  <a:srgbClr val="6E747A">
                    <a:alpha val="43000"/>
                  </a:srgbClr>
                </a:outerShdw>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p:cNvPicPr/>
          <p:nvPr/>
        </p:nvPicPr>
        <p:blipFill>
          <a:blip r:embed="rId2"/>
          <a:stretch>
            <a:fillRect/>
          </a:stretch>
        </p:blipFill>
        <p:spPr>
          <a:xfrm>
            <a:off x="2040890" y="3250565"/>
            <a:ext cx="6227445" cy="3429000"/>
          </a:xfrm>
          <a:prstGeom prst="rect">
            <a:avLst/>
          </a:prstGeom>
          <a:noFill/>
          <a:ln w="9525">
            <a:noFill/>
          </a:ln>
        </p:spPr>
      </p:pic>
      <p:sp>
        <p:nvSpPr>
          <p:cNvPr id="118" name="文本框 117"/>
          <p:cNvSpPr txBox="1"/>
          <p:nvPr/>
        </p:nvSpPr>
        <p:spPr>
          <a:xfrm>
            <a:off x="3451860" y="6427470"/>
            <a:ext cx="5080000" cy="41402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61" name="矩形 60"/>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客户端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 name="文本框 117"/>
          <p:cNvSpPr txBox="1"/>
          <p:nvPr/>
        </p:nvSpPr>
        <p:spPr>
          <a:xfrm>
            <a:off x="696595" y="906780"/>
            <a:ext cx="7800340" cy="368300"/>
          </a:xfrm>
          <a:prstGeom prst="rect">
            <a:avLst/>
          </a:prstGeom>
          <a:noFill/>
          <a:ln w="9525">
            <a:noFill/>
          </a:ln>
        </p:spPr>
        <p:txBody>
          <a:bodyPr wrap="square">
            <a:spAutoFit/>
            <a:scene3d>
              <a:camera prst="orthographicFront"/>
              <a:lightRig rig="threePt" dir="t"/>
            </a:scene3d>
          </a:bodyPr>
          <a:p>
            <a:pPr indent="0"/>
            <a:r>
              <a:rPr lang="en-US" alt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3</a:t>
            </a:r>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．再一次弹出框，输入密码</a:t>
            </a:r>
            <a:endParaRPr lang="zh-CN" alt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p:nvPr/>
        </p:nvPicPr>
        <p:blipFill>
          <a:blip r:embed="rId1"/>
          <a:stretch>
            <a:fillRect/>
          </a:stretch>
        </p:blipFill>
        <p:spPr>
          <a:xfrm>
            <a:off x="1757680" y="1499235"/>
            <a:ext cx="6635750" cy="4335145"/>
          </a:xfrm>
          <a:prstGeom prst="rect">
            <a:avLst/>
          </a:prstGeom>
          <a:noFill/>
          <a:ln w="9525">
            <a:noFill/>
          </a:ln>
        </p:spPr>
      </p:pic>
      <p:sp>
        <p:nvSpPr>
          <p:cNvPr id="119" name="文本框 118"/>
          <p:cNvSpPr txBox="1"/>
          <p:nvPr/>
        </p:nvSpPr>
        <p:spPr>
          <a:xfrm>
            <a:off x="3556000" y="5062855"/>
            <a:ext cx="5080000" cy="41402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61" name="矩形 60"/>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客户</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4067135"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集群设备</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pic>
        <p:nvPicPr>
          <p:cNvPr id="15" name="图片 14"/>
          <p:cNvPicPr/>
          <p:nvPr/>
        </p:nvPicPr>
        <p:blipFill>
          <a:blip r:embed="rId2" cstate="print">
            <a:extLst>
              <a:ext uri="{28A0092B-C50C-407E-A947-70E740481C1C}">
                <a14:useLocalDpi xmlns:a14="http://schemas.microsoft.com/office/drawing/2010/main" val="0"/>
              </a:ext>
            </a:extLst>
          </a:blip>
          <a:stretch>
            <a:fillRect/>
          </a:stretch>
        </p:blipFill>
        <p:spPr>
          <a:xfrm>
            <a:off x="1161378" y="802443"/>
            <a:ext cx="9869243" cy="4889211"/>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 name="文本框 118"/>
          <p:cNvSpPr txBox="1"/>
          <p:nvPr/>
        </p:nvSpPr>
        <p:spPr>
          <a:xfrm>
            <a:off x="746125" y="756920"/>
            <a:ext cx="7949565" cy="368300"/>
          </a:xfrm>
          <a:prstGeom prst="rect">
            <a:avLst/>
          </a:prstGeom>
          <a:noFill/>
          <a:ln w="9525">
            <a:noFill/>
          </a:ln>
        </p:spPr>
        <p:txBody>
          <a:bodyPr wrap="square">
            <a:spAutoFit/>
            <a:scene3d>
              <a:camera prst="orthographicFront"/>
              <a:lightRig rig="threePt" dir="t"/>
            </a:scene3d>
          </a:bodyPr>
          <a:p>
            <a:pPr indent="0"/>
            <a:r>
              <a:rPr lang="zh-CN"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rPr>
              <a:t>1．登录完成</a:t>
            </a:r>
            <a:endParaRPr lang="zh-CN" altLang="en-US" b="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cs typeface="黑体" panose="02010609060101010101" pitchFamily="49" charset="-122"/>
            </a:endParaRPr>
          </a:p>
        </p:txBody>
      </p:sp>
      <p:pic>
        <p:nvPicPr>
          <p:cNvPr id="2" name="图片 1"/>
          <p:cNvPicPr/>
          <p:nvPr/>
        </p:nvPicPr>
        <p:blipFill>
          <a:blip r:embed="rId1"/>
          <a:stretch>
            <a:fillRect/>
          </a:stretch>
        </p:blipFill>
        <p:spPr>
          <a:xfrm>
            <a:off x="1564005" y="1381125"/>
            <a:ext cx="8368665" cy="5121910"/>
          </a:xfrm>
          <a:prstGeom prst="rect">
            <a:avLst/>
          </a:prstGeom>
          <a:noFill/>
          <a:ln w="9525">
            <a:noFill/>
          </a:ln>
        </p:spPr>
      </p:pic>
      <p:sp>
        <p:nvSpPr>
          <p:cNvPr id="61" name="矩形 60"/>
          <p:cNvSpPr/>
          <p:nvPr/>
        </p:nvSpPr>
        <p:spPr>
          <a:xfrm>
            <a:off x="0" y="0"/>
            <a:ext cx="607377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defTabSz="866775" fontAlgn="base">
              <a:lnSpc>
                <a:spcPct val="130000"/>
              </a:lnSpc>
              <a:spcBef>
                <a:spcPct val="0"/>
              </a:spcBef>
              <a:spcAft>
                <a:spcPct val="0"/>
              </a:spcAft>
            </a:pPr>
            <a:r>
              <a:rPr lang="en-US" altLang="zh-CN"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4.VNC</a:t>
            </a:r>
            <a:r>
              <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使用</a:t>
            </a: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8" name="Rectangle 4"/>
          <p:cNvSpPr txBox="1">
            <a:spLocks noChangeArrowheads="1"/>
          </p:cNvSpPr>
          <p:nvPr/>
        </p:nvSpPr>
        <p:spPr bwMode="auto">
          <a:xfrm>
            <a:off x="6010038" y="-1"/>
            <a:ext cx="6181544" cy="486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客户</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端</a:t>
            </a:r>
            <a:r>
              <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VNC</a:t>
            </a: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启动服务</a:t>
            </a:r>
            <a:endPar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 y="4589726"/>
            <a:ext cx="12191164" cy="226827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nvGrpSpPr>
          <p:cNvPr id="3" name="组合 2"/>
          <p:cNvGrpSpPr/>
          <p:nvPr/>
        </p:nvGrpSpPr>
        <p:grpSpPr>
          <a:xfrm>
            <a:off x="418" y="2985990"/>
            <a:ext cx="12191164" cy="1603736"/>
            <a:chOff x="-1" y="3149113"/>
            <a:chExt cx="12857163" cy="1691348"/>
          </a:xfrm>
        </p:grpSpPr>
        <p:sp>
          <p:nvSpPr>
            <p:cNvPr id="33" name="等腰三角形 32"/>
            <p:cNvSpPr/>
            <p:nvPr/>
          </p:nvSpPr>
          <p:spPr>
            <a:xfrm>
              <a:off x="1001365" y="4081404"/>
              <a:ext cx="880505" cy="75905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4" name="等腰三角形 33"/>
            <p:cNvSpPr/>
            <p:nvPr/>
          </p:nvSpPr>
          <p:spPr>
            <a:xfrm>
              <a:off x="10443467" y="4198483"/>
              <a:ext cx="744693" cy="6419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5" name="等腰三角形 34"/>
            <p:cNvSpPr/>
            <p:nvPr/>
          </p:nvSpPr>
          <p:spPr>
            <a:xfrm>
              <a:off x="-1" y="3149113"/>
              <a:ext cx="1049372" cy="16913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6" name="等腰三角形 35"/>
            <p:cNvSpPr/>
            <p:nvPr/>
          </p:nvSpPr>
          <p:spPr>
            <a:xfrm>
              <a:off x="1881870" y="4384948"/>
              <a:ext cx="440252" cy="45551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7" name="等腰三角形 36"/>
            <p:cNvSpPr/>
            <p:nvPr/>
          </p:nvSpPr>
          <p:spPr>
            <a:xfrm>
              <a:off x="11188160" y="4081404"/>
              <a:ext cx="880505" cy="759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38" name="等腰三角形 37"/>
            <p:cNvSpPr/>
            <p:nvPr/>
          </p:nvSpPr>
          <p:spPr>
            <a:xfrm>
              <a:off x="11976657" y="3248378"/>
              <a:ext cx="880505" cy="159208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sp>
        <p:nvSpPr>
          <p:cNvPr id="39" name="矩形 38"/>
          <p:cNvSpPr/>
          <p:nvPr/>
        </p:nvSpPr>
        <p:spPr>
          <a:xfrm>
            <a:off x="3873800" y="1722051"/>
            <a:ext cx="4444401" cy="1458142"/>
          </a:xfrm>
          <a:prstGeom prst="rect">
            <a:avLst/>
          </a:prstGeom>
        </p:spPr>
        <p:txBody>
          <a:bodyPr wrap="square" lIns="91425" tIns="45713" rIns="91425" bIns="45713" anchor="t">
            <a:spAutoFit/>
          </a:bodyPr>
          <a:lstStyle/>
          <a:p>
            <a:pPr algn="ctr" defTabSz="866775" fontAlgn="ctr">
              <a:lnSpc>
                <a:spcPct val="130000"/>
              </a:lnSpc>
              <a:spcBef>
                <a:spcPct val="0"/>
              </a:spcBef>
              <a:spcAft>
                <a:spcPct val="0"/>
              </a:spcAft>
            </a:pPr>
            <a:r>
              <a:rPr lang="zh-CN" altLang="en-US" sz="6825" b="1" spc="800" dirty="0">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rPr>
              <a:t>谢 谢</a:t>
            </a:r>
            <a:endParaRPr lang="zh-CN" altLang="en-US" sz="6825" b="1" spc="800" dirty="0">
              <a:solidFill>
                <a:prstClr val="black"/>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12" name="对角圆角矩形 11"/>
          <p:cNvSpPr/>
          <p:nvPr/>
        </p:nvSpPr>
        <p:spPr bwMode="auto">
          <a:xfrm>
            <a:off x="4147802" y="5135542"/>
            <a:ext cx="3896397" cy="1176642"/>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6600" dirty="0">
              <a:solidFill>
                <a:srgbClr val="0070C0"/>
              </a:solidFill>
              <a:effectLst>
                <a:outerShdw blurRad="50800" dist="38100" dir="5400000" algn="t" rotWithShape="0">
                  <a:prstClr val="black">
                    <a:alpha val="40000"/>
                  </a:prstClr>
                </a:outerShdw>
              </a:effectLst>
              <a:latin typeface="Impact" panose="020B0806030902050204" pitchFamily="34" charset="0"/>
              <a:ea typeface="幼圆" panose="02010509060101010101" pitchFamily="49" charset="-122"/>
              <a:cs typeface="+mn-ea"/>
              <a:sym typeface="SF Orson Casual Heavy" panose="00000400000000000000" pitchFamily="2" charset="0"/>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4700" y="5478360"/>
            <a:ext cx="3362600" cy="613483"/>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4067135"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集群网络拓扑</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pic>
        <p:nvPicPr>
          <p:cNvPr id="16" name="图片 15"/>
          <p:cNvPicPr/>
          <p:nvPr/>
        </p:nvPicPr>
        <p:blipFill>
          <a:blip r:embed="rId2" cstate="print">
            <a:extLst>
              <a:ext uri="{28A0092B-C50C-407E-A947-70E740481C1C}">
                <a14:useLocalDpi xmlns:a14="http://schemas.microsoft.com/office/drawing/2010/main" val="0"/>
              </a:ext>
            </a:extLst>
          </a:blip>
          <a:stretch>
            <a:fillRect/>
          </a:stretch>
        </p:blipFill>
        <p:spPr>
          <a:xfrm>
            <a:off x="1598596" y="952500"/>
            <a:ext cx="8972549" cy="4810592"/>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528231"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集群队列信息</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655882" y="1014345"/>
            <a:ext cx="9837287" cy="464159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lnSpc>
                <a:spcPct val="150000"/>
              </a:lnSpc>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p:cNvSpPr txBox="1"/>
          <p:nvPr/>
        </p:nvSpPr>
        <p:spPr>
          <a:xfrm>
            <a:off x="1298823" y="1549400"/>
            <a:ext cx="8807201" cy="3830955"/>
          </a:xfrm>
          <a:prstGeom prst="rect">
            <a:avLst/>
          </a:prstGeom>
          <a:noFill/>
        </p:spPr>
        <p:txBody>
          <a:bodyPr wrap="square" rtlCol="0">
            <a:spAutoFit/>
          </a:bodyPr>
          <a:lstStyle/>
          <a:p>
            <a:pPr marL="450850" indent="-342900" defTabSz="801370" fontAlgn="base">
              <a:lnSpc>
                <a:spcPct val="150000"/>
              </a:lnSpc>
              <a:spcBef>
                <a:spcPts val="600"/>
              </a:spcBef>
              <a:spcAft>
                <a:spcPts val="600"/>
              </a:spcAft>
              <a:buFont typeface="Arial" panose="020B0604020202020204" pitchFamily="34" charset="0"/>
              <a:buChar char="•"/>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目前集群队列：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normal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small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fat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和</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all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队列</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450850" indent="-342900" defTabSz="801370" fontAlgn="base">
              <a:lnSpc>
                <a:spcPct val="150000"/>
              </a:lnSpc>
              <a:spcBef>
                <a:spcPts val="600"/>
              </a:spcBef>
              <a:spcAft>
                <a:spcPts val="600"/>
              </a:spcAft>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normal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gr01-gr32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（总核心数</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2304</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），默认任务提交队列，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walltime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72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小时</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450850" indent="-342900" defTabSz="801370" fontAlgn="base">
              <a:lnSpc>
                <a:spcPct val="150000"/>
              </a:lnSpc>
              <a:spcBef>
                <a:spcPts val="600"/>
              </a:spcBef>
              <a:spcAft>
                <a:spcPts val="600"/>
              </a:spcAft>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small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gr33-gr36</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（总核心数</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288</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450850" indent="-342900" defTabSz="801370" fontAlgn="base">
              <a:lnSpc>
                <a:spcPct val="150000"/>
              </a:lnSpc>
              <a:spcBef>
                <a:spcPts val="600"/>
              </a:spcBef>
              <a:spcAft>
                <a:spcPts val="600"/>
              </a:spcAft>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fat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fat01</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（总核心数</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192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450850" indent="-342900" defTabSz="801370" fontAlgn="base">
              <a:lnSpc>
                <a:spcPct val="150000"/>
              </a:lnSpc>
              <a:spcBef>
                <a:spcPts val="600"/>
              </a:spcBef>
              <a:spcAft>
                <a:spcPts val="600"/>
              </a:spcAft>
              <a:buFont typeface="Arial" panose="020B0604020202020204" pitchFamily="34" charset="0"/>
              <a:buChar char="•"/>
            </a:pP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all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队列：</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gr01-gr36(</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总核心数</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2592)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528231"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集群系统环境</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655882" y="1014345"/>
            <a:ext cx="9837287" cy="464159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lnSpc>
                <a:spcPct val="150000"/>
              </a:lnSpc>
              <a:spcBef>
                <a:spcPts val="600"/>
              </a:spcBef>
              <a:spcAft>
                <a:spcPts val="600"/>
              </a:spcAft>
            </a:pP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2" name="文本框 1"/>
          <p:cNvSpPr txBox="1"/>
          <p:nvPr/>
        </p:nvSpPr>
        <p:spPr>
          <a:xfrm>
            <a:off x="1390789" y="998445"/>
            <a:ext cx="8899276" cy="4158190"/>
          </a:xfrm>
          <a:prstGeom prst="rect">
            <a:avLst/>
          </a:prstGeom>
          <a:noFill/>
        </p:spPr>
        <p:txBody>
          <a:bodyPr wrap="square" rtlCol="0">
            <a:spAutoFit/>
          </a:bodyPr>
          <a:lstStyle/>
          <a:p>
            <a:pPr marL="450850" indent="-342900" defTabSz="801370" fontAlgn="base">
              <a:lnSpc>
                <a:spcPct val="150000"/>
              </a:lnSpc>
              <a:spcBef>
                <a:spcPts val="600"/>
              </a:spcBef>
              <a:spcAft>
                <a:spcPts val="600"/>
              </a:spcAft>
              <a:buFont typeface="Arial" panose="020B0604020202020204" pitchFamily="34" charset="0"/>
              <a:buChar char="•"/>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集群中管理节点和计算节点操作系统版本一致：</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centos7.5</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450850" indent="-342900" defTabSz="801370" fontAlgn="base">
              <a:lnSpc>
                <a:spcPct val="150000"/>
              </a:lnSpc>
              <a:spcBef>
                <a:spcPts val="600"/>
              </a:spcBef>
              <a:spcAft>
                <a:spcPts val="600"/>
              </a:spcAft>
              <a:buFont typeface="Arial" panose="020B0604020202020204" pitchFamily="34" charset="0"/>
              <a:buChar char="•"/>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集群安装了浪潮</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Cluster Engine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管理调度与监控软件；安装了</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intel2018</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编译器、数学库与</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mpi</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消息传递库；安装了其他常用编译器和</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mpi</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；安装了软件管理工具</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module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等。</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450850" indent="-342900" defTabSz="801370" fontAlgn="base">
              <a:lnSpc>
                <a:spcPct val="150000"/>
              </a:lnSpc>
              <a:spcBef>
                <a:spcPts val="600"/>
              </a:spcBef>
              <a:spcAft>
                <a:spcPts val="600"/>
              </a:spcAft>
              <a:buFont typeface="Arial" panose="020B0604020202020204" pitchFamily="34" charset="0"/>
              <a:buChar char="•"/>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集群共用一套账号系统，</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login01</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作为主服务端，</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login02</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作为登录和提交任务节点。注意：普通计算节点只有有用户作业的时候，可以免密码登录此节点，其他时间内，普通用户无法登录</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ssh</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rPr>
              <a:t>登录到计算节点。</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endParaRPr>
          </a:p>
          <a:p>
            <a:pPr marL="107950" defTabSz="801370" fontAlgn="base">
              <a:lnSpc>
                <a:spcPct val="150000"/>
              </a:lnSpc>
              <a:spcBef>
                <a:spcPts val="600"/>
              </a:spcBef>
              <a:spcAft>
                <a:spcPts val="600"/>
              </a:spcAft>
            </a:pPr>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21841" y="-1"/>
            <a:ext cx="12224554" cy="6870181"/>
            <a:chOff x="-23476" y="-1"/>
            <a:chExt cx="12892377" cy="7245496"/>
          </a:xfrm>
        </p:grpSpPr>
        <p:sp>
          <p:nvSpPr>
            <p:cNvPr id="59" name="矩形 58"/>
            <p:cNvSpPr/>
            <p:nvPr/>
          </p:nvSpPr>
          <p:spPr>
            <a:xfrm>
              <a:off x="-11738" y="7117420"/>
              <a:ext cx="12880639" cy="128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nvGrpSpPr>
            <p:cNvPr id="60" name="组合 59"/>
            <p:cNvGrpSpPr/>
            <p:nvPr/>
          </p:nvGrpSpPr>
          <p:grpSpPr>
            <a:xfrm>
              <a:off x="-23476" y="-1"/>
              <a:ext cx="12880639" cy="519981"/>
              <a:chOff x="-23476" y="-1"/>
              <a:chExt cx="12880639" cy="519981"/>
            </a:xfrm>
          </p:grpSpPr>
          <p:sp>
            <p:nvSpPr>
              <p:cNvPr id="61" name="矩形 60"/>
              <p:cNvSpPr/>
              <p:nvPr/>
            </p:nvSpPr>
            <p:spPr>
              <a:xfrm>
                <a:off x="-23476" y="0"/>
                <a:ext cx="12880639" cy="513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2" name="矩形 61"/>
              <p:cNvSpPr/>
              <p:nvPr/>
            </p:nvSpPr>
            <p:spPr>
              <a:xfrm>
                <a:off x="6337923" y="1"/>
                <a:ext cx="6519239" cy="51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775" fontAlgn="base">
                  <a:lnSpc>
                    <a:spcPct val="130000"/>
                  </a:lnSpc>
                  <a:spcBef>
                    <a:spcPct val="0"/>
                  </a:spcBef>
                  <a:spcAft>
                    <a:spcPct val="0"/>
                  </a:spcAft>
                </a:pPr>
                <a:endParaRPr lang="zh-CN" altLang="en-US" sz="1705">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6" name="Rectangle 4"/>
              <p:cNvSpPr txBox="1">
                <a:spLocks noChangeArrowheads="1"/>
              </p:cNvSpPr>
              <p:nvPr/>
            </p:nvSpPr>
            <p:spPr bwMode="auto">
              <a:xfrm>
                <a:off x="654919" y="-1"/>
                <a:ext cx="3528231" cy="519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866775">
                  <a:defRPr/>
                </a:pPr>
                <a:r>
                  <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1 HPC</a:t>
                </a:r>
                <a:r>
                  <a:rPr lang="zh-CN" altLang="en-US"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rPr>
                  <a:t>集群介绍</a:t>
                </a:r>
                <a:endParaRPr lang="en-US" altLang="zh-CN" sz="1895" dirty="0">
                  <a:solidFill>
                    <a:prstClr val="white"/>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sp>
            <p:nvSpPr>
              <p:cNvPr id="67" name="Rectangle 4"/>
              <p:cNvSpPr txBox="1">
                <a:spLocks noChangeArrowheads="1"/>
              </p:cNvSpPr>
              <p:nvPr/>
            </p:nvSpPr>
            <p:spPr bwMode="auto">
              <a:xfrm>
                <a:off x="6337922" y="-1"/>
                <a:ext cx="6519240" cy="513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8" tIns="45694" rIns="91388" bIns="4569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866775">
                  <a:defRPr/>
                </a:pPr>
                <a:r>
                  <a:rPr lang="zh-CN" altLang="en-US"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rPr>
                  <a:t>共享目录与存储</a:t>
                </a:r>
                <a:endParaRPr lang="en-US" altLang="zh-CN" sz="1895" dirty="0">
                  <a:solidFill>
                    <a:srgbClr val="1075B6"/>
                  </a:solidFill>
                  <a:latin typeface="SF Orson Casual Heavy" panose="00000400000000000000" pitchFamily="2" charset="0"/>
                  <a:ea typeface="幼圆" panose="02010509060101010101" pitchFamily="49" charset="-122"/>
                  <a:sym typeface="SF Orson Casual Heavy" panose="00000400000000000000" pitchFamily="2" charset="0"/>
                </a:endParaRPr>
              </a:p>
            </p:txBody>
          </p:sp>
        </p:grpSp>
      </p:grpSp>
      <p:grpSp>
        <p:nvGrpSpPr>
          <p:cNvPr id="54" name="组合 53"/>
          <p:cNvGrpSpPr/>
          <p:nvPr/>
        </p:nvGrpSpPr>
        <p:grpSpPr>
          <a:xfrm>
            <a:off x="155815" y="5477340"/>
            <a:ext cx="1143009" cy="1143008"/>
            <a:chOff x="4172683" y="4897116"/>
            <a:chExt cx="1205451" cy="1205450"/>
          </a:xfrm>
        </p:grpSpPr>
        <p:sp>
          <p:nvSpPr>
            <p:cNvPr id="55" name="圆角矩形 54"/>
            <p:cNvSpPr/>
            <p:nvPr/>
          </p:nvSpPr>
          <p:spPr bwMode="auto">
            <a:xfrm>
              <a:off x="4700068" y="5424500"/>
              <a:ext cx="678066" cy="678066"/>
            </a:xfrm>
            <a:prstGeom prst="roundRect">
              <a:avLst>
                <a:gd name="adj" fmla="val 6712"/>
              </a:avLst>
            </a:prstGeom>
            <a:solidFill>
              <a:srgbClr val="0070C0"/>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6" name="圆角矩形 55"/>
            <p:cNvSpPr/>
            <p:nvPr/>
          </p:nvSpPr>
          <p:spPr bwMode="auto">
            <a:xfrm>
              <a:off x="4172683" y="4897116"/>
              <a:ext cx="452044" cy="452044"/>
            </a:xfrm>
            <a:prstGeom prst="roundRect">
              <a:avLst>
                <a:gd name="adj" fmla="val 6712"/>
              </a:avLst>
            </a:prstGeom>
            <a:solidFill>
              <a:srgbClr val="0070C0"/>
            </a:soli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
          <p:nvSpPr>
            <p:cNvPr id="57" name="圆角矩形 56"/>
            <p:cNvSpPr/>
            <p:nvPr/>
          </p:nvSpPr>
          <p:spPr bwMode="auto">
            <a:xfrm>
              <a:off x="4474046" y="5198478"/>
              <a:ext cx="376703" cy="376703"/>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lnSpc>
                  <a:spcPct val="130000"/>
                </a:lnSpc>
                <a:spcBef>
                  <a:spcPct val="0"/>
                </a:spcBef>
                <a:spcAft>
                  <a:spcPct val="0"/>
                </a:spcAft>
              </a:pPr>
              <a:endParaRPr lang="zh-CN" altLang="en-US" sz="2400" b="1" dirty="0">
                <a:solidFill>
                  <a:prstClr val="white"/>
                </a:solidFill>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grpSp>
      <p:pic>
        <p:nvPicPr>
          <p:cNvPr id="72" name="图片 7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82031" y="6364954"/>
            <a:ext cx="1651538" cy="301311"/>
          </a:xfrm>
          <a:prstGeom prst="rect">
            <a:avLst/>
          </a:prstGeom>
        </p:spPr>
      </p:pic>
      <p:sp>
        <p:nvSpPr>
          <p:cNvPr id="16" name="对角圆角矩形 15"/>
          <p:cNvSpPr/>
          <p:nvPr/>
        </p:nvSpPr>
        <p:spPr bwMode="auto">
          <a:xfrm>
            <a:off x="655882" y="1014345"/>
            <a:ext cx="9837287" cy="464159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107950" defTabSz="801370" fontAlgn="base">
              <a:lnSpc>
                <a:spcPct val="150000"/>
              </a:lnSpc>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集群内所有节点通过网络共享</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/opt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和</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/home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目录，挂载在本地</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/opt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和</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/home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下。</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/opt</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是软件的安装目录，包括</a:t>
            </a:r>
            <a:r>
              <a:rPr lang="en-US" altLang="zh-CN" sz="2000" b="1" dirty="0" err="1">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tsce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管理监控软件、</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intel</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编译器、软件安装包等。</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/home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是普通用户的家目录，共享</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/home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保证用户能够访问所有节点并使用自己的数据。</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管理、登陆节点及计算节点通过网络挂载浪潮</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AS13000</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文件系统，分别挂载到本地</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/home</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目录，作为主要的数据存放目录。</a:t>
            </a:r>
            <a:endPar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a:p>
            <a:pPr marL="107950" defTabSz="801370" fontAlgn="base">
              <a:lnSpc>
                <a:spcPct val="150000"/>
              </a:lnSpc>
              <a:spcBef>
                <a:spcPts val="600"/>
              </a:spcBef>
              <a:spcAft>
                <a:spcPts val="600"/>
              </a:spcAft>
            </a:pP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由底层</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AS13000</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提供总可用空间达到约</a:t>
            </a:r>
            <a:r>
              <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4P</a:t>
            </a:r>
            <a:r>
              <a:rPr lang="zh-CN" altLang="en-US"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rPr>
              <a:t>用户空间。</a:t>
            </a:r>
            <a:endParaRPr lang="en-US" altLang="zh-CN" sz="2000" b="1" dirty="0">
              <a:solidFill>
                <a:srgbClr val="0070C0"/>
              </a:solidFill>
              <a:effectLst>
                <a:innerShdw blurRad="63500" dist="50800" dir="18900000">
                  <a:prstClr val="black">
                    <a:alpha val="50000"/>
                  </a:prstClr>
                </a:innerShdw>
              </a:effectLst>
              <a:latin typeface="SF Orson Casual Heavy" panose="00000400000000000000" pitchFamily="2" charset="0"/>
              <a:ea typeface="幼圆" panose="02010509060101010101" pitchFamily="49" charset="-122"/>
              <a:cs typeface="+mn-ea"/>
              <a:sym typeface="SF Orson Casual Heavy" panose="00000400000000000000" pitchFamily="2" charset="0"/>
            </a:endParaRPr>
          </a:p>
        </p:txBody>
      </p:sp>
    </p:spTree>
  </p:cSld>
  <p:clrMapOvr>
    <a:masterClrMapping/>
  </p:clrMapOvr>
  <p:transition>
    <p:fade/>
  </p:transition>
</p:sld>
</file>

<file path=ppt/tags/tag1.xml><?xml version="1.0" encoding="utf-8"?>
<p:tagLst xmlns:p="http://schemas.openxmlformats.org/presentationml/2006/main">
  <p:tag name="KSO_WM_UNIT_TABLE_BEAUTIFY" val="smartTable{df46b830-cf42-4674-aced-e89a62361f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mp">
      <a:majorFont>
        <a:latin typeface="SF Orson Casual Heavy"/>
        <a:ea typeface="幼圆"/>
        <a:cs typeface=""/>
      </a:majorFont>
      <a:minorFont>
        <a:latin typeface="SF Orson Casual Heavy"/>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  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9341</Words>
  <Application>WPS 演示</Application>
  <PresentationFormat>宽屏</PresentationFormat>
  <Paragraphs>683</Paragraphs>
  <Slides>51</Slides>
  <Notes>40</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1</vt:i4>
      </vt:variant>
      <vt:variant>
        <vt:lpstr>幻灯片标题</vt:lpstr>
      </vt:variant>
      <vt:variant>
        <vt:i4>51</vt:i4>
      </vt:variant>
    </vt:vector>
  </HeadingPairs>
  <TitlesOfParts>
    <vt:vector size="74" baseType="lpstr">
      <vt:lpstr>Arial</vt:lpstr>
      <vt:lpstr>宋体</vt:lpstr>
      <vt:lpstr>Wingdings</vt:lpstr>
      <vt:lpstr>Franklin Gothic Book</vt:lpstr>
      <vt:lpstr>黑体</vt:lpstr>
      <vt:lpstr>Franklin Gothic Medium</vt:lpstr>
      <vt:lpstr>微软雅黑</vt:lpstr>
      <vt:lpstr>Calibri</vt:lpstr>
      <vt:lpstr>SF Orson Casual Heavy</vt:lpstr>
      <vt:lpstr>幼圆</vt:lpstr>
      <vt:lpstr>Impact</vt:lpstr>
      <vt:lpstr>Segoe Print</vt:lpstr>
      <vt:lpstr>仿宋_GB2312</vt:lpstr>
      <vt:lpstr>仿宋</vt:lpstr>
      <vt:lpstr>Arial Unicode MS</vt:lpstr>
      <vt:lpstr>等线</vt:lpstr>
      <vt:lpstr>楷体</vt:lpstr>
      <vt:lpstr>Times New Roman</vt:lpstr>
      <vt:lpstr>幼圆</vt:lpstr>
      <vt:lpstr>Office 主题​​</vt:lpstr>
      <vt:lpstr>第一PPT，www.1ppt.com​</vt:lpstr>
      <vt:lpstr>第一PPT  www.1ppt.com</vt:lpstr>
      <vt:lpstr>Visio.Drawing.6</vt:lpstr>
      <vt:lpstr>PowerPoint 演示文稿</vt:lpstr>
      <vt:lpstr>PowerPoint 演示文稿</vt:lpstr>
      <vt:lpstr>超算集群介绍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集群调度系统介绍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天文系超算集群使用介绍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INSP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dc:title>
  <dc:creator>gaoyang.bj@inspur.com</dc:creator>
  <cp:lastModifiedBy>谭世玉</cp:lastModifiedBy>
  <cp:revision>448</cp:revision>
  <dcterms:created xsi:type="dcterms:W3CDTF">2017-10-26T05:55:00Z</dcterms:created>
  <dcterms:modified xsi:type="dcterms:W3CDTF">2020-08-12T07:29:25Z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