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684" y="1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487-5229-49A5-8ED7-48FD06B403C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56-BBB5-40CC-8F4B-6187AE31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4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487-5229-49A5-8ED7-48FD06B403C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56-BBB5-40CC-8F4B-6187AE31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487-5229-49A5-8ED7-48FD06B403C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56-BBB5-40CC-8F4B-6187AE31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487-5229-49A5-8ED7-48FD06B403C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56-BBB5-40CC-8F4B-6187AE31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2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487-5229-49A5-8ED7-48FD06B403C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56-BBB5-40CC-8F4B-6187AE31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9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487-5229-49A5-8ED7-48FD06B403C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56-BBB5-40CC-8F4B-6187AE31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3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487-5229-49A5-8ED7-48FD06B403C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56-BBB5-40CC-8F4B-6187AE31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1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487-5229-49A5-8ED7-48FD06B403C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56-BBB5-40CC-8F4B-6187AE31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487-5229-49A5-8ED7-48FD06B403C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56-BBB5-40CC-8F4B-6187AE31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2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487-5229-49A5-8ED7-48FD06B403C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56-BBB5-40CC-8F4B-6187AE31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1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E487-5229-49A5-8ED7-48FD06B403C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6A556-BBB5-40CC-8F4B-6187AE31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E487-5229-49A5-8ED7-48FD06B403CC}" type="datetimeFigureOut">
              <a:rPr lang="en-US" smtClean="0"/>
              <a:t>10/12/2012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A556-BBB5-40CC-8F4B-6187AE31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2057400"/>
            <a:ext cx="2971800" cy="29718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0"/>
            <a:endCxn id="4" idx="4"/>
          </p:cNvCxnSpPr>
          <p:nvPr/>
        </p:nvCxnSpPr>
        <p:spPr>
          <a:xfrm>
            <a:off x="4533900" y="2057400"/>
            <a:ext cx="0" cy="297180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" idx="6"/>
          </p:cNvCxnSpPr>
          <p:nvPr/>
        </p:nvCxnSpPr>
        <p:spPr>
          <a:xfrm>
            <a:off x="3048000" y="3543300"/>
            <a:ext cx="2971800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139954" y="2112920"/>
            <a:ext cx="393946" cy="143038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30" idx="2"/>
          </p:cNvCxnSpPr>
          <p:nvPr/>
        </p:nvCxnSpPr>
        <p:spPr>
          <a:xfrm flipH="1" flipV="1">
            <a:off x="3191015" y="2358592"/>
            <a:ext cx="1342885" cy="118470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flipH="1">
            <a:off x="4394742" y="3343290"/>
            <a:ext cx="209155" cy="138101"/>
          </a:xfrm>
          <a:prstGeom prst="arc">
            <a:avLst>
              <a:gd name="adj1" fmla="val 17221535"/>
              <a:gd name="adj2" fmla="val 358669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59837" y="3193257"/>
            <a:ext cx="6981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700" dirty="0"/>
              <a:t>γ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19380" y="2647951"/>
            <a:ext cx="90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/>
              <a:t>R</a:t>
            </a:r>
            <a:endParaRPr 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3884358" y="2993202"/>
            <a:ext cx="908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/>
              <a:t>R</a:t>
            </a:r>
            <a:endParaRPr 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4088398" y="2057400"/>
            <a:ext cx="461963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" dirty="0" smtClean="0"/>
              <a:t>X</a:t>
            </a:r>
            <a:r>
              <a:rPr lang="en-US" sz="600" baseline="-25000" dirty="0" smtClean="0"/>
              <a:t>0</a:t>
            </a:r>
            <a:r>
              <a:rPr lang="en-US" sz="600" dirty="0" smtClean="0"/>
              <a:t>,Y</a:t>
            </a:r>
            <a:r>
              <a:rPr lang="en-US" sz="600" baseline="-25000" dirty="0" smtClean="0"/>
              <a:t>0</a:t>
            </a:r>
            <a:r>
              <a:rPr lang="en-US" sz="600" dirty="0" smtClean="0"/>
              <a:t>,Z</a:t>
            </a:r>
            <a:r>
              <a:rPr lang="en-US" sz="600" baseline="-25000" dirty="0" smtClean="0"/>
              <a:t>0</a:t>
            </a:r>
            <a:endParaRPr lang="en-US" sz="6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389288" y="2492901"/>
            <a:ext cx="461963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" dirty="0" smtClean="0"/>
              <a:t>X</a:t>
            </a:r>
            <a:r>
              <a:rPr lang="en-US" sz="600" baseline="-25000" dirty="0" smtClean="0"/>
              <a:t>1</a:t>
            </a:r>
            <a:r>
              <a:rPr lang="en-US" sz="600" dirty="0" smtClean="0"/>
              <a:t>,Y</a:t>
            </a:r>
            <a:r>
              <a:rPr lang="en-US" sz="600" baseline="-25000" dirty="0" smtClean="0"/>
              <a:t>1</a:t>
            </a:r>
            <a:r>
              <a:rPr lang="en-US" sz="600" dirty="0" smtClean="0"/>
              <a:t>,Z</a:t>
            </a:r>
            <a:r>
              <a:rPr lang="en-US" sz="600" baseline="-25000" dirty="0" smtClean="0"/>
              <a:t>1</a:t>
            </a:r>
            <a:endParaRPr lang="en-US" sz="600" baseline="-25000" dirty="0"/>
          </a:p>
        </p:txBody>
      </p:sp>
      <p:sp>
        <p:nvSpPr>
          <p:cNvPr id="30" name="Freeform 29"/>
          <p:cNvSpPr/>
          <p:nvPr/>
        </p:nvSpPr>
        <p:spPr>
          <a:xfrm rot="21003560">
            <a:off x="3207423" y="2315944"/>
            <a:ext cx="432618" cy="392639"/>
          </a:xfrm>
          <a:custGeom>
            <a:avLst/>
            <a:gdLst>
              <a:gd name="connsiteX0" fmla="*/ 33407 w 304869"/>
              <a:gd name="connsiteY0" fmla="*/ 269988 h 269988"/>
              <a:gd name="connsiteX1" fmla="*/ 9594 w 304869"/>
              <a:gd name="connsiteY1" fmla="*/ 117588 h 269988"/>
              <a:gd name="connsiteX2" fmla="*/ 9594 w 304869"/>
              <a:gd name="connsiteY2" fmla="*/ 3288 h 269988"/>
              <a:gd name="connsiteX3" fmla="*/ 126276 w 304869"/>
              <a:gd name="connsiteY3" fmla="*/ 31863 h 269988"/>
              <a:gd name="connsiteX4" fmla="*/ 231051 w 304869"/>
              <a:gd name="connsiteY4" fmla="*/ 41388 h 269988"/>
              <a:gd name="connsiteX5" fmla="*/ 304869 w 304869"/>
              <a:gd name="connsiteY5" fmla="*/ 65201 h 26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69" h="269988">
                <a:moveTo>
                  <a:pt x="33407" y="269988"/>
                </a:moveTo>
                <a:cubicBezTo>
                  <a:pt x="23485" y="216013"/>
                  <a:pt x="13563" y="162038"/>
                  <a:pt x="9594" y="117588"/>
                </a:cubicBezTo>
                <a:cubicBezTo>
                  <a:pt x="5625" y="73138"/>
                  <a:pt x="-9853" y="17575"/>
                  <a:pt x="9594" y="3288"/>
                </a:cubicBezTo>
                <a:cubicBezTo>
                  <a:pt x="29041" y="-11000"/>
                  <a:pt x="89367" y="25513"/>
                  <a:pt x="126276" y="31863"/>
                </a:cubicBezTo>
                <a:cubicBezTo>
                  <a:pt x="163185" y="38213"/>
                  <a:pt x="201286" y="35832"/>
                  <a:pt x="231051" y="41388"/>
                </a:cubicBezTo>
                <a:cubicBezTo>
                  <a:pt x="260816" y="46944"/>
                  <a:pt x="287804" y="71551"/>
                  <a:pt x="304869" y="65201"/>
                </a:cubicBezTo>
              </a:path>
            </a:pathLst>
          </a:cu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843213" y="2112920"/>
            <a:ext cx="1296740" cy="323099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898649" y="2112920"/>
            <a:ext cx="1241305" cy="768393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77938" y="2419930"/>
            <a:ext cx="457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</a:t>
            </a:r>
            <a:endParaRPr lang="en-US" sz="600" dirty="0"/>
          </a:p>
        </p:txBody>
      </p:sp>
      <p:sp>
        <p:nvSpPr>
          <p:cNvPr id="68" name="TextBox 67"/>
          <p:cNvSpPr txBox="1"/>
          <p:nvPr/>
        </p:nvSpPr>
        <p:spPr>
          <a:xfrm>
            <a:off x="3768860" y="2281550"/>
            <a:ext cx="457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s</a:t>
            </a:r>
            <a:endParaRPr lang="en-US" sz="600" dirty="0"/>
          </a:p>
        </p:txBody>
      </p:sp>
      <p:sp>
        <p:nvSpPr>
          <p:cNvPr id="69" name="TextBox 68"/>
          <p:cNvSpPr txBox="1"/>
          <p:nvPr/>
        </p:nvSpPr>
        <p:spPr>
          <a:xfrm>
            <a:off x="3597411" y="2103396"/>
            <a:ext cx="457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d</a:t>
            </a:r>
            <a:endParaRPr 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4617" y="281940"/>
                <a:ext cx="2523383" cy="435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𝐸𝑥𝑎𝑐𝑡</m:t>
                      </m:r>
                      <m:r>
                        <a:rPr lang="en-US" b="0" i="1" smtClean="0">
                          <a:latin typeface="Cambria Math"/>
                        </a:rPr>
                        <m:t>: 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17" y="281940"/>
                <a:ext cx="2523383" cy="4354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301495" y="426541"/>
                <a:ext cx="886909" cy="30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𝑑</m:t>
                      </m:r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𝑅h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495" y="426541"/>
                <a:ext cx="886909" cy="3024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301495" y="809625"/>
                <a:ext cx="6957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h</m:t>
                      </m:r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495" y="809625"/>
                <a:ext cx="695703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5636976" y="113526"/>
            <a:ext cx="1030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Approximate: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874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46220" y="1074420"/>
            <a:ext cx="1043940" cy="10439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4046220" y="1596390"/>
            <a:ext cx="521970" cy="366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6"/>
          </p:cNvCxnSpPr>
          <p:nvPr/>
        </p:nvCxnSpPr>
        <p:spPr>
          <a:xfrm flipH="1">
            <a:off x="4568190" y="1596390"/>
            <a:ext cx="521970" cy="3669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2"/>
            <a:endCxn id="2" idx="6"/>
          </p:cNvCxnSpPr>
          <p:nvPr/>
        </p:nvCxnSpPr>
        <p:spPr>
          <a:xfrm>
            <a:off x="4046220" y="1596390"/>
            <a:ext cx="1043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68190" y="1596390"/>
            <a:ext cx="0" cy="366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11995" y="141986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511040" y="264923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</a:t>
            </a:r>
            <a:endParaRPr lang="en-US" sz="105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434840" y="4328160"/>
            <a:ext cx="277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4946355" y="4328160"/>
            <a:ext cx="235245" cy="9372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81600" y="4665985"/>
            <a:ext cx="1684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.635 meters (25 inches)</a:t>
            </a:r>
            <a:endParaRPr lang="en-US" sz="1050" dirty="0"/>
          </a:p>
        </p:txBody>
      </p:sp>
      <p:sp>
        <p:nvSpPr>
          <p:cNvPr id="21" name="Right Brace 20"/>
          <p:cNvSpPr/>
          <p:nvPr/>
        </p:nvSpPr>
        <p:spPr>
          <a:xfrm rot="5400000">
            <a:off x="4489766" y="5389901"/>
            <a:ext cx="167302" cy="277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34840" y="5543718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4261316" y="5790088"/>
            <a:ext cx="1840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.5 * W </a:t>
            </a:r>
            <a:r>
              <a:rPr lang="en-US" sz="1050" dirty="0" smtClean="0">
                <a:sym typeface="Wingdings" pitchFamily="2" charset="2"/>
              </a:rPr>
              <a:t> </a:t>
            </a:r>
            <a:r>
              <a:rPr lang="en-US" sz="1050" dirty="0" err="1" smtClean="0">
                <a:sym typeface="Wingdings" pitchFamily="2" charset="2"/>
              </a:rPr>
              <a:t>aR</a:t>
            </a:r>
            <a:r>
              <a:rPr lang="en-US" sz="1050" dirty="0" smtClean="0">
                <a:sym typeface="Wingdings" pitchFamily="2" charset="2"/>
              </a:rPr>
              <a:t> (apparent radius)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753100" y="2934982"/>
                <a:ext cx="1544590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𝑎𝑅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.5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2934982"/>
                <a:ext cx="1544590" cy="6090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492176" y="463925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 smtClean="0"/>
              <a:t>θ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97807" y="3825240"/>
                <a:ext cx="1173335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07" y="3825240"/>
                <a:ext cx="1173335" cy="5667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99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 rot="21339582">
            <a:off x="2362200" y="2712720"/>
            <a:ext cx="3131820" cy="306324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28110" y="1973580"/>
            <a:ext cx="0" cy="2186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928110" y="2628900"/>
            <a:ext cx="1596390" cy="1531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2700000">
            <a:off x="4827270" y="3070859"/>
            <a:ext cx="144780" cy="1447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832860" y="2103121"/>
            <a:ext cx="1176796" cy="10325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53336" y="1987705"/>
            <a:ext cx="7729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 (observer)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5161425" y="3027833"/>
            <a:ext cx="726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 (horizon)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3928110" y="4128924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 (center)</a:t>
            </a:r>
            <a:endParaRPr 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3728594" y="3135629"/>
            <a:ext cx="224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23745" y="3510126"/>
            <a:ext cx="224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28594" y="2289810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h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4350460" y="2418089"/>
            <a:ext cx="2856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</a:t>
            </a:r>
            <a:r>
              <a:rPr lang="en-US" sz="900" baseline="-25000" dirty="0" smtClean="0"/>
              <a:t>h</a:t>
            </a:r>
            <a:endParaRPr lang="en-US" sz="9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887574" y="3683513"/>
                <a:ext cx="1522340" cy="31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574" y="3683513"/>
                <a:ext cx="1522340" cy="315984"/>
              </a:xfrm>
              <a:prstGeom prst="rect">
                <a:avLst/>
              </a:prstGeom>
              <a:blipFill rotWithShape="1"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H="1">
            <a:off x="3923928" y="3135629"/>
            <a:ext cx="1085730" cy="5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28110" y="2998469"/>
            <a:ext cx="144780" cy="1447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3467100" y="2168860"/>
            <a:ext cx="203200" cy="974389"/>
          </a:xfrm>
          <a:prstGeom prst="leftBrace">
            <a:avLst>
              <a:gd name="adj1" fmla="val 958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3928110" y="2708920"/>
            <a:ext cx="607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28110" y="2637645"/>
            <a:ext cx="72390" cy="723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597150" y="2187453"/>
            <a:ext cx="53467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16308" y="3722945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</a:t>
            </a:r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168491" y="4518574"/>
                <a:ext cx="1257588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𝑎</m:t>
                      </m:r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491" y="4518574"/>
                <a:ext cx="1257588" cy="4116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 rot="21360000">
            <a:off x="3806190" y="3892817"/>
            <a:ext cx="289560" cy="28956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06025" y="2724813"/>
            <a:ext cx="2119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</a:t>
            </a:r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5955966" y="2377453"/>
                <a:ext cx="1617109" cy="442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𝑙</m:t>
                      </m:r>
                      <m:r>
                        <a:rPr lang="en-US" sz="12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200" b="0" i="1" smtClean="0">
                                  <a:latin typeface="Cambria Math"/>
                                </a:rPr>
                                <m:t>h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12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966" y="2377453"/>
                <a:ext cx="1617109" cy="4423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4072890" y="2146621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4607522" y="2925458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3914033" y="2300768"/>
            <a:ext cx="2776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</a:t>
            </a:r>
            <a:r>
              <a:rPr lang="en-US" sz="900" baseline="-25000" dirty="0" smtClean="0"/>
              <a:t>2</a:t>
            </a:r>
            <a:endParaRPr lang="en-US" sz="9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3189460" y="2531600"/>
            <a:ext cx="2776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</a:t>
            </a:r>
            <a:r>
              <a:rPr lang="en-US" sz="900" baseline="-25000" dirty="0"/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250777" y="3510126"/>
                <a:ext cx="11108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11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𝑎</m:t>
                          </m:r>
                        </m:e>
                      </m:func>
                      <m:r>
                        <a:rPr lang="en-US" sz="1100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777" y="3510126"/>
                <a:ext cx="1110881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38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5841</TotalTime>
  <Words>164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[Default]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GILL, KEVIN</dc:creator>
  <cp:lastModifiedBy>GILL, KEVIN</cp:lastModifiedBy>
  <cp:revision>16</cp:revision>
  <dcterms:created xsi:type="dcterms:W3CDTF">2012-06-21T20:31:41Z</dcterms:created>
  <dcterms:modified xsi:type="dcterms:W3CDTF">2012-10-12T21:01:18Z</dcterms:modified>
</cp:coreProperties>
</file>