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5" r:id="rId4"/>
    <p:sldId id="266" r:id="rId5"/>
    <p:sldId id="269" r:id="rId6"/>
    <p:sldId id="270" r:id="rId7"/>
    <p:sldId id="262" r:id="rId8"/>
    <p:sldId id="271" r:id="rId9"/>
    <p:sldId id="257" r:id="rId10"/>
    <p:sldId id="258" r:id="rId11"/>
    <p:sldId id="259" r:id="rId12"/>
    <p:sldId id="260" r:id="rId13"/>
    <p:sldId id="261" r:id="rId14"/>
    <p:sldId id="263" r:id="rId15"/>
    <p:sldId id="267" r:id="rId16"/>
    <p:sldId id="268"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53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C8181C5-CFEB-4C5A-900A-549E9DC1F2FA}" type="datetimeFigureOut">
              <a:rPr lang="en-US" smtClean="0"/>
              <a:t>12/9/2024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04E3AF85-5031-48CE-B262-75092F0BDD15}" type="slidenum">
              <a:rPr lang="en-US" smtClean="0"/>
              <a:t>‹#›</a:t>
            </a:fld>
            <a:endParaRPr lang="en-US"/>
          </a:p>
        </p:txBody>
      </p:sp>
    </p:spTree>
    <p:extLst>
      <p:ext uri="{BB962C8B-B14F-4D97-AF65-F5344CB8AC3E}">
        <p14:creationId xmlns:p14="http://schemas.microsoft.com/office/powerpoint/2010/main" val="49478169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8181C5-CFEB-4C5A-900A-549E9DC1F2FA}"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3AF85-5031-48CE-B262-75092F0BDD15}" type="slidenum">
              <a:rPr lang="en-US" smtClean="0"/>
              <a:t>‹#›</a:t>
            </a:fld>
            <a:endParaRPr lang="en-US"/>
          </a:p>
        </p:txBody>
      </p:sp>
    </p:spTree>
    <p:extLst>
      <p:ext uri="{BB962C8B-B14F-4D97-AF65-F5344CB8AC3E}">
        <p14:creationId xmlns:p14="http://schemas.microsoft.com/office/powerpoint/2010/main" val="1638625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8181C5-CFEB-4C5A-900A-549E9DC1F2FA}"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3AF85-5031-48CE-B262-75092F0BDD15}" type="slidenum">
              <a:rPr lang="en-US" smtClean="0"/>
              <a:t>‹#›</a:t>
            </a:fld>
            <a:endParaRPr lang="en-US"/>
          </a:p>
        </p:txBody>
      </p:sp>
    </p:spTree>
    <p:extLst>
      <p:ext uri="{BB962C8B-B14F-4D97-AF65-F5344CB8AC3E}">
        <p14:creationId xmlns:p14="http://schemas.microsoft.com/office/powerpoint/2010/main" val="1114287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8181C5-CFEB-4C5A-900A-549E9DC1F2FA}"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3AF85-5031-48CE-B262-75092F0BDD15}" type="slidenum">
              <a:rPr lang="en-US" smtClean="0"/>
              <a:t>‹#›</a:t>
            </a:fld>
            <a:endParaRPr lang="en-US"/>
          </a:p>
        </p:txBody>
      </p:sp>
    </p:spTree>
    <p:extLst>
      <p:ext uri="{BB962C8B-B14F-4D97-AF65-F5344CB8AC3E}">
        <p14:creationId xmlns:p14="http://schemas.microsoft.com/office/powerpoint/2010/main" val="355145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8181C5-CFEB-4C5A-900A-549E9DC1F2FA}"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3AF85-5031-48CE-B262-75092F0BDD15}" type="slidenum">
              <a:rPr lang="en-US" smtClean="0"/>
              <a:t>‹#›</a:t>
            </a:fld>
            <a:endParaRPr lang="en-US"/>
          </a:p>
        </p:txBody>
      </p:sp>
    </p:spTree>
    <p:extLst>
      <p:ext uri="{BB962C8B-B14F-4D97-AF65-F5344CB8AC3E}">
        <p14:creationId xmlns:p14="http://schemas.microsoft.com/office/powerpoint/2010/main" val="3498020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8181C5-CFEB-4C5A-900A-549E9DC1F2FA}"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3AF85-5031-48CE-B262-75092F0BDD15}" type="slidenum">
              <a:rPr lang="en-US" smtClean="0"/>
              <a:t>‹#›</a:t>
            </a:fld>
            <a:endParaRPr lang="en-US"/>
          </a:p>
        </p:txBody>
      </p:sp>
    </p:spTree>
    <p:extLst>
      <p:ext uri="{BB962C8B-B14F-4D97-AF65-F5344CB8AC3E}">
        <p14:creationId xmlns:p14="http://schemas.microsoft.com/office/powerpoint/2010/main" val="1627570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8181C5-CFEB-4C5A-900A-549E9DC1F2FA}"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3AF85-5031-48CE-B262-75092F0BDD15}" type="slidenum">
              <a:rPr lang="en-US" smtClean="0"/>
              <a:t>‹#›</a:t>
            </a:fld>
            <a:endParaRPr lang="en-US"/>
          </a:p>
        </p:txBody>
      </p:sp>
    </p:spTree>
    <p:extLst>
      <p:ext uri="{BB962C8B-B14F-4D97-AF65-F5344CB8AC3E}">
        <p14:creationId xmlns:p14="http://schemas.microsoft.com/office/powerpoint/2010/main" val="2588778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8181C5-CFEB-4C5A-900A-549E9DC1F2FA}"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3AF85-5031-48CE-B262-75092F0BDD15}"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5075401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8181C5-CFEB-4C5A-900A-549E9DC1F2FA}"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3AF85-5031-48CE-B262-75092F0BDD15}" type="slidenum">
              <a:rPr lang="en-US" smtClean="0"/>
              <a:t>‹#›</a:t>
            </a:fld>
            <a:endParaRPr lang="en-US"/>
          </a:p>
        </p:txBody>
      </p:sp>
    </p:spTree>
    <p:extLst>
      <p:ext uri="{BB962C8B-B14F-4D97-AF65-F5344CB8AC3E}">
        <p14:creationId xmlns:p14="http://schemas.microsoft.com/office/powerpoint/2010/main" val="4147667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8181C5-CFEB-4C5A-900A-549E9DC1F2FA}"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3AF85-5031-48CE-B262-75092F0BDD15}" type="slidenum">
              <a:rPr lang="en-US" smtClean="0"/>
              <a:t>‹#›</a:t>
            </a:fld>
            <a:endParaRPr lang="en-US"/>
          </a:p>
        </p:txBody>
      </p:sp>
    </p:spTree>
    <p:extLst>
      <p:ext uri="{BB962C8B-B14F-4D97-AF65-F5344CB8AC3E}">
        <p14:creationId xmlns:p14="http://schemas.microsoft.com/office/powerpoint/2010/main" val="3277115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8181C5-CFEB-4C5A-900A-549E9DC1F2FA}"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E3AF85-5031-48CE-B262-75092F0BDD15}" type="slidenum">
              <a:rPr lang="en-US" smtClean="0"/>
              <a:t>‹#›</a:t>
            </a:fld>
            <a:endParaRPr lang="en-US"/>
          </a:p>
        </p:txBody>
      </p:sp>
    </p:spTree>
    <p:extLst>
      <p:ext uri="{BB962C8B-B14F-4D97-AF65-F5344CB8AC3E}">
        <p14:creationId xmlns:p14="http://schemas.microsoft.com/office/powerpoint/2010/main" val="1765033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8181C5-CFEB-4C5A-900A-549E9DC1F2FA}"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3AF85-5031-48CE-B262-75092F0BDD15}" type="slidenum">
              <a:rPr lang="en-US" smtClean="0"/>
              <a:t>‹#›</a:t>
            </a:fld>
            <a:endParaRPr lang="en-US"/>
          </a:p>
        </p:txBody>
      </p:sp>
    </p:spTree>
    <p:extLst>
      <p:ext uri="{BB962C8B-B14F-4D97-AF65-F5344CB8AC3E}">
        <p14:creationId xmlns:p14="http://schemas.microsoft.com/office/powerpoint/2010/main" val="2368854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8181C5-CFEB-4C5A-900A-549E9DC1F2FA}"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E3AF85-5031-48CE-B262-75092F0BDD15}" type="slidenum">
              <a:rPr lang="en-US" smtClean="0"/>
              <a:t>‹#›</a:t>
            </a:fld>
            <a:endParaRPr lang="en-US"/>
          </a:p>
        </p:txBody>
      </p:sp>
    </p:spTree>
    <p:extLst>
      <p:ext uri="{BB962C8B-B14F-4D97-AF65-F5344CB8AC3E}">
        <p14:creationId xmlns:p14="http://schemas.microsoft.com/office/powerpoint/2010/main" val="785114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8181C5-CFEB-4C5A-900A-549E9DC1F2FA}"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E3AF85-5031-48CE-B262-75092F0BDD15}" type="slidenum">
              <a:rPr lang="en-US" smtClean="0"/>
              <a:t>‹#›</a:t>
            </a:fld>
            <a:endParaRPr lang="en-US"/>
          </a:p>
        </p:txBody>
      </p:sp>
    </p:spTree>
    <p:extLst>
      <p:ext uri="{BB962C8B-B14F-4D97-AF65-F5344CB8AC3E}">
        <p14:creationId xmlns:p14="http://schemas.microsoft.com/office/powerpoint/2010/main" val="2986995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C8181C5-CFEB-4C5A-900A-549E9DC1F2FA}"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E3AF85-5031-48CE-B262-75092F0BDD15}" type="slidenum">
              <a:rPr lang="en-US" smtClean="0"/>
              <a:t>‹#›</a:t>
            </a:fld>
            <a:endParaRPr lang="en-US"/>
          </a:p>
        </p:txBody>
      </p:sp>
    </p:spTree>
    <p:extLst>
      <p:ext uri="{BB962C8B-B14F-4D97-AF65-F5344CB8AC3E}">
        <p14:creationId xmlns:p14="http://schemas.microsoft.com/office/powerpoint/2010/main" val="2741721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8181C5-CFEB-4C5A-900A-549E9DC1F2FA}"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3AF85-5031-48CE-B262-75092F0BDD15}" type="slidenum">
              <a:rPr lang="en-US" smtClean="0"/>
              <a:t>‹#›</a:t>
            </a:fld>
            <a:endParaRPr lang="en-US"/>
          </a:p>
        </p:txBody>
      </p:sp>
    </p:spTree>
    <p:extLst>
      <p:ext uri="{BB962C8B-B14F-4D97-AF65-F5344CB8AC3E}">
        <p14:creationId xmlns:p14="http://schemas.microsoft.com/office/powerpoint/2010/main" val="3815041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8181C5-CFEB-4C5A-900A-549E9DC1F2FA}"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E3AF85-5031-48CE-B262-75092F0BDD15}" type="slidenum">
              <a:rPr lang="en-US" smtClean="0"/>
              <a:t>‹#›</a:t>
            </a:fld>
            <a:endParaRPr lang="en-US"/>
          </a:p>
        </p:txBody>
      </p:sp>
    </p:spTree>
    <p:extLst>
      <p:ext uri="{BB962C8B-B14F-4D97-AF65-F5344CB8AC3E}">
        <p14:creationId xmlns:p14="http://schemas.microsoft.com/office/powerpoint/2010/main" val="2458061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C8181C5-CFEB-4C5A-900A-549E9DC1F2FA}" type="datetimeFigureOut">
              <a:rPr lang="en-US" smtClean="0"/>
              <a:t>12/9/2024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4E3AF85-5031-48CE-B262-75092F0BDD15}" type="slidenum">
              <a:rPr lang="en-US" smtClean="0"/>
              <a:t>‹#›</a:t>
            </a:fld>
            <a:endParaRPr lang="en-US"/>
          </a:p>
        </p:txBody>
      </p:sp>
    </p:spTree>
    <p:extLst>
      <p:ext uri="{BB962C8B-B14F-4D97-AF65-F5344CB8AC3E}">
        <p14:creationId xmlns:p14="http://schemas.microsoft.com/office/powerpoint/2010/main" val="14572696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51622"/>
          <a:stretch/>
        </p:blipFill>
        <p:spPr>
          <a:xfrm>
            <a:off x="1" y="0"/>
            <a:ext cx="5896768" cy="6856214"/>
          </a:xfrm>
          <a:prstGeom prst="rect">
            <a:avLst/>
          </a:prstGeom>
        </p:spPr>
      </p:pic>
      <p:sp>
        <p:nvSpPr>
          <p:cNvPr id="2" name="Title 1">
            <a:extLst>
              <a:ext uri="{FF2B5EF4-FFF2-40B4-BE49-F238E27FC236}">
                <a16:creationId xmlns:a16="http://schemas.microsoft.com/office/drawing/2014/main" id="{54170AD3-4933-4A24-A15F-E80090A6FAA3}"/>
              </a:ext>
            </a:extLst>
          </p:cNvPr>
          <p:cNvSpPr>
            <a:spLocks noGrp="1"/>
          </p:cNvSpPr>
          <p:nvPr>
            <p:ph type="ctrTitle"/>
          </p:nvPr>
        </p:nvSpPr>
        <p:spPr>
          <a:xfrm>
            <a:off x="486876" y="2032000"/>
            <a:ext cx="4513792" cy="2819398"/>
          </a:xfrm>
        </p:spPr>
        <p:txBody>
          <a:bodyPr vert="horz" lIns="91440" tIns="45720" rIns="91440" bIns="45720" rtlCol="0">
            <a:normAutofit/>
          </a:bodyPr>
          <a:lstStyle/>
          <a:p>
            <a:r>
              <a:rPr lang="en-US" dirty="0">
                <a:solidFill>
                  <a:srgbClr val="FFFFFF"/>
                </a:solidFill>
              </a:rPr>
              <a:t>Equity Optimizer App</a:t>
            </a:r>
          </a:p>
        </p:txBody>
      </p:sp>
      <p:sp>
        <p:nvSpPr>
          <p:cNvPr id="3" name="Subtitle 2">
            <a:extLst>
              <a:ext uri="{FF2B5EF4-FFF2-40B4-BE49-F238E27FC236}">
                <a16:creationId xmlns:a16="http://schemas.microsoft.com/office/drawing/2014/main" id="{F32EFAAA-88A5-138E-F1B6-07A0E441A61D}"/>
              </a:ext>
            </a:extLst>
          </p:cNvPr>
          <p:cNvSpPr>
            <a:spLocks noGrp="1"/>
          </p:cNvSpPr>
          <p:nvPr>
            <p:ph type="subTitle" idx="1"/>
          </p:nvPr>
        </p:nvSpPr>
        <p:spPr>
          <a:xfrm>
            <a:off x="486876" y="4851399"/>
            <a:ext cx="4513792" cy="914401"/>
          </a:xfrm>
        </p:spPr>
        <p:txBody>
          <a:bodyPr vert="horz" lIns="91440" tIns="45720" rIns="91440" bIns="45720" rtlCol="0">
            <a:noAutofit/>
          </a:bodyPr>
          <a:lstStyle/>
          <a:p>
            <a:pPr>
              <a:lnSpc>
                <a:spcPct val="90000"/>
              </a:lnSpc>
              <a:buFont typeface="Arial"/>
              <a:buChar char="•"/>
            </a:pPr>
            <a:r>
              <a:rPr lang="en-US" sz="2000" cap="none" dirty="0">
                <a:solidFill>
                  <a:srgbClr val="FFFFFF"/>
                </a:solidFill>
              </a:rPr>
              <a:t> </a:t>
            </a:r>
            <a:r>
              <a:rPr lang="en-US" sz="2000" cap="none" dirty="0" err="1">
                <a:solidFill>
                  <a:srgbClr val="FFFFFF"/>
                </a:solidFill>
              </a:rPr>
              <a:t>Softuni</a:t>
            </a:r>
            <a:endParaRPr lang="en-US" sz="2000" cap="none" dirty="0">
              <a:solidFill>
                <a:srgbClr val="FFFFFF"/>
              </a:solidFill>
            </a:endParaRPr>
          </a:p>
          <a:p>
            <a:pPr>
              <a:lnSpc>
                <a:spcPct val="90000"/>
              </a:lnSpc>
              <a:buFont typeface="Arial"/>
              <a:buChar char="•"/>
            </a:pPr>
            <a:r>
              <a:rPr lang="en-US" sz="2000" cap="none" dirty="0">
                <a:solidFill>
                  <a:srgbClr val="FFFFFF"/>
                </a:solidFill>
              </a:rPr>
              <a:t> Python Web – Django Advanced course</a:t>
            </a:r>
          </a:p>
          <a:p>
            <a:pPr>
              <a:lnSpc>
                <a:spcPct val="90000"/>
              </a:lnSpc>
              <a:buFont typeface="Arial"/>
              <a:buChar char="•"/>
            </a:pPr>
            <a:r>
              <a:rPr lang="en-US" sz="2000" cap="none" dirty="0">
                <a:solidFill>
                  <a:srgbClr val="FFFFFF"/>
                </a:solidFill>
              </a:rPr>
              <a:t> Project defense</a:t>
            </a:r>
          </a:p>
          <a:p>
            <a:pPr>
              <a:lnSpc>
                <a:spcPct val="90000"/>
              </a:lnSpc>
              <a:buFont typeface="Arial"/>
              <a:buChar char="•"/>
            </a:pPr>
            <a:r>
              <a:rPr lang="en-US" sz="2000" cap="none" dirty="0">
                <a:solidFill>
                  <a:srgbClr val="FFFFFF"/>
                </a:solidFill>
              </a:rPr>
              <a:t>Kamen Dimitrov</a:t>
            </a:r>
          </a:p>
        </p:txBody>
      </p:sp>
      <p:sp useBgFill="1">
        <p:nvSpPr>
          <p:cNvPr id="14"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6"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9" name="Straight Connector 18">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7" name="Graphic 6" descr="Upward trend">
            <a:extLst>
              <a:ext uri="{FF2B5EF4-FFF2-40B4-BE49-F238E27FC236}">
                <a16:creationId xmlns:a16="http://schemas.microsoft.com/office/drawing/2014/main" id="{37C6C326-9E18-49DC-7A97-1F561EB49B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21263" y="2433919"/>
            <a:ext cx="3211160" cy="3211160"/>
          </a:xfrm>
          <a:prstGeom prst="rect">
            <a:avLst/>
          </a:prstGeom>
        </p:spPr>
      </p:pic>
    </p:spTree>
    <p:extLst>
      <p:ext uri="{BB962C8B-B14F-4D97-AF65-F5344CB8AC3E}">
        <p14:creationId xmlns:p14="http://schemas.microsoft.com/office/powerpoint/2010/main" val="2642480427"/>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5E33-2DDB-4DFC-6132-B15A1323064F}"/>
              </a:ext>
            </a:extLst>
          </p:cNvPr>
          <p:cNvSpPr>
            <a:spLocks noGrp="1"/>
          </p:cNvSpPr>
          <p:nvPr>
            <p:ph type="title"/>
          </p:nvPr>
        </p:nvSpPr>
        <p:spPr/>
        <p:txBody>
          <a:bodyPr/>
          <a:lstStyle/>
          <a:p>
            <a:r>
              <a:rPr lang="en-US" b="1" dirty="0">
                <a:latin typeface="Arials)"/>
              </a:rPr>
              <a:t>4.2. Common App</a:t>
            </a:r>
          </a:p>
        </p:txBody>
      </p:sp>
      <p:sp>
        <p:nvSpPr>
          <p:cNvPr id="4" name="Rectangle 1">
            <a:extLst>
              <a:ext uri="{FF2B5EF4-FFF2-40B4-BE49-F238E27FC236}">
                <a16:creationId xmlns:a16="http://schemas.microsoft.com/office/drawing/2014/main" id="{9CFA7AC0-D73D-6B1F-72CF-7BB5C1609A1F}"/>
              </a:ext>
            </a:extLst>
          </p:cNvPr>
          <p:cNvSpPr>
            <a:spLocks noGrp="1" noChangeArrowheads="1"/>
          </p:cNvSpPr>
          <p:nvPr>
            <p:ph idx="1"/>
          </p:nvPr>
        </p:nvSpPr>
        <p:spPr bwMode="auto">
          <a:xfrm>
            <a:off x="502920" y="1497992"/>
            <a:ext cx="9555480"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Models</a:t>
            </a:r>
            <a:r>
              <a:rPr kumimoji="0" lang="en-US" altLang="en-US" sz="1800" b="0" i="0" u="none" strike="noStrike" cap="none" normalizeH="0" baseline="0" dirty="0">
                <a:ln>
                  <a:noFill/>
                </a:ln>
                <a:solidFill>
                  <a:schemeClr val="tx1"/>
                </a:solidFill>
                <a:effectLst/>
                <a:latin typeface="Arial" panose="020B0604020202020204" pitchFamily="34" charset="0"/>
              </a:rPr>
              <a:t>: None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Forms</a:t>
            </a:r>
            <a:r>
              <a:rPr kumimoji="0" lang="en-US" altLang="en-US" sz="1800" b="0" i="0" u="none" strike="noStrike" cap="none" normalizeH="0" baseline="0" dirty="0">
                <a:ln>
                  <a:noFill/>
                </a:ln>
                <a:solidFill>
                  <a:schemeClr val="tx1"/>
                </a:solidFill>
                <a:effectLst/>
                <a:latin typeface="Arial" panose="020B0604020202020204" pitchFamily="34" charset="0"/>
              </a:rPr>
              <a:t>: 1</a:t>
            </a:r>
          </a:p>
          <a:p>
            <a:pPr marL="457200" lvl="1" indent="0" eaLnBrk="0" fontAlgn="base" hangingPunct="0">
              <a:lnSpc>
                <a:spcPct val="100000"/>
              </a:lnSpc>
              <a:spcBef>
                <a:spcPct val="0"/>
              </a:spcBef>
              <a:spcAft>
                <a:spcPct val="0"/>
              </a:spcAft>
              <a:buFontTx/>
              <a:buChar char="•"/>
            </a:pPr>
            <a:r>
              <a:rPr lang="en-US" altLang="en-US" sz="1400" dirty="0">
                <a:latin typeface="Arial" panose="020B0604020202020204" pitchFamily="34" charset="0"/>
              </a:rPr>
              <a:t> </a:t>
            </a:r>
            <a:r>
              <a:rPr lang="en-US" altLang="en-US" sz="1400" dirty="0" err="1">
                <a:latin typeface="Arial" panose="020B0604020202020204" pitchFamily="34" charset="0"/>
              </a:rPr>
              <a:t>ContactForm</a:t>
            </a:r>
            <a:endParaRPr lang="en-US" altLang="en-US" sz="1400" dirty="0">
              <a:latin typeface="Arial" panose="020B0604020202020204" pitchFamily="34" charset="0"/>
            </a:endParaRPr>
          </a:p>
          <a:p>
            <a:pPr marL="457200" lvl="1" indent="0" eaLnBrk="0" fontAlgn="base" hangingPunct="0">
              <a:lnSpc>
                <a:spcPct val="100000"/>
              </a:lnSpc>
              <a:spcBef>
                <a:spcPct val="0"/>
              </a:spcBef>
              <a:spcAft>
                <a:spcPct val="0"/>
              </a:spcAft>
              <a:buNone/>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Views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 CBV: 1 </a:t>
            </a:r>
            <a:r>
              <a:rPr lang="en-US" altLang="en-US" sz="1400" dirty="0" err="1">
                <a:latin typeface="Arial" panose="020B0604020202020204" pitchFamily="34" charset="0"/>
              </a:rPr>
              <a:t>DatabaseUpdateView</a:t>
            </a:r>
            <a:r>
              <a:rPr lang="en-US" altLang="en-US" sz="1400" dirty="0">
                <a:latin typeface="Arial" panose="020B0604020202020204" pitchFamily="34" charset="0"/>
              </a:rPr>
              <a:t> -&gt; This CBV utilizes a custom </a:t>
            </a:r>
            <a:r>
              <a:rPr lang="en-US" altLang="en-US" sz="1400" dirty="0" err="1">
                <a:latin typeface="Arial" panose="020B0604020202020204" pitchFamily="34" charset="0"/>
              </a:rPr>
              <a:t>Mixin</a:t>
            </a:r>
            <a:r>
              <a:rPr lang="en-US" altLang="en-US" sz="1400" dirty="0">
                <a:latin typeface="Arial" panose="020B0604020202020204" pitchFamily="34" charset="0"/>
              </a:rPr>
              <a:t> for defining requirement for staff user to be able to access it.</a:t>
            </a:r>
          </a:p>
          <a:p>
            <a:pPr marL="457200" lvl="1" indent="0" eaLnBrk="0" fontAlgn="base" hangingPunct="0">
              <a:lnSpc>
                <a:spcPct val="100000"/>
              </a:lnSpc>
              <a:spcBef>
                <a:spcPct val="0"/>
              </a:spcBef>
              <a:spcAft>
                <a:spcPct val="0"/>
              </a:spcAft>
              <a:buNone/>
            </a:pPr>
            <a:endParaRPr lang="en-US" altLang="en-US" sz="1400" dirty="0">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lang="en-US" altLang="en-US" sz="1400" dirty="0">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FBV: 5</a:t>
            </a:r>
          </a:p>
          <a:p>
            <a:pPr marL="457200" lvl="1" indent="0" eaLnBrk="0" fontAlgn="base" hangingPunct="0">
              <a:lnSpc>
                <a:spcPct val="100000"/>
              </a:lnSpc>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Templates</a:t>
            </a:r>
            <a:r>
              <a:rPr kumimoji="0" lang="en-US" altLang="en-US" sz="1800" b="0" i="0" u="none" strike="noStrike" cap="none" normalizeH="0" baseline="0" dirty="0">
                <a:ln>
                  <a:noFill/>
                </a:ln>
                <a:solidFill>
                  <a:schemeClr val="tx1"/>
                </a:solidFill>
                <a:effectLst/>
                <a:latin typeface="Arial" panose="020B0604020202020204" pitchFamily="34" charset="0"/>
              </a:rPr>
              <a:t>: 9</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9272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6BABE-C874-7215-5AA8-B978986D3376}"/>
              </a:ext>
            </a:extLst>
          </p:cNvPr>
          <p:cNvSpPr>
            <a:spLocks noGrp="1"/>
          </p:cNvSpPr>
          <p:nvPr>
            <p:ph type="title"/>
          </p:nvPr>
        </p:nvSpPr>
        <p:spPr/>
        <p:txBody>
          <a:bodyPr/>
          <a:lstStyle/>
          <a:p>
            <a:r>
              <a:rPr lang="en-US" b="1" dirty="0">
                <a:latin typeface="Arials)"/>
              </a:rPr>
              <a:t>4.3. Equity Optimizer App</a:t>
            </a:r>
          </a:p>
        </p:txBody>
      </p:sp>
      <p:sp>
        <p:nvSpPr>
          <p:cNvPr id="4" name="Rectangle 1">
            <a:extLst>
              <a:ext uri="{FF2B5EF4-FFF2-40B4-BE49-F238E27FC236}">
                <a16:creationId xmlns:a16="http://schemas.microsoft.com/office/drawing/2014/main" id="{6CD6C3C5-C353-5CA4-3F41-095B37D8BD1A}"/>
              </a:ext>
            </a:extLst>
          </p:cNvPr>
          <p:cNvSpPr>
            <a:spLocks noGrp="1" noChangeArrowheads="1"/>
          </p:cNvSpPr>
          <p:nvPr>
            <p:ph idx="1"/>
          </p:nvPr>
        </p:nvSpPr>
        <p:spPr bwMode="auto">
          <a:xfrm>
            <a:off x="664464" y="1514728"/>
            <a:ext cx="8827008"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 Models</a:t>
            </a:r>
            <a:r>
              <a:rPr kumimoji="0" lang="en-US" altLang="en-US" sz="2400" b="0" i="0" u="none" strike="noStrike" cap="none" normalizeH="0" baseline="0" dirty="0">
                <a:ln>
                  <a:noFill/>
                </a:ln>
                <a:solidFill>
                  <a:schemeClr val="tx1"/>
                </a:solidFill>
                <a:effectLst/>
                <a:latin typeface="Arial" panose="020B0604020202020204" pitchFamily="34" charset="0"/>
              </a:rPr>
              <a:t>: 2</a:t>
            </a: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rial Unicode MS"/>
              </a:rPr>
              <a:t>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Stock,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StockData</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457200" lvl="1" indent="0" eaLnBrk="0" fontAlgn="base" hangingPunct="0">
              <a:lnSpc>
                <a:spcPct val="100000"/>
              </a:lnSpc>
              <a:spcBef>
                <a:spcPct val="0"/>
              </a:spcBef>
              <a:spcAft>
                <a:spcPct val="0"/>
              </a:spcAft>
              <a:buFontTx/>
              <a:buChar char="•"/>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Forms</a:t>
            </a:r>
            <a:r>
              <a:rPr kumimoji="0" lang="en-US" altLang="en-US" sz="2400" b="0" i="0" u="none" strike="noStrike" cap="none" normalizeH="0" baseline="0" dirty="0">
                <a:ln>
                  <a:noFill/>
                </a:ln>
                <a:solidFill>
                  <a:schemeClr val="tx1"/>
                </a:solidFill>
                <a:effectLst/>
                <a:latin typeface="Arial" panose="020B0604020202020204" pitchFamily="34" charset="0"/>
              </a:rPr>
              <a:t>: 2</a:t>
            </a: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BaseDataRangeForm</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InitialForm</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457200" lvl="1" indent="0" eaLnBrk="0" fontAlgn="base" hangingPunct="0">
              <a:lnSpc>
                <a:spcPct val="100000"/>
              </a:lnSpc>
              <a:spcBef>
                <a:spcPct val="0"/>
              </a:spcBef>
              <a:spcAft>
                <a:spcPct val="0"/>
              </a:spcAft>
              <a:buNone/>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Views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 CBV: 5</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 FBV: 4</a:t>
            </a:r>
            <a:endParaRPr lang="en-US" altLang="en-US" sz="2000" dirty="0">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 API Views: 2</a:t>
            </a:r>
          </a:p>
          <a:p>
            <a:pPr marL="457200" lvl="1" indent="0" eaLnBrk="0" fontAlgn="base" hangingPunct="0">
              <a:lnSpc>
                <a:spcPct val="100000"/>
              </a:lnSpc>
              <a:spcBef>
                <a:spcPct val="0"/>
              </a:spcBef>
              <a:spcAft>
                <a:spcPct val="0"/>
              </a:spcAft>
              <a:buFontTx/>
              <a:buChar char="•"/>
            </a:pPr>
            <a:r>
              <a:rPr lang="en-US" altLang="en-US" sz="2000" dirty="0">
                <a:latin typeface="Arial" panose="020B0604020202020204" pitchFamily="34" charset="0"/>
              </a:rPr>
              <a:t> Stock lists and stock details are publicly available i.e. anonymous users can view them. There is a view using JS Query to obtain a list of all stocks using the API stock list view</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None/>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Templates</a:t>
            </a:r>
            <a:r>
              <a:rPr kumimoji="0" lang="en-US" altLang="en-US" sz="2400" b="0" i="0" u="none" strike="noStrike" cap="none" normalizeH="0" baseline="0" dirty="0">
                <a:ln>
                  <a:noFill/>
                </a:ln>
                <a:solidFill>
                  <a:schemeClr val="tx1"/>
                </a:solidFill>
                <a:effectLst/>
                <a:latin typeface="Arial" panose="020B0604020202020204" pitchFamily="34" charset="0"/>
              </a:rPr>
              <a:t>: 10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1753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C9EC-93AD-DAF1-F95D-5A4BCA160C4C}"/>
              </a:ext>
            </a:extLst>
          </p:cNvPr>
          <p:cNvSpPr>
            <a:spLocks noGrp="1"/>
          </p:cNvSpPr>
          <p:nvPr>
            <p:ph type="title"/>
          </p:nvPr>
        </p:nvSpPr>
        <p:spPr/>
        <p:txBody>
          <a:bodyPr/>
          <a:lstStyle/>
          <a:p>
            <a:r>
              <a:rPr lang="en-US" b="1" dirty="0"/>
              <a:t>4. Currencies App</a:t>
            </a:r>
          </a:p>
        </p:txBody>
      </p:sp>
      <p:sp>
        <p:nvSpPr>
          <p:cNvPr id="4" name="Rectangle 1">
            <a:extLst>
              <a:ext uri="{FF2B5EF4-FFF2-40B4-BE49-F238E27FC236}">
                <a16:creationId xmlns:a16="http://schemas.microsoft.com/office/drawing/2014/main" id="{DEC7316D-89B0-A435-3CAC-80BF0DD485FA}"/>
              </a:ext>
            </a:extLst>
          </p:cNvPr>
          <p:cNvSpPr>
            <a:spLocks noGrp="1" noChangeArrowheads="1"/>
          </p:cNvSpPr>
          <p:nvPr>
            <p:ph idx="1"/>
          </p:nvPr>
        </p:nvSpPr>
        <p:spPr bwMode="auto">
          <a:xfrm>
            <a:off x="838200" y="1444752"/>
            <a:ext cx="9147048"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 Models</a:t>
            </a:r>
            <a:r>
              <a:rPr kumimoji="0" lang="en-US" altLang="en-US" sz="2400" b="0" i="0" u="none" strike="noStrike" cap="none" normalizeH="0" baseline="0" dirty="0">
                <a:ln>
                  <a:noFill/>
                </a:ln>
                <a:solidFill>
                  <a:schemeClr val="tx1"/>
                </a:solidFill>
                <a:effectLst/>
                <a:latin typeface="Arial" panose="020B0604020202020204" pitchFamily="34" charset="0"/>
              </a:rPr>
              <a:t>: 2</a:t>
            </a: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rial Unicode MS"/>
              </a:rPr>
              <a:t> </a:t>
            </a:r>
            <a:r>
              <a:rPr kumimoji="0" lang="en-US" altLang="en-US" sz="2000" b="0" i="0" u="none" strike="noStrike" cap="none" normalizeH="0" baseline="0" dirty="0">
                <a:ln>
                  <a:noFill/>
                </a:ln>
                <a:solidFill>
                  <a:schemeClr val="tx1"/>
                </a:solidFill>
                <a:effectLst/>
                <a:latin typeface="Arial Unicode MS"/>
              </a:rPr>
              <a:t>Currency, </a:t>
            </a:r>
            <a:r>
              <a:rPr kumimoji="0" lang="en-US" altLang="en-US" sz="2000" b="0" i="0" u="none" strike="noStrike" cap="none" normalizeH="0" baseline="0" dirty="0" err="1">
                <a:ln>
                  <a:noFill/>
                </a:ln>
                <a:solidFill>
                  <a:schemeClr val="tx1"/>
                </a:solidFill>
                <a:effectLst/>
                <a:latin typeface="Arial Unicode MS"/>
              </a:rPr>
              <a:t>ExchangeRate</a:t>
            </a:r>
            <a:endParaRPr kumimoji="0" lang="en-US" altLang="en-US" sz="2000" b="0" i="0" u="none" strike="noStrike" cap="none" normalizeH="0" baseline="0" dirty="0">
              <a:ln>
                <a:noFill/>
              </a:ln>
              <a:solidFill>
                <a:schemeClr val="tx1"/>
              </a:solidFill>
              <a:effectLst/>
              <a:latin typeface="Arial Unicode MS"/>
            </a:endParaRPr>
          </a:p>
          <a:p>
            <a:pPr marL="457200" lvl="1" indent="0" eaLnBrk="0" fontAlgn="base" hangingPunct="0">
              <a:lnSpc>
                <a:spcPct val="100000"/>
              </a:lnSpc>
              <a:spcBef>
                <a:spcPct val="0"/>
              </a:spcBef>
              <a:spcAft>
                <a:spcPct val="0"/>
              </a:spcAft>
              <a:buFontTx/>
              <a:buChar char="•"/>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 Forms</a:t>
            </a:r>
            <a:r>
              <a:rPr kumimoji="0" lang="en-US" altLang="en-US" sz="2400" b="0" i="0" u="none" strike="noStrike" cap="none" normalizeH="0" baseline="0" dirty="0">
                <a:ln>
                  <a:noFill/>
                </a:ln>
                <a:solidFill>
                  <a:schemeClr val="tx1"/>
                </a:solidFill>
                <a:effectLst/>
                <a:latin typeface="Arial" panose="020B0604020202020204" pitchFamily="34" charset="0"/>
              </a:rPr>
              <a:t>: 1</a:t>
            </a: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CurrencyBaseForm</a:t>
            </a:r>
            <a:r>
              <a:rPr lang="en-US" altLang="en-US" sz="2000" dirty="0">
                <a:latin typeface="Arial" panose="020B0604020202020204" pitchFamily="34" charset="0"/>
              </a:rPr>
              <a:t> which is inherited by an Update and Create forms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 Views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CBV: </a:t>
            </a:r>
            <a:r>
              <a:rPr lang="en-US" altLang="en-US" sz="2000" dirty="0">
                <a:latin typeface="Arial" panose="020B0604020202020204" pitchFamily="34" charset="0"/>
              </a:rPr>
              <a:t>5 These views are visible for unauthenticated users as part of the requirements for having a publicly available portion of the website</a:t>
            </a:r>
          </a:p>
          <a:p>
            <a:pPr marL="457200" lvl="1" indent="0"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 FBV: 1</a:t>
            </a:r>
          </a:p>
          <a:p>
            <a:pPr marL="457200" lvl="1" indent="0" eaLnBrk="0" fontAlgn="base" hangingPunct="0">
              <a:lnSpc>
                <a:spcPct val="100000"/>
              </a:lnSpc>
              <a:spcBef>
                <a:spcPct val="0"/>
              </a:spcBef>
              <a:spcAft>
                <a:spcPct val="0"/>
              </a:spcAft>
              <a:buNone/>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Templates</a:t>
            </a:r>
            <a:r>
              <a:rPr kumimoji="0" lang="en-US" altLang="en-US" sz="2400" b="0" i="0" u="none" strike="noStrike" cap="none" normalizeH="0" baseline="0" dirty="0">
                <a:ln>
                  <a:noFill/>
                </a:ln>
                <a:solidFill>
                  <a:schemeClr val="tx1"/>
                </a:solidFill>
                <a:effectLst/>
                <a:latin typeface="Arial" panose="020B0604020202020204" pitchFamily="34" charset="0"/>
              </a:rPr>
              <a:t>: 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6111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0EE67-44C9-7CE4-8CF7-FE35977B71E9}"/>
              </a:ext>
            </a:extLst>
          </p:cNvPr>
          <p:cNvSpPr>
            <a:spLocks noGrp="1"/>
          </p:cNvSpPr>
          <p:nvPr>
            <p:ph type="title"/>
          </p:nvPr>
        </p:nvSpPr>
        <p:spPr/>
        <p:txBody>
          <a:bodyPr/>
          <a:lstStyle/>
          <a:p>
            <a:r>
              <a:rPr lang="en-US" b="1" dirty="0">
                <a:latin typeface="Arial" panose="020B0604020202020204" pitchFamily="34" charset="0"/>
              </a:rPr>
              <a:t>4.5.</a:t>
            </a:r>
            <a:r>
              <a:rPr lang="en-US" dirty="0"/>
              <a:t> </a:t>
            </a:r>
            <a:r>
              <a:rPr kumimoji="0" lang="en-US" altLang="en-US" sz="4400" b="1" i="0" u="none" strike="noStrike" cap="none" normalizeH="0" baseline="0" dirty="0">
                <a:ln>
                  <a:noFill/>
                </a:ln>
                <a:solidFill>
                  <a:schemeClr val="tx1"/>
                </a:solidFill>
                <a:effectLst/>
                <a:latin typeface="Arial" panose="020B0604020202020204" pitchFamily="34" charset="0"/>
              </a:rPr>
              <a:t>Portfolios App</a:t>
            </a:r>
            <a:endParaRPr lang="en-US" dirty="0"/>
          </a:p>
        </p:txBody>
      </p:sp>
      <p:sp>
        <p:nvSpPr>
          <p:cNvPr id="4" name="Rectangle 1">
            <a:extLst>
              <a:ext uri="{FF2B5EF4-FFF2-40B4-BE49-F238E27FC236}">
                <a16:creationId xmlns:a16="http://schemas.microsoft.com/office/drawing/2014/main" id="{C5DE45DA-497F-0EA7-8EB3-034B93016A02}"/>
              </a:ext>
            </a:extLst>
          </p:cNvPr>
          <p:cNvSpPr>
            <a:spLocks noGrp="1" noChangeArrowheads="1"/>
          </p:cNvSpPr>
          <p:nvPr>
            <p:ph idx="1"/>
          </p:nvPr>
        </p:nvSpPr>
        <p:spPr bwMode="auto">
          <a:xfrm>
            <a:off x="527898" y="1475968"/>
            <a:ext cx="11136204"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 Models</a:t>
            </a:r>
            <a:r>
              <a:rPr kumimoji="0" lang="en-US" altLang="en-US" sz="2400" b="0" i="0" u="none" strike="noStrike" cap="none" normalizeH="0" baseline="0" dirty="0">
                <a:ln>
                  <a:noFill/>
                </a:ln>
                <a:solidFill>
                  <a:schemeClr val="tx1"/>
                </a:solidFill>
                <a:effectLst/>
                <a:latin typeface="Arial" panose="020B0604020202020204" pitchFamily="34" charset="0"/>
              </a:rPr>
              <a:t>: 4</a:t>
            </a: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rial Unicode MS"/>
              </a:rPr>
              <a:t> </a:t>
            </a:r>
            <a:r>
              <a:rPr kumimoji="0" lang="en-US" altLang="en-US" sz="2000" b="0" i="0" u="none" strike="noStrike" cap="none" normalizeH="0" baseline="0" dirty="0">
                <a:ln>
                  <a:noFill/>
                </a:ln>
                <a:solidFill>
                  <a:schemeClr val="tx1"/>
                </a:solidFill>
                <a:effectLst/>
                <a:latin typeface="Arial Unicode MS"/>
              </a:rPr>
              <a:t>Portfolio, </a:t>
            </a:r>
            <a:r>
              <a:rPr kumimoji="0" lang="en-US" altLang="en-US" sz="2000" b="0" i="0" u="none" strike="noStrike" cap="none" normalizeH="0" baseline="0" dirty="0" err="1">
                <a:ln>
                  <a:noFill/>
                </a:ln>
                <a:solidFill>
                  <a:schemeClr val="tx1"/>
                </a:solidFill>
                <a:effectLst/>
                <a:latin typeface="Arial Unicode MS"/>
              </a:rPr>
              <a:t>PortfolioUpvote</a:t>
            </a:r>
            <a:r>
              <a:rPr kumimoji="0" lang="en-US" altLang="en-US" sz="2000" b="0" i="0" u="none" strike="noStrike" cap="none" normalizeH="0" baseline="0" dirty="0">
                <a:ln>
                  <a:noFill/>
                </a:ln>
                <a:solidFill>
                  <a:schemeClr val="tx1"/>
                </a:solidFill>
                <a:effectLst/>
                <a:latin typeface="Arial Unicode MS"/>
              </a:rPr>
              <a:t>, </a:t>
            </a:r>
            <a:r>
              <a:rPr kumimoji="0" lang="en-US" altLang="en-US" sz="2000" b="0" i="0" u="none" strike="noStrike" cap="none" normalizeH="0" baseline="0" dirty="0" err="1">
                <a:ln>
                  <a:noFill/>
                </a:ln>
                <a:solidFill>
                  <a:schemeClr val="tx1"/>
                </a:solidFill>
                <a:effectLst/>
                <a:latin typeface="Arial Unicode MS"/>
              </a:rPr>
              <a:t>PortfolioStock</a:t>
            </a:r>
            <a:r>
              <a:rPr kumimoji="0" lang="en-US" altLang="en-US" sz="2000" b="0" i="0" u="none" strike="noStrike" cap="none" normalizeH="0" baseline="0" dirty="0">
                <a:ln>
                  <a:noFill/>
                </a:ln>
                <a:solidFill>
                  <a:schemeClr val="tx1"/>
                </a:solidFill>
                <a:effectLst/>
                <a:latin typeface="Arial Unicode MS"/>
              </a:rPr>
              <a:t>, </a:t>
            </a:r>
            <a:r>
              <a:rPr kumimoji="0" lang="en-US" altLang="en-US" sz="2000" b="0" i="0" u="none" strike="noStrike" cap="none" normalizeH="0" baseline="0" dirty="0" err="1">
                <a:ln>
                  <a:noFill/>
                </a:ln>
                <a:solidFill>
                  <a:schemeClr val="tx1"/>
                </a:solidFill>
                <a:effectLst/>
                <a:latin typeface="Arial Unicode MS"/>
              </a:rPr>
              <a:t>PortfolioValueHistory</a:t>
            </a:r>
            <a:endParaRPr kumimoji="0" lang="en-US" altLang="en-US" sz="2000" b="0" i="0" u="none" strike="noStrike" cap="none" normalizeH="0" baseline="0" dirty="0">
              <a:ln>
                <a:noFill/>
              </a:ln>
              <a:solidFill>
                <a:schemeClr val="tx1"/>
              </a:solidFill>
              <a:effectLst/>
              <a:latin typeface="Arial Unicode MS"/>
            </a:endParaRPr>
          </a:p>
          <a:p>
            <a:pPr marL="457200" lvl="1" indent="0" eaLnBrk="0" fontAlgn="base" hangingPunct="0">
              <a:lnSpc>
                <a:spcPct val="100000"/>
              </a:lnSpc>
              <a:spcBef>
                <a:spcPct val="0"/>
              </a:spcBef>
              <a:spcAft>
                <a:spcPct val="0"/>
              </a:spcAft>
              <a:buFontTx/>
              <a:buChar char="•"/>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 Forms</a:t>
            </a:r>
            <a:r>
              <a:rPr kumimoji="0" lang="en-US" altLang="en-US" sz="2400" b="0" i="0" u="none" strike="noStrike" cap="none" normalizeH="0" baseline="0" dirty="0">
                <a:ln>
                  <a:noFill/>
                </a:ln>
                <a:solidFill>
                  <a:schemeClr val="tx1"/>
                </a:solidFill>
                <a:effectLst/>
                <a:latin typeface="Arial" panose="020B0604020202020204" pitchFamily="34" charset="0"/>
              </a:rPr>
              <a:t>: 1</a:t>
            </a:r>
          </a:p>
          <a:p>
            <a:pPr marL="457200" lvl="1" indent="0" eaLnBrk="0" fontAlgn="base" hangingPunct="0">
              <a:lnSpc>
                <a:spcPct val="100000"/>
              </a:lnSpc>
              <a:spcBef>
                <a:spcPct val="0"/>
              </a:spcBef>
              <a:spcAft>
                <a:spcPct val="0"/>
              </a:spcAft>
              <a:buFontTx/>
              <a:buChar char="•"/>
            </a:pPr>
            <a:r>
              <a:rPr lang="en-US" altLang="en-US" dirty="0">
                <a:latin typeface="Arial" panose="020B0604020202020204" pitchFamily="34" charset="0"/>
              </a:rPr>
              <a:t> </a:t>
            </a:r>
            <a:r>
              <a:rPr lang="en-US" altLang="en-US" sz="2000" dirty="0" err="1">
                <a:latin typeface="Arial" panose="020B0604020202020204" pitchFamily="34" charset="0"/>
              </a:rPr>
              <a:t>PortfolioForm</a:t>
            </a:r>
            <a:r>
              <a:rPr lang="en-US" altLang="en-US" sz="2000" dirty="0">
                <a:latin typeface="Arial" panose="020B0604020202020204" pitchFamily="34" charset="0"/>
              </a:rPr>
              <a:t>, which is inherited by an edit form</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Views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CBV: 2</a:t>
            </a:r>
            <a:endParaRPr lang="en-US" altLang="en-US" sz="2000" dirty="0">
              <a:latin typeface="Arial" panose="020B0604020202020204" pitchFamily="34" charset="0"/>
            </a:endParaRPr>
          </a:p>
          <a:p>
            <a:pPr marL="457200" lvl="1" indent="0"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 FBV: 2</a:t>
            </a:r>
          </a:p>
          <a:p>
            <a:pPr marL="457200" lvl="1" indent="0" eaLnBrk="0" fontAlgn="base" hangingPunct="0">
              <a:lnSpc>
                <a:spcPct val="100000"/>
              </a:lnSpc>
              <a:spcBef>
                <a:spcPct val="0"/>
              </a:spcBef>
              <a:spcAft>
                <a:spcPct val="0"/>
              </a:spcAft>
              <a:buNone/>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Templates</a:t>
            </a:r>
            <a:r>
              <a:rPr kumimoji="0" lang="en-US" altLang="en-US" sz="2400" b="0" i="0" u="none" strike="noStrike" cap="none" normalizeH="0" baseline="0" dirty="0">
                <a:ln>
                  <a:noFill/>
                </a:ln>
                <a:solidFill>
                  <a:schemeClr val="tx1"/>
                </a:solidFill>
                <a:effectLst/>
                <a:latin typeface="Arial" panose="020B0604020202020204" pitchFamily="34" charset="0"/>
              </a:rPr>
              <a:t>: 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2230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CEDC-39F3-C8DB-C1A1-8B4D58E79645}"/>
              </a:ext>
            </a:extLst>
          </p:cNvPr>
          <p:cNvSpPr>
            <a:spLocks noGrp="1"/>
          </p:cNvSpPr>
          <p:nvPr>
            <p:ph type="title"/>
          </p:nvPr>
        </p:nvSpPr>
        <p:spPr/>
        <p:txBody>
          <a:bodyPr/>
          <a:lstStyle/>
          <a:p>
            <a:r>
              <a:rPr lang="en-US" b="1" dirty="0">
                <a:latin typeface="Arial" panose="020B0604020202020204" pitchFamily="34" charset="0"/>
              </a:rPr>
              <a:t>4.6.</a:t>
            </a:r>
            <a:r>
              <a:rPr lang="en-US" dirty="0"/>
              <a:t> </a:t>
            </a:r>
            <a:r>
              <a:rPr kumimoji="0" lang="en-US" altLang="en-US" sz="4400" b="1" i="0" u="none" strike="noStrike" cap="none" normalizeH="0" baseline="0" dirty="0">
                <a:ln>
                  <a:noFill/>
                </a:ln>
                <a:solidFill>
                  <a:schemeClr val="tx1"/>
                </a:solidFill>
                <a:effectLst/>
                <a:latin typeface="Arial" panose="020B0604020202020204" pitchFamily="34" charset="0"/>
              </a:rPr>
              <a:t>User Favorite Lists App</a:t>
            </a:r>
            <a:endParaRPr lang="en-US" dirty="0"/>
          </a:p>
        </p:txBody>
      </p:sp>
      <p:sp>
        <p:nvSpPr>
          <p:cNvPr id="3" name="Content Placeholder 2">
            <a:extLst>
              <a:ext uri="{FF2B5EF4-FFF2-40B4-BE49-F238E27FC236}">
                <a16:creationId xmlns:a16="http://schemas.microsoft.com/office/drawing/2014/main" id="{3BD437B9-6B5B-4695-686A-4019D3A0E155}"/>
              </a:ext>
            </a:extLst>
          </p:cNvPr>
          <p:cNvSpPr>
            <a:spLocks noGrp="1"/>
          </p:cNvSpPr>
          <p:nvPr>
            <p:ph idx="1"/>
          </p:nvPr>
        </p:nvSpPr>
        <p:spPr/>
        <p:txBody>
          <a:bodyPr>
            <a:normAutofit lnSpcReduction="10000"/>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Models</a:t>
            </a:r>
            <a:r>
              <a:rPr kumimoji="0" lang="en-US" altLang="en-US" sz="2400" b="0" i="0" u="none" strike="noStrike" cap="none" normalizeH="0" baseline="0" dirty="0">
                <a:ln>
                  <a:noFill/>
                </a:ln>
                <a:solidFill>
                  <a:schemeClr val="tx1"/>
                </a:solidFill>
                <a:effectLst/>
                <a:latin typeface="Arial" panose="020B0604020202020204" pitchFamily="34" charset="0"/>
              </a:rPr>
              <a:t>: 1</a:t>
            </a: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rial Unicode MS"/>
              </a:rPr>
              <a:t> </a:t>
            </a:r>
            <a:r>
              <a:rPr kumimoji="0" lang="en-US" altLang="en-US" sz="2000" b="0" i="0" u="none" strike="noStrike" cap="none" normalizeH="0" baseline="0" dirty="0" err="1">
                <a:ln>
                  <a:noFill/>
                </a:ln>
                <a:solidFill>
                  <a:schemeClr val="tx1"/>
                </a:solidFill>
                <a:effectLst/>
                <a:latin typeface="Arial Unicode MS"/>
              </a:rPr>
              <a:t>FavoriteStockList</a:t>
            </a:r>
            <a:endParaRPr kumimoji="0" lang="en-US" altLang="en-US" sz="2000" b="0" i="0" u="none" strike="noStrike" cap="none" normalizeH="0" baseline="0" dirty="0">
              <a:ln>
                <a:noFill/>
              </a:ln>
              <a:solidFill>
                <a:schemeClr val="tx1"/>
              </a:solidFill>
              <a:effectLst/>
              <a:latin typeface="Arial Unicode MS"/>
            </a:endParaRPr>
          </a:p>
          <a:p>
            <a:pPr marL="457200" lvl="1" indent="0" eaLnBrk="0" fontAlgn="base" hangingPunct="0">
              <a:lnSpc>
                <a:spcPct val="100000"/>
              </a:lnSpc>
              <a:spcBef>
                <a:spcPct val="0"/>
              </a:spcBef>
              <a:spcAft>
                <a:spcPct val="0"/>
              </a:spcAft>
              <a:buFontTx/>
              <a:buChar char="•"/>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Forms</a:t>
            </a:r>
            <a:r>
              <a:rPr kumimoji="0" lang="en-US" altLang="en-US" sz="2400" b="0" i="0" u="none" strike="noStrike" cap="none" normalizeH="0" baseline="0" dirty="0">
                <a:ln>
                  <a:noFill/>
                </a:ln>
                <a:solidFill>
                  <a:schemeClr val="tx1"/>
                </a:solidFill>
                <a:effectLst/>
                <a:latin typeface="Arial" panose="020B0604020202020204" pitchFamily="34" charset="0"/>
              </a:rPr>
              <a:t>: 1</a:t>
            </a: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FavoriteStockListForm</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Views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CBV: 4</a:t>
            </a:r>
            <a:endParaRPr lang="en-US" altLang="en-US" sz="2000" dirty="0">
              <a:latin typeface="Arial" panose="020B0604020202020204" pitchFamily="34" charset="0"/>
            </a:endParaRPr>
          </a:p>
          <a:p>
            <a:pPr marL="457200" lvl="1" indent="0"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 FBV: 1</a:t>
            </a:r>
          </a:p>
          <a:p>
            <a:pPr marL="457200" lvl="1" indent="0" eaLnBrk="0" fontAlgn="base" hangingPunct="0">
              <a:lnSpc>
                <a:spcPct val="100000"/>
              </a:lnSpc>
              <a:spcBef>
                <a:spcPct val="0"/>
              </a:spcBef>
              <a:spcAft>
                <a:spcPct val="0"/>
              </a:spcAft>
              <a:buNone/>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Templates</a:t>
            </a:r>
            <a:r>
              <a:rPr kumimoji="0" lang="en-US" altLang="en-US" sz="2400" b="0" i="0" u="none" strike="noStrike" cap="none" normalizeH="0" baseline="0" dirty="0">
                <a:ln>
                  <a:noFill/>
                </a:ln>
                <a:solidFill>
                  <a:schemeClr val="tx1"/>
                </a:solidFill>
                <a:effectLst/>
                <a:latin typeface="Arial" panose="020B0604020202020204" pitchFamily="34" charset="0"/>
              </a:rPr>
              <a:t>: 4</a:t>
            </a:r>
          </a:p>
          <a:p>
            <a:endParaRPr lang="en-US" dirty="0"/>
          </a:p>
        </p:txBody>
      </p:sp>
    </p:spTree>
    <p:extLst>
      <p:ext uri="{BB962C8B-B14F-4D97-AF65-F5344CB8AC3E}">
        <p14:creationId xmlns:p14="http://schemas.microsoft.com/office/powerpoint/2010/main" val="2619453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80133-78DB-811A-598E-AD0C84EED859}"/>
              </a:ext>
            </a:extLst>
          </p:cNvPr>
          <p:cNvSpPr>
            <a:spLocks noGrp="1"/>
          </p:cNvSpPr>
          <p:nvPr>
            <p:ph type="title"/>
          </p:nvPr>
        </p:nvSpPr>
        <p:spPr>
          <a:xfrm>
            <a:off x="640905" y="143256"/>
            <a:ext cx="10131425" cy="1456267"/>
          </a:xfrm>
        </p:spPr>
        <p:txBody>
          <a:bodyPr/>
          <a:lstStyle/>
          <a:p>
            <a:r>
              <a:rPr lang="en-US" b="1" dirty="0"/>
              <a:t>5. Reflection and Takeaways</a:t>
            </a:r>
          </a:p>
        </p:txBody>
      </p:sp>
      <p:sp>
        <p:nvSpPr>
          <p:cNvPr id="4" name="Rectangle 1">
            <a:extLst>
              <a:ext uri="{FF2B5EF4-FFF2-40B4-BE49-F238E27FC236}">
                <a16:creationId xmlns:a16="http://schemas.microsoft.com/office/drawing/2014/main" id="{72D0C079-EAA1-710A-DDC2-9E9656A234CD}"/>
              </a:ext>
            </a:extLst>
          </p:cNvPr>
          <p:cNvSpPr>
            <a:spLocks noGrp="1" noChangeArrowheads="1"/>
          </p:cNvSpPr>
          <p:nvPr>
            <p:ph idx="1"/>
          </p:nvPr>
        </p:nvSpPr>
        <p:spPr bwMode="auto">
          <a:xfrm>
            <a:off x="768096" y="1690689"/>
            <a:ext cx="10004234"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 What Worked</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Successfully integrated </a:t>
            </a:r>
            <a:r>
              <a:rPr kumimoji="0" lang="en-US" altLang="en-US" sz="1800" b="1" i="0" u="none" strike="noStrike" cap="none" normalizeH="0" baseline="0" dirty="0">
                <a:ln>
                  <a:noFill/>
                </a:ln>
                <a:solidFill>
                  <a:schemeClr val="tx1"/>
                </a:solidFill>
                <a:effectLst/>
                <a:latin typeface="Arial" panose="020B0604020202020204" pitchFamily="34" charset="0"/>
              </a:rPr>
              <a:t>complex data management</a:t>
            </a:r>
            <a:r>
              <a:rPr kumimoji="0" lang="en-US" altLang="en-US" sz="1800" b="0" i="0" u="none" strike="noStrike" cap="none" normalizeH="0" baseline="0" dirty="0">
                <a:ln>
                  <a:noFill/>
                </a:ln>
                <a:solidFill>
                  <a:schemeClr val="tx1"/>
                </a:solidFill>
                <a:effectLst/>
                <a:latin typeface="Arial" panose="020B0604020202020204" pitchFamily="34" charset="0"/>
              </a:rPr>
              <a:t> with finance-specific use cases.</a:t>
            </a:r>
          </a:p>
          <a:p>
            <a:pPr marL="457200" lvl="1" indent="0" eaLnBrk="0" fontAlgn="base" hangingPunct="0">
              <a:lnSpc>
                <a:spcPct val="100000"/>
              </a:lnSpc>
              <a:spcBef>
                <a:spcPct val="0"/>
              </a:spcBef>
              <a:spcAft>
                <a:spcPct val="0"/>
              </a:spcAft>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Combined multiple Django features (views, models, forms, and DRF) to create a cohesive app.</a:t>
            </a:r>
          </a:p>
          <a:p>
            <a:pPr marL="457200" lvl="1" indent="0" eaLnBrk="0" fontAlgn="base" hangingPunct="0">
              <a:lnSpc>
                <a:spcPct val="100000"/>
              </a:lnSpc>
              <a:spcBef>
                <a:spcPct val="0"/>
              </a:spcBef>
              <a:spcAft>
                <a:spcPct val="0"/>
              </a:spcAft>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Improved user experience with </a:t>
            </a:r>
            <a:r>
              <a:rPr kumimoji="0" lang="en-US" altLang="en-US" sz="1800" b="1" i="0" u="none" strike="noStrike" cap="none" normalizeH="0" baseline="0" dirty="0">
                <a:ln>
                  <a:noFill/>
                </a:ln>
                <a:solidFill>
                  <a:schemeClr val="tx1"/>
                </a:solidFill>
                <a:effectLst/>
                <a:latin typeface="Arial" panose="020B0604020202020204" pitchFamily="34" charset="0"/>
              </a:rPr>
              <a:t>AJAX</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Select2 widgets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Areas for Improvement</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Strengthening </a:t>
            </a:r>
            <a:r>
              <a:rPr kumimoji="0" lang="en-US" altLang="en-US" sz="1800" b="1" i="0" u="none" strike="noStrike" cap="none" normalizeH="0" baseline="0" dirty="0">
                <a:ln>
                  <a:noFill/>
                </a:ln>
                <a:solidFill>
                  <a:schemeClr val="tx1"/>
                </a:solidFill>
                <a:effectLst/>
                <a:latin typeface="Arial" panose="020B0604020202020204" pitchFamily="34" charset="0"/>
              </a:rPr>
              <a:t>SOLID principles</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front-end skills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Optimizing </a:t>
            </a:r>
            <a:r>
              <a:rPr kumimoji="0" lang="en-US" altLang="en-US" sz="1800" b="1" i="0" u="none" strike="noStrike" cap="none" normalizeH="0" baseline="0" dirty="0">
                <a:ln>
                  <a:noFill/>
                </a:ln>
                <a:solidFill>
                  <a:schemeClr val="tx1"/>
                </a:solidFill>
                <a:effectLst/>
                <a:latin typeface="Arial" panose="020B0604020202020204" pitchFamily="34" charset="0"/>
              </a:rPr>
              <a:t>simulation performance</a:t>
            </a:r>
            <a:r>
              <a:rPr kumimoji="0" lang="en-US" altLang="en-US" sz="1800" b="0" i="0" u="none" strike="noStrike" cap="none" normalizeH="0" baseline="0" dirty="0">
                <a:ln>
                  <a:noFill/>
                </a:ln>
                <a:solidFill>
                  <a:schemeClr val="tx1"/>
                </a:solidFill>
                <a:effectLst/>
                <a:latin typeface="Arial" panose="020B0604020202020204" pitchFamily="34" charset="0"/>
              </a:rPr>
              <a:t> for cost-effective deployment as I faced memory limitations on Heroku even after I tried a little bit of account upgrade.</a:t>
            </a:r>
          </a:p>
          <a:p>
            <a:pPr marL="457200" lvl="1" indent="0" eaLnBrk="0" fontAlgn="base" hangingPunct="0">
              <a:lnSpc>
                <a:spcPct val="100000"/>
              </a:lnSpc>
              <a:spcBef>
                <a:spcPct val="0"/>
              </a:spcBef>
              <a:spcAft>
                <a:spcPct val="0"/>
              </a:spcAft>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Addressing bugs like the simulation progress file locking issue.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7495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D45AF-3CEC-3AB2-9DB4-70999415671B}"/>
              </a:ext>
            </a:extLst>
          </p:cNvPr>
          <p:cNvSpPr>
            <a:spLocks noGrp="1"/>
          </p:cNvSpPr>
          <p:nvPr>
            <p:ph type="title"/>
          </p:nvPr>
        </p:nvSpPr>
        <p:spPr>
          <a:xfrm>
            <a:off x="481584" y="106680"/>
            <a:ext cx="10131425" cy="1456267"/>
          </a:xfrm>
        </p:spPr>
        <p:txBody>
          <a:bodyPr/>
          <a:lstStyle/>
          <a:p>
            <a:r>
              <a:rPr lang="en-US" dirty="0"/>
              <a:t>6. </a:t>
            </a:r>
            <a:r>
              <a:rPr lang="en-US" b="1" dirty="0"/>
              <a:t>Conclusion and Future Vision</a:t>
            </a:r>
            <a:endParaRPr lang="en-US" dirty="0"/>
          </a:p>
        </p:txBody>
      </p:sp>
      <p:sp>
        <p:nvSpPr>
          <p:cNvPr id="4" name="Rectangle 1">
            <a:extLst>
              <a:ext uri="{FF2B5EF4-FFF2-40B4-BE49-F238E27FC236}">
                <a16:creationId xmlns:a16="http://schemas.microsoft.com/office/drawing/2014/main" id="{58BE0E54-E8A0-A526-7280-0F165C2EBE1A}"/>
              </a:ext>
            </a:extLst>
          </p:cNvPr>
          <p:cNvSpPr>
            <a:spLocks noGrp="1" noChangeArrowheads="1"/>
          </p:cNvSpPr>
          <p:nvPr>
            <p:ph idx="1"/>
          </p:nvPr>
        </p:nvSpPr>
        <p:spPr bwMode="auto">
          <a:xfrm>
            <a:off x="481584" y="1496441"/>
            <a:ext cx="10944225"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I tried to cover every aspect of the Django Basics and Django Advanced courses in this project in order to demonstrate my ability to handle the concepts taught during the module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latin typeface="Arial" panose="020B0604020202020204" pitchFamily="34" charset="0"/>
              </a:rPr>
              <a:t> This project</a:t>
            </a:r>
            <a:r>
              <a:rPr kumimoji="0" lang="en-US" altLang="en-US" sz="2400" b="0" i="0" u="none" strike="noStrike" cap="none" normalizeH="0" baseline="0" dirty="0">
                <a:ln>
                  <a:noFill/>
                </a:ln>
                <a:solidFill>
                  <a:schemeClr val="tx1"/>
                </a:solidFill>
                <a:effectLst/>
                <a:latin typeface="Arial" panose="020B0604020202020204" pitchFamily="34" charset="0"/>
              </a:rPr>
              <a:t> project has built a foundation for expanding financial modeling features, including:</a:t>
            </a:r>
            <a:endParaRPr kumimoji="0" lang="bg-BG" altLang="en-US" sz="24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lang="bg-BG" altLang="en-US" sz="2000" dirty="0">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Portfolio performance competitions.</a:t>
            </a:r>
            <a:endParaRPr kumimoji="0" lang="bg-BG" altLang="en-US" sz="20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bg-BG" altLang="en-US" sz="2000" b="0" i="0" u="none" strike="noStrike" cap="none" normalizeH="0" baseline="0" dirty="0">
                <a:ln>
                  <a:noFill/>
                </a:ln>
                <a:solidFill>
                  <a:schemeClr val="tx1"/>
                </a:solidFill>
                <a:effectLst/>
                <a:latin typeface="Arial" panose="020B0604020202020204" pitchFamily="34" charset="0"/>
              </a:rPr>
              <a:t> </a:t>
            </a:r>
            <a:r>
              <a:rPr lang="en-US" altLang="en-US" sz="2000" dirty="0">
                <a:latin typeface="Arial" panose="020B0604020202020204" pitchFamily="34" charset="0"/>
              </a:rPr>
              <a:t>More complex stock screening and filtering options</a:t>
            </a:r>
            <a:endParaRPr kumimoji="0" lang="bg-BG" altLang="en-US" sz="20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bg-BG"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Advanced trading strategies (long-short, options).</a:t>
            </a:r>
            <a:endParaRPr kumimoji="0" lang="bg-BG" altLang="en-US" sz="20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bg-BG"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User interaction features.</a:t>
            </a:r>
            <a:endParaRPr kumimoji="0" lang="bg-BG" altLang="en-US" sz="20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These additions could make the whole app more interactive, educational, and user-friendly</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283334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9D292-9B2E-012E-DDAF-F4769651E11C}"/>
              </a:ext>
            </a:extLst>
          </p:cNvPr>
          <p:cNvSpPr>
            <a:spLocks noGrp="1"/>
          </p:cNvSpPr>
          <p:nvPr>
            <p:ph type="title"/>
          </p:nvPr>
        </p:nvSpPr>
        <p:spPr/>
        <p:txBody>
          <a:bodyPr/>
          <a:lstStyle/>
          <a:p>
            <a:pPr algn="ctr"/>
            <a:r>
              <a:rPr lang="en-US" dirty="0"/>
              <a:t>7. Questions and Answers</a:t>
            </a:r>
          </a:p>
        </p:txBody>
      </p:sp>
      <p:sp>
        <p:nvSpPr>
          <p:cNvPr id="3" name="Content Placeholder 2">
            <a:extLst>
              <a:ext uri="{FF2B5EF4-FFF2-40B4-BE49-F238E27FC236}">
                <a16:creationId xmlns:a16="http://schemas.microsoft.com/office/drawing/2014/main" id="{F4E41AE5-0258-68FE-D04F-E4B015D9FFB7}"/>
              </a:ext>
            </a:extLst>
          </p:cNvPr>
          <p:cNvSpPr>
            <a:spLocks noGrp="1"/>
          </p:cNvSpPr>
          <p:nvPr>
            <p:ph idx="1"/>
          </p:nvPr>
        </p:nvSpPr>
        <p:spPr/>
        <p:txBody>
          <a:bodyPr>
            <a:normAutofit/>
          </a:bodyPr>
          <a:lstStyle/>
          <a:p>
            <a:pPr algn="ctr"/>
            <a:r>
              <a:rPr lang="en-US" sz="4400" dirty="0"/>
              <a:t>Thank you</a:t>
            </a:r>
          </a:p>
        </p:txBody>
      </p:sp>
    </p:spTree>
    <p:extLst>
      <p:ext uri="{BB962C8B-B14F-4D97-AF65-F5344CB8AC3E}">
        <p14:creationId xmlns:p14="http://schemas.microsoft.com/office/powerpoint/2010/main" val="3426308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3285C-0172-5216-9CCB-D11C3417ADDB}"/>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1. Introduction:</a:t>
            </a:r>
          </a:p>
        </p:txBody>
      </p:sp>
      <p:sp>
        <p:nvSpPr>
          <p:cNvPr id="3" name="Content Placeholder 2">
            <a:extLst>
              <a:ext uri="{FF2B5EF4-FFF2-40B4-BE49-F238E27FC236}">
                <a16:creationId xmlns:a16="http://schemas.microsoft.com/office/drawing/2014/main" id="{183B3977-0D94-20DC-F484-443436257E60}"/>
              </a:ext>
            </a:extLst>
          </p:cNvPr>
          <p:cNvSpPr>
            <a:spLocks noGrp="1"/>
          </p:cNvSpPr>
          <p:nvPr>
            <p:ph idx="1"/>
          </p:nvPr>
        </p:nvSpPr>
        <p:spPr/>
        <p:txBody>
          <a:bodyPr>
            <a:normAutofit fontScale="85000" lnSpcReduction="20000"/>
          </a:bodyPr>
          <a:lstStyle/>
          <a:p>
            <a:r>
              <a:rPr lang="en-US" sz="2400" dirty="0">
                <a:latin typeface="Arial" panose="020B0604020202020204" pitchFamily="34" charset="0"/>
                <a:cs typeface="Arial" panose="020B0604020202020204" pitchFamily="34" charset="0"/>
              </a:rPr>
              <a:t>Project inspiration resulted from my finance background and membership in the CFA Institute: </a:t>
            </a:r>
          </a:p>
          <a:p>
            <a:pPr lvl="1"/>
            <a:r>
              <a:rPr lang="en-US" sz="2000" dirty="0">
                <a:latin typeface="Arial" panose="020B0604020202020204" pitchFamily="34" charset="0"/>
                <a:cs typeface="Arial" panose="020B0604020202020204" pitchFamily="34" charset="0"/>
              </a:rPr>
              <a:t>While applying CFA Institute practices for continuous learning, I discovered that the institute offered short video courses on Python for data and financial analysis including Pandas, NumPy, and data visualization. I encountered applications of these concepts for performing Monte Carlo simulations and the practical application of Harry Markowitz's efficient frontier theory. </a:t>
            </a:r>
          </a:p>
          <a:p>
            <a:r>
              <a:rPr lang="en-US" sz="2200" dirty="0">
                <a:latin typeface="Arial" panose="020B0604020202020204" pitchFamily="34" charset="0"/>
                <a:cs typeface="Arial" panose="020B0604020202020204" pitchFamily="34" charset="0"/>
              </a:rPr>
              <a:t>Database and Django ORM Foundations: Through a PostgreSQL and Django ORM course, I learned to manage and query large datasets, which laid the groundwork for the initial Stock and </a:t>
            </a:r>
            <a:r>
              <a:rPr lang="en-US" sz="2200" dirty="0" err="1">
                <a:latin typeface="Arial" panose="020B0604020202020204" pitchFamily="34" charset="0"/>
                <a:cs typeface="Arial" panose="020B0604020202020204" pitchFamily="34" charset="0"/>
              </a:rPr>
              <a:t>StockData</a:t>
            </a:r>
            <a:r>
              <a:rPr lang="en-US" sz="2200" dirty="0">
                <a:latin typeface="Arial" panose="020B0604020202020204" pitchFamily="34" charset="0"/>
                <a:cs typeface="Arial" panose="020B0604020202020204" pitchFamily="34" charset="0"/>
              </a:rPr>
              <a:t> models. These two model represented large datasets, which allowed me to practice the concepts of the Django ORM course</a:t>
            </a:r>
          </a:p>
          <a:p>
            <a:r>
              <a:rPr lang="en-US" sz="2400" dirty="0">
                <a:latin typeface="Arial" panose="020B0604020202020204" pitchFamily="34" charset="0"/>
                <a:cs typeface="Arial" panose="020B0604020202020204" pitchFamily="34" charset="0"/>
              </a:rPr>
              <a:t>Combining Ideas: I merged these concepts into a single project when learning about the Django Advanced assignment, establishing the backbone of my project application</a:t>
            </a:r>
          </a:p>
        </p:txBody>
      </p:sp>
    </p:spTree>
    <p:extLst>
      <p:ext uri="{BB962C8B-B14F-4D97-AF65-F5344CB8AC3E}">
        <p14:creationId xmlns:p14="http://schemas.microsoft.com/office/powerpoint/2010/main" val="252810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9C07E-7EE4-AB50-BF7A-E16720DC34FF}"/>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2. Development Journey</a:t>
            </a:r>
          </a:p>
        </p:txBody>
      </p:sp>
      <p:sp>
        <p:nvSpPr>
          <p:cNvPr id="3" name="Content Placeholder 2">
            <a:extLst>
              <a:ext uri="{FF2B5EF4-FFF2-40B4-BE49-F238E27FC236}">
                <a16:creationId xmlns:a16="http://schemas.microsoft.com/office/drawing/2014/main" id="{2D1B3FEF-CC53-3B77-ECDB-04088D6D3B40}"/>
              </a:ext>
            </a:extLst>
          </p:cNvPr>
          <p:cNvSpPr>
            <a:spLocks noGrp="1"/>
          </p:cNvSpPr>
          <p:nvPr>
            <p:ph idx="1"/>
          </p:nvPr>
        </p:nvSpPr>
        <p:spPr/>
        <p:txBody>
          <a:bodyPr/>
          <a:lstStyle/>
          <a:p>
            <a:r>
              <a:rPr lang="en-US" b="1" dirty="0"/>
              <a:t>Preparation: </a:t>
            </a:r>
            <a:r>
              <a:rPr lang="en-US" dirty="0"/>
              <a:t>I proactively reviewed lecture materials ahead of time, enabling me to:</a:t>
            </a:r>
          </a:p>
          <a:p>
            <a:pPr lvl="1"/>
            <a:r>
              <a:rPr lang="en-US" dirty="0"/>
              <a:t>Set up Authentication and Authorization.</a:t>
            </a:r>
          </a:p>
          <a:p>
            <a:pPr lvl="1"/>
            <a:r>
              <a:rPr lang="en-US" dirty="0"/>
              <a:t>Extend the User model with a one-to-one Profile relationship.</a:t>
            </a:r>
          </a:p>
          <a:p>
            <a:r>
              <a:rPr lang="en-US" b="1" dirty="0"/>
              <a:t>API and AJAX:</a:t>
            </a:r>
          </a:p>
          <a:p>
            <a:pPr lvl="1"/>
            <a:r>
              <a:rPr lang="en-US" dirty="0"/>
              <a:t>Added Django REST Framework for Stock and </a:t>
            </a:r>
            <a:r>
              <a:rPr lang="en-US" dirty="0" err="1"/>
              <a:t>StockData</a:t>
            </a:r>
            <a:r>
              <a:rPr lang="en-US" dirty="0"/>
              <a:t> models.</a:t>
            </a:r>
          </a:p>
          <a:p>
            <a:pPr lvl="1"/>
            <a:r>
              <a:rPr lang="en-US" dirty="0"/>
              <a:t>Developed an AJAX template querying the API, inspired by the HTML stock list view. The AJAX approach resolved a sorting and pagination bug in the original HTML view. I have left both for comparison</a:t>
            </a:r>
          </a:p>
        </p:txBody>
      </p:sp>
    </p:spTree>
    <p:extLst>
      <p:ext uri="{BB962C8B-B14F-4D97-AF65-F5344CB8AC3E}">
        <p14:creationId xmlns:p14="http://schemas.microsoft.com/office/powerpoint/2010/main" val="3600401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91BDE-0065-3757-4780-FC7E00D0F806}"/>
              </a:ext>
            </a:extLst>
          </p:cNvPr>
          <p:cNvSpPr>
            <a:spLocks noGrp="1"/>
          </p:cNvSpPr>
          <p:nvPr>
            <p:ph type="title"/>
          </p:nvPr>
        </p:nvSpPr>
        <p:spPr>
          <a:xfrm>
            <a:off x="484443" y="179832"/>
            <a:ext cx="10131425" cy="1456267"/>
          </a:xfrm>
        </p:spPr>
        <p:txBody>
          <a:bodyPr/>
          <a:lstStyle/>
          <a:p>
            <a:r>
              <a:rPr lang="en-US" b="1" dirty="0">
                <a:latin typeface="Arial" panose="020B0604020202020204" pitchFamily="34" charset="0"/>
                <a:cs typeface="Arial" panose="020B0604020202020204" pitchFamily="34" charset="0"/>
              </a:rPr>
              <a:t>2. Development Journey</a:t>
            </a:r>
          </a:p>
        </p:txBody>
      </p:sp>
      <p:sp>
        <p:nvSpPr>
          <p:cNvPr id="3" name="Content Placeholder 2">
            <a:extLst>
              <a:ext uri="{FF2B5EF4-FFF2-40B4-BE49-F238E27FC236}">
                <a16:creationId xmlns:a16="http://schemas.microsoft.com/office/drawing/2014/main" id="{5729D0BF-B891-5A35-CB75-7F38DFB4E04C}"/>
              </a:ext>
            </a:extLst>
          </p:cNvPr>
          <p:cNvSpPr>
            <a:spLocks noGrp="1"/>
          </p:cNvSpPr>
          <p:nvPr>
            <p:ph idx="1"/>
          </p:nvPr>
        </p:nvSpPr>
        <p:spPr>
          <a:xfrm>
            <a:off x="484443" y="1405000"/>
            <a:ext cx="10515600" cy="5178679"/>
          </a:xfrm>
        </p:spPr>
        <p:txBody>
          <a:bodyPr>
            <a:noAutofit/>
          </a:bodyPr>
          <a:lstStyle/>
          <a:p>
            <a:r>
              <a:rPr lang="en-US" sz="1750" b="1" dirty="0">
                <a:latin typeface="Arial" panose="020B0604020202020204" pitchFamily="34" charset="0"/>
                <a:cs typeface="Arial" panose="020B0604020202020204" pitchFamily="34" charset="0"/>
              </a:rPr>
              <a:t>Data Challenges:</a:t>
            </a:r>
          </a:p>
          <a:p>
            <a:pPr lvl="1"/>
            <a:r>
              <a:rPr lang="en-US" sz="1750" dirty="0">
                <a:latin typeface="Arial" panose="020B0604020202020204" pitchFamily="34" charset="0"/>
                <a:cs typeface="Arial" panose="020B0604020202020204" pitchFamily="34" charset="0"/>
              </a:rPr>
              <a:t>Addressed multiple data validation issues in simulations. There were numerous edge cases resulting in </a:t>
            </a:r>
            <a:r>
              <a:rPr lang="en-US" sz="1750" dirty="0" err="1">
                <a:latin typeface="Arial" panose="020B0604020202020204" pitchFamily="34" charset="0"/>
                <a:cs typeface="Arial" panose="020B0604020202020204" pitchFamily="34" charset="0"/>
              </a:rPr>
              <a:t>NaN</a:t>
            </a:r>
            <a:r>
              <a:rPr lang="en-US" sz="1750" dirty="0">
                <a:latin typeface="Arial" panose="020B0604020202020204" pitchFamily="34" charset="0"/>
                <a:cs typeface="Arial" panose="020B0604020202020204" pitchFamily="34" charset="0"/>
              </a:rPr>
              <a:t> outcomes of the simulation.</a:t>
            </a:r>
          </a:p>
          <a:p>
            <a:pPr lvl="1"/>
            <a:r>
              <a:rPr lang="en-US" sz="1750" dirty="0">
                <a:latin typeface="Arial" panose="020B0604020202020204" pitchFamily="34" charset="0"/>
                <a:cs typeface="Arial" panose="020B0604020202020204" pitchFamily="34" charset="0"/>
              </a:rPr>
              <a:t>Managed multinational stocks by introducing a Currency app for exchange rate conversions. During the process of building the project, I was confronted with the possibility of having stocks, which are denominated in currencies different than the USD. Solved this scenario by adding the currency app.</a:t>
            </a:r>
          </a:p>
          <a:p>
            <a:r>
              <a:rPr lang="en-US" sz="1750" b="1" dirty="0">
                <a:latin typeface="Arial" panose="020B0604020202020204" pitchFamily="34" charset="0"/>
                <a:cs typeface="Arial" panose="020B0604020202020204" pitchFamily="34" charset="0"/>
              </a:rPr>
              <a:t>Improving User Experience:</a:t>
            </a:r>
          </a:p>
          <a:p>
            <a:pPr lvl="1"/>
            <a:r>
              <a:rPr lang="en-US" sz="1750" dirty="0">
                <a:latin typeface="Arial" panose="020B0604020202020204" pitchFamily="34" charset="0"/>
                <a:cs typeface="Arial" panose="020B0604020202020204" pitchFamily="34" charset="0"/>
              </a:rPr>
              <a:t>Simplified stock selection by creating the Favorite Stock Lists app, and integrating the Select2 widget. The first version of the project made the simulation form way too cumbersome and difficult to implement trying to render two templates within the same view and the errors during the stock selection process. This is why I separated the latter in a separate app called Favorite Stock Lists.</a:t>
            </a:r>
          </a:p>
          <a:p>
            <a:r>
              <a:rPr lang="en-US" sz="1750" b="1" dirty="0">
                <a:latin typeface="Arial" panose="020B0604020202020204" pitchFamily="34" charset="0"/>
                <a:cs typeface="Arial" panose="020B0604020202020204" pitchFamily="34" charset="0"/>
              </a:rPr>
              <a:t>Portfolio Management:</a:t>
            </a:r>
          </a:p>
          <a:p>
            <a:pPr lvl="1"/>
            <a:r>
              <a:rPr lang="en-US" sz="1750" dirty="0">
                <a:latin typeface="Arial" panose="020B0604020202020204" pitchFamily="34" charset="0"/>
                <a:cs typeface="Arial" panose="020B0604020202020204" pitchFamily="34" charset="0"/>
              </a:rPr>
              <a:t>Built a Portfolio app with features like upvotes for portfolio comparisons.</a:t>
            </a:r>
          </a:p>
          <a:p>
            <a:pPr lvl="1"/>
            <a:r>
              <a:rPr lang="en-US" sz="1750" dirty="0">
                <a:latin typeface="Arial" panose="020B0604020202020204" pitchFamily="34" charset="0"/>
                <a:cs typeface="Arial" panose="020B0604020202020204" pitchFamily="34" charset="0"/>
              </a:rPr>
              <a:t>Envisioned future functionality: portfolio competitions, long-short positions, and option strategies.</a:t>
            </a:r>
          </a:p>
        </p:txBody>
      </p:sp>
    </p:spTree>
    <p:extLst>
      <p:ext uri="{BB962C8B-B14F-4D97-AF65-F5344CB8AC3E}">
        <p14:creationId xmlns:p14="http://schemas.microsoft.com/office/powerpoint/2010/main" val="2311988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03281-DE83-1B5C-D218-3CD800D49536}"/>
              </a:ext>
            </a:extLst>
          </p:cNvPr>
          <p:cNvSpPr>
            <a:spLocks noGrp="1"/>
          </p:cNvSpPr>
          <p:nvPr>
            <p:ph type="title"/>
          </p:nvPr>
        </p:nvSpPr>
        <p:spPr>
          <a:xfrm>
            <a:off x="594361" y="106680"/>
            <a:ext cx="10131425" cy="1456267"/>
          </a:xfrm>
        </p:spPr>
        <p:txBody>
          <a:bodyPr/>
          <a:lstStyle/>
          <a:p>
            <a:r>
              <a:rPr lang="en-US" dirty="0"/>
              <a:t>3. </a:t>
            </a:r>
            <a:r>
              <a:rPr lang="en-US" b="1" dirty="0"/>
              <a:t>Key Challenges and Solutions</a:t>
            </a:r>
            <a:endParaRPr lang="en-US" dirty="0"/>
          </a:p>
        </p:txBody>
      </p:sp>
      <p:sp>
        <p:nvSpPr>
          <p:cNvPr id="3" name="Content Placeholder 2">
            <a:extLst>
              <a:ext uri="{FF2B5EF4-FFF2-40B4-BE49-F238E27FC236}">
                <a16:creationId xmlns:a16="http://schemas.microsoft.com/office/drawing/2014/main" id="{E242F498-1F2B-CE8F-95F4-CD0CE6DB31A6}"/>
              </a:ext>
            </a:extLst>
          </p:cNvPr>
          <p:cNvSpPr>
            <a:spLocks noGrp="1"/>
          </p:cNvSpPr>
          <p:nvPr>
            <p:ph idx="1"/>
          </p:nvPr>
        </p:nvSpPr>
        <p:spPr/>
        <p:txBody>
          <a:bodyPr>
            <a:noAutofit/>
          </a:bodyPr>
          <a:lstStyle/>
          <a:p>
            <a:r>
              <a:rPr lang="en-US" sz="1800" dirty="0">
                <a:latin typeface="Arial" panose="020B0604020202020204" pitchFamily="34" charset="0"/>
                <a:cs typeface="Arial" panose="020B0604020202020204" pitchFamily="34" charset="0"/>
              </a:rPr>
              <a:t>1. </a:t>
            </a:r>
            <a:r>
              <a:rPr lang="en-US" sz="2000" b="1" dirty="0">
                <a:latin typeface="Arial" panose="020B0604020202020204" pitchFamily="34" charset="0"/>
                <a:cs typeface="Arial" panose="020B0604020202020204" pitchFamily="34" charset="0"/>
              </a:rPr>
              <a:t>Knowledge and Debugging:</a:t>
            </a:r>
          </a:p>
          <a:p>
            <a:pPr lvl="1"/>
            <a:r>
              <a:rPr lang="en-US" sz="1800" dirty="0">
                <a:latin typeface="Arial" panose="020B0604020202020204" pitchFamily="34" charset="0"/>
                <a:cs typeface="Arial" panose="020B0604020202020204" pitchFamily="34" charset="0"/>
              </a:rPr>
              <a:t>Problem: Lack of full understanding of certain concepts led to long debugging sessions.</a:t>
            </a:r>
          </a:p>
          <a:p>
            <a:pPr lvl="1"/>
            <a:r>
              <a:rPr lang="en-US" sz="1800" dirty="0">
                <a:latin typeface="Arial" panose="020B0604020202020204" pitchFamily="34" charset="0"/>
                <a:cs typeface="Arial" panose="020B0604020202020204" pitchFamily="34" charset="0"/>
              </a:rPr>
              <a:t>Solution: Used ChatGPT extensively for troubleshooting and debugging complex issues.</a:t>
            </a:r>
          </a:p>
          <a:p>
            <a:r>
              <a:rPr lang="en-US" sz="2000" dirty="0">
                <a:latin typeface="Arial" panose="020B0604020202020204" pitchFamily="34" charset="0"/>
                <a:cs typeface="Arial" panose="020B0604020202020204" pitchFamily="34" charset="0"/>
              </a:rPr>
              <a:t>2. </a:t>
            </a:r>
            <a:r>
              <a:rPr lang="en-US" sz="2000" b="1" dirty="0">
                <a:latin typeface="Arial" panose="020B0604020202020204" pitchFamily="34" charset="0"/>
                <a:cs typeface="Arial" panose="020B0604020202020204" pitchFamily="34" charset="0"/>
              </a:rPr>
              <a:t>Front-End Knowledge:</a:t>
            </a:r>
          </a:p>
          <a:p>
            <a:pPr lvl="1"/>
            <a:r>
              <a:rPr lang="en-US" sz="1800" dirty="0">
                <a:latin typeface="Arial" panose="020B0604020202020204" pitchFamily="34" charset="0"/>
                <a:cs typeface="Arial" panose="020B0604020202020204" pitchFamily="34" charset="0"/>
              </a:rPr>
              <a:t>Problem: Limited JavaScript experience made AJAX and dynamic front-end elements challenging.</a:t>
            </a:r>
          </a:p>
          <a:p>
            <a:pPr lvl="1"/>
            <a:r>
              <a:rPr lang="en-US" sz="1800" dirty="0">
                <a:latin typeface="Arial" panose="020B0604020202020204" pitchFamily="34" charset="0"/>
                <a:cs typeface="Arial" panose="020B0604020202020204" pitchFamily="34" charset="0"/>
              </a:rPr>
              <a:t>Solution: Successfully implemented ready concepts to build: AJAX stock template. Upvote refresh functionality. Simulation progress bar (not fully bug-free but functional).</a:t>
            </a:r>
          </a:p>
          <a:p>
            <a:r>
              <a:rPr lang="en-US" sz="2000" dirty="0">
                <a:latin typeface="Arial" panose="020B0604020202020204" pitchFamily="34" charset="0"/>
                <a:cs typeface="Arial" panose="020B0604020202020204" pitchFamily="34" charset="0"/>
              </a:rPr>
              <a:t>3. </a:t>
            </a:r>
            <a:r>
              <a:rPr lang="en-US" sz="2000" b="1" dirty="0">
                <a:latin typeface="Arial" panose="020B0604020202020204" pitchFamily="34" charset="0"/>
                <a:cs typeface="Arial" panose="020B0604020202020204" pitchFamily="34" charset="0"/>
              </a:rPr>
              <a:t>Code Quality:</a:t>
            </a:r>
          </a:p>
          <a:p>
            <a:pPr lvl="1"/>
            <a:r>
              <a:rPr lang="en-US" sz="1800" dirty="0">
                <a:latin typeface="Arial" panose="020B0604020202020204" pitchFamily="34" charset="0"/>
                <a:cs typeface="Arial" panose="020B0604020202020204" pitchFamily="34" charset="0"/>
              </a:rPr>
              <a:t>Problem: Early-stage spaghetti code led to maintenance </a:t>
            </a:r>
            <a:r>
              <a:rPr lang="en-US" sz="1800" dirty="0" err="1">
                <a:latin typeface="Arial" panose="020B0604020202020204" pitchFamily="34" charset="0"/>
                <a:cs typeface="Arial" panose="020B0604020202020204" pitchFamily="34" charset="0"/>
              </a:rPr>
              <a:t>issues.Solution</a:t>
            </a:r>
            <a:r>
              <a:rPr lang="en-US" sz="1800" dirty="0">
                <a:latin typeface="Arial" panose="020B0604020202020204" pitchFamily="34" charset="0"/>
                <a:cs typeface="Arial" panose="020B0604020202020204" pitchFamily="34" charset="0"/>
              </a:rPr>
              <a:t>:</a:t>
            </a:r>
          </a:p>
          <a:p>
            <a:pPr lvl="1"/>
            <a:r>
              <a:rPr lang="en-US" sz="1800" dirty="0">
                <a:latin typeface="Arial" panose="020B0604020202020204" pitchFamily="34" charset="0"/>
                <a:cs typeface="Arial" panose="020B0604020202020204" pitchFamily="34" charset="0"/>
              </a:rPr>
              <a:t>Refactored extensively to align with SOLID principles and I believe the problem remains within reasonable limits. Learned to plan code structure better for future projects.</a:t>
            </a:r>
          </a:p>
          <a:p>
            <a:pPr marL="0" indent="0">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9156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AB791-468F-EAD0-2C6E-12ADC9B274F7}"/>
              </a:ext>
            </a:extLst>
          </p:cNvPr>
          <p:cNvSpPr>
            <a:spLocks noGrp="1"/>
          </p:cNvSpPr>
          <p:nvPr>
            <p:ph type="title"/>
          </p:nvPr>
        </p:nvSpPr>
        <p:spPr/>
        <p:txBody>
          <a:bodyPr/>
          <a:lstStyle/>
          <a:p>
            <a:r>
              <a:rPr lang="en-US" dirty="0"/>
              <a:t>3. </a:t>
            </a:r>
            <a:r>
              <a:rPr lang="en-US" b="1" dirty="0"/>
              <a:t>Key Challenges and Solutions</a:t>
            </a:r>
            <a:endParaRPr lang="en-US" dirty="0"/>
          </a:p>
        </p:txBody>
      </p:sp>
      <p:sp>
        <p:nvSpPr>
          <p:cNvPr id="3" name="Content Placeholder 2">
            <a:extLst>
              <a:ext uri="{FF2B5EF4-FFF2-40B4-BE49-F238E27FC236}">
                <a16:creationId xmlns:a16="http://schemas.microsoft.com/office/drawing/2014/main" id="{B5962E2F-25F4-A592-3254-F1402498241C}"/>
              </a:ext>
            </a:extLst>
          </p:cNvPr>
          <p:cNvSpPr>
            <a:spLocks noGrp="1"/>
          </p:cNvSpPr>
          <p:nvPr>
            <p:ph idx="1"/>
          </p:nvPr>
        </p:nvSpPr>
        <p:spPr/>
        <p:txBody>
          <a:bodyPr>
            <a:normAutofit fontScale="62500" lnSpcReduction="20000"/>
          </a:bodyPr>
          <a:lstStyle/>
          <a:p>
            <a:r>
              <a:rPr lang="en-US" sz="2400" dirty="0">
                <a:latin typeface="Arial" panose="020B0604020202020204" pitchFamily="34" charset="0"/>
                <a:cs typeface="Arial" panose="020B0604020202020204" pitchFamily="34" charset="0"/>
              </a:rPr>
              <a:t>4. </a:t>
            </a:r>
            <a:r>
              <a:rPr lang="en-US" sz="2400" b="1" dirty="0">
                <a:latin typeface="Arial" panose="020B0604020202020204" pitchFamily="34" charset="0"/>
                <a:cs typeface="Arial" panose="020B0604020202020204" pitchFamily="34" charset="0"/>
              </a:rPr>
              <a:t>Error Handling:</a:t>
            </a:r>
          </a:p>
          <a:p>
            <a:pPr lvl="1"/>
            <a:r>
              <a:rPr lang="en-US" sz="2000" dirty="0">
                <a:latin typeface="Arial" panose="020B0604020202020204" pitchFamily="34" charset="0"/>
                <a:cs typeface="Arial" panose="020B0604020202020204" pitchFamily="34" charset="0"/>
              </a:rPr>
              <a:t>Problem: Early versions of the app had unhandled errors and crashes.</a:t>
            </a:r>
          </a:p>
          <a:p>
            <a:pPr lvl="1"/>
            <a:r>
              <a:rPr lang="en-US" sz="2000" dirty="0">
                <a:latin typeface="Arial" panose="020B0604020202020204" pitchFamily="34" charset="0"/>
                <a:cs typeface="Arial" panose="020B0604020202020204" pitchFamily="34" charset="0"/>
              </a:rPr>
              <a:t>Solution: Enhanced error handling across views and forms for graceful failures. I believe I have reviewed the great majority of possible outcomes</a:t>
            </a:r>
          </a:p>
          <a:p>
            <a:r>
              <a:rPr lang="en-US" sz="2800" dirty="0">
                <a:latin typeface="Arial" panose="020B0604020202020204" pitchFamily="34" charset="0"/>
                <a:cs typeface="Arial" panose="020B0604020202020204" pitchFamily="34" charset="0"/>
              </a:rPr>
              <a:t>5. </a:t>
            </a:r>
            <a:r>
              <a:rPr lang="en-US" sz="2400" b="1" dirty="0">
                <a:latin typeface="Arial" panose="020B0604020202020204" pitchFamily="34" charset="0"/>
                <a:cs typeface="Arial" panose="020B0604020202020204" pitchFamily="34" charset="0"/>
              </a:rPr>
              <a:t>Deployment Limitations:</a:t>
            </a:r>
          </a:p>
          <a:p>
            <a:pPr lvl="1"/>
            <a:r>
              <a:rPr lang="en-US" sz="2000" dirty="0">
                <a:latin typeface="Arial" panose="020B0604020202020204" pitchFamily="34" charset="0"/>
                <a:cs typeface="Arial" panose="020B0604020202020204" pitchFamily="34" charset="0"/>
              </a:rPr>
              <a:t>Problem: Heroku’s lower plan tier and memory constraints affected the simulation's scale. I tried to upgrade, but still not enough</a:t>
            </a:r>
          </a:p>
          <a:p>
            <a:pPr lvl="1"/>
            <a:r>
              <a:rPr lang="en-US" sz="2000" dirty="0">
                <a:latin typeface="Arial" panose="020B0604020202020204" pitchFamily="34" charset="0"/>
                <a:cs typeface="Arial" panose="020B0604020202020204" pitchFamily="34" charset="0"/>
              </a:rPr>
              <a:t>Solution: Advised limited runs to 1500–1800 iterations. Explored CSV imports to manage database updates.</a:t>
            </a:r>
          </a:p>
          <a:p>
            <a:r>
              <a:rPr lang="en-US" sz="2800" dirty="0">
                <a:latin typeface="Arial" panose="020B0604020202020204" pitchFamily="34" charset="0"/>
                <a:cs typeface="Arial" panose="020B0604020202020204" pitchFamily="34" charset="0"/>
              </a:rPr>
              <a:t>6. </a:t>
            </a:r>
            <a:r>
              <a:rPr lang="en-US" sz="2600" b="1" dirty="0" err="1">
                <a:latin typeface="Arial" panose="020B0604020202020204" pitchFamily="34" charset="0"/>
                <a:cs typeface="Arial" panose="020B0604020202020204" pitchFamily="34" charset="0"/>
              </a:rPr>
              <a:t>Yfinance</a:t>
            </a:r>
            <a:r>
              <a:rPr lang="en-US" sz="2600" b="1" dirty="0">
                <a:latin typeface="Arial" panose="020B0604020202020204" pitchFamily="34" charset="0"/>
                <a:cs typeface="Arial" panose="020B0604020202020204" pitchFamily="34" charset="0"/>
              </a:rPr>
              <a:t> Restrictions:</a:t>
            </a:r>
          </a:p>
          <a:p>
            <a:pPr lvl="1"/>
            <a:r>
              <a:rPr lang="en-US" sz="2200" dirty="0">
                <a:latin typeface="Arial" panose="020B0604020202020204" pitchFamily="34" charset="0"/>
                <a:cs typeface="Arial" panose="020B0604020202020204" pitchFamily="34" charset="0"/>
              </a:rPr>
              <a:t>Problem: API throttling on Heroku caused database maintenance issues. Probably yahoo recognize Heroku and </a:t>
            </a:r>
            <a:r>
              <a:rPr lang="en-US" sz="2200" dirty="0" err="1">
                <a:latin typeface="Arial" panose="020B0604020202020204" pitchFamily="34" charset="0"/>
                <a:cs typeface="Arial" panose="020B0604020202020204" pitchFamily="34" charset="0"/>
              </a:rPr>
              <a:t>assocites</a:t>
            </a:r>
            <a:r>
              <a:rPr lang="en-US" sz="2200" dirty="0">
                <a:latin typeface="Arial" panose="020B0604020202020204" pitchFamily="34" charset="0"/>
                <a:cs typeface="Arial" panose="020B0604020202020204" pitchFamily="34" charset="0"/>
              </a:rPr>
              <a:t> it with commercial use limiting data usage. These problems are absent on my own machine. </a:t>
            </a:r>
          </a:p>
          <a:p>
            <a:pPr lvl="1"/>
            <a:r>
              <a:rPr lang="en-US" sz="2200" dirty="0">
                <a:latin typeface="Arial" panose="020B0604020202020204" pitchFamily="34" charset="0"/>
                <a:cs typeface="Arial" panose="020B0604020202020204" pitchFamily="34" charset="0"/>
              </a:rPr>
              <a:t>Solution: Devised manual CSV-based imports to maintain up-to-date stock data. Future Data Fetchers would have to be based on paid API providers such as Alpha Vantage. </a:t>
            </a:r>
          </a:p>
          <a:p>
            <a:endParaRPr lang="en-US" dirty="0"/>
          </a:p>
        </p:txBody>
      </p:sp>
    </p:spTree>
    <p:extLst>
      <p:ext uri="{BB962C8B-B14F-4D97-AF65-F5344CB8AC3E}">
        <p14:creationId xmlns:p14="http://schemas.microsoft.com/office/powerpoint/2010/main" val="753552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4E80C-C81B-F4A8-E695-511612D05C70}"/>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4. Full Structure of the Project</a:t>
            </a:r>
          </a:p>
        </p:txBody>
      </p:sp>
      <p:graphicFrame>
        <p:nvGraphicFramePr>
          <p:cNvPr id="10" name="Content Placeholder 9">
            <a:extLst>
              <a:ext uri="{FF2B5EF4-FFF2-40B4-BE49-F238E27FC236}">
                <a16:creationId xmlns:a16="http://schemas.microsoft.com/office/drawing/2014/main" id="{00BB1F68-FD0B-1931-7934-7E015EBDC779}"/>
              </a:ext>
            </a:extLst>
          </p:cNvPr>
          <p:cNvGraphicFramePr>
            <a:graphicFrameLocks noGrp="1"/>
          </p:cNvGraphicFramePr>
          <p:nvPr>
            <p:ph idx="1"/>
            <p:extLst>
              <p:ext uri="{D42A27DB-BD31-4B8C-83A1-F6EECF244321}">
                <p14:modId xmlns:p14="http://schemas.microsoft.com/office/powerpoint/2010/main" val="920711110"/>
              </p:ext>
            </p:extLst>
          </p:nvPr>
        </p:nvGraphicFramePr>
        <p:xfrm>
          <a:off x="685800" y="2141538"/>
          <a:ext cx="10131425" cy="3649662"/>
        </p:xfrm>
        <a:graphic>
          <a:graphicData uri="http://schemas.openxmlformats.org/drawingml/2006/table">
            <a:tbl>
              <a:tblPr firstRow="1" bandRow="1">
                <a:tableStyleId>{5C22544A-7EE6-4342-B048-85BDC9FD1C3A}</a:tableStyleId>
              </a:tblPr>
              <a:tblGrid>
                <a:gridCol w="5065713">
                  <a:extLst>
                    <a:ext uri="{9D8B030D-6E8A-4147-A177-3AD203B41FA5}">
                      <a16:colId xmlns:a16="http://schemas.microsoft.com/office/drawing/2014/main" val="3682599972"/>
                    </a:ext>
                  </a:extLst>
                </a:gridCol>
                <a:gridCol w="5065713">
                  <a:extLst>
                    <a:ext uri="{9D8B030D-6E8A-4147-A177-3AD203B41FA5}">
                      <a16:colId xmlns:a16="http://schemas.microsoft.com/office/drawing/2014/main" val="2220454075"/>
                    </a:ext>
                  </a:extLst>
                </a:gridCol>
              </a:tblGrid>
              <a:tr h="370840">
                <a:tc>
                  <a:txBody>
                    <a:bodyPr/>
                    <a:lstStyle/>
                    <a:p>
                      <a:pPr algn="ctr"/>
                      <a:r>
                        <a:rPr lang="en-US" dirty="0"/>
                        <a:t>Category</a:t>
                      </a:r>
                    </a:p>
                  </a:txBody>
                  <a:tcPr marL="88099" marR="88099"/>
                </a:tc>
                <a:tc>
                  <a:txBody>
                    <a:bodyPr/>
                    <a:lstStyle/>
                    <a:p>
                      <a:pPr algn="ctr"/>
                      <a:r>
                        <a:rPr lang="en-US" dirty="0"/>
                        <a:t>Count</a:t>
                      </a:r>
                    </a:p>
                  </a:txBody>
                  <a:tcPr marL="88099" marR="88099"/>
                </a:tc>
                <a:extLst>
                  <a:ext uri="{0D108BD9-81ED-4DB2-BD59-A6C34878D82A}">
                    <a16:rowId xmlns:a16="http://schemas.microsoft.com/office/drawing/2014/main" val="3978794570"/>
                  </a:ext>
                </a:extLst>
              </a:tr>
              <a:tr h="370840">
                <a:tc>
                  <a:txBody>
                    <a:bodyPr/>
                    <a:lstStyle/>
                    <a:p>
                      <a:r>
                        <a:rPr lang="en-US" b="1" dirty="0"/>
                        <a:t>Models</a:t>
                      </a:r>
                      <a:endParaRPr lang="en-US" dirty="0"/>
                    </a:p>
                  </a:txBody>
                  <a:tcPr marL="88099" marR="88099" anchor="ctr"/>
                </a:tc>
                <a:tc>
                  <a:txBody>
                    <a:bodyPr/>
                    <a:lstStyle/>
                    <a:p>
                      <a:r>
                        <a:rPr lang="en-US" b="1" dirty="0"/>
                        <a:t>10</a:t>
                      </a:r>
                    </a:p>
                  </a:txBody>
                  <a:tcPr marL="88099" marR="88099" anchor="ctr"/>
                </a:tc>
                <a:extLst>
                  <a:ext uri="{0D108BD9-81ED-4DB2-BD59-A6C34878D82A}">
                    <a16:rowId xmlns:a16="http://schemas.microsoft.com/office/drawing/2014/main" val="3393836151"/>
                  </a:ext>
                </a:extLst>
              </a:tr>
              <a:tr h="370840">
                <a:tc>
                  <a:txBody>
                    <a:bodyPr/>
                    <a:lstStyle/>
                    <a:p>
                      <a:r>
                        <a:rPr lang="en-US" b="1" dirty="0"/>
                        <a:t>Forms</a:t>
                      </a:r>
                      <a:endParaRPr lang="en-US" dirty="0"/>
                    </a:p>
                  </a:txBody>
                  <a:tcPr marL="88099" marR="88099" anchor="ctr"/>
                </a:tc>
                <a:tc>
                  <a:txBody>
                    <a:bodyPr/>
                    <a:lstStyle/>
                    <a:p>
                      <a:r>
                        <a:rPr lang="en-US" b="1" dirty="0"/>
                        <a:t>10</a:t>
                      </a:r>
                    </a:p>
                  </a:txBody>
                  <a:tcPr marL="88099" marR="88099"/>
                </a:tc>
                <a:extLst>
                  <a:ext uri="{0D108BD9-81ED-4DB2-BD59-A6C34878D82A}">
                    <a16:rowId xmlns:a16="http://schemas.microsoft.com/office/drawing/2014/main" val="3728226281"/>
                  </a:ext>
                </a:extLst>
              </a:tr>
              <a:tr h="370840">
                <a:tc>
                  <a:txBody>
                    <a:bodyPr/>
                    <a:lstStyle/>
                    <a:p>
                      <a:r>
                        <a:rPr lang="en-US" b="1" dirty="0"/>
                        <a:t>Views (CBV)</a:t>
                      </a:r>
                    </a:p>
                  </a:txBody>
                  <a:tcPr marL="88099" marR="88099"/>
                </a:tc>
                <a:tc>
                  <a:txBody>
                    <a:bodyPr/>
                    <a:lstStyle/>
                    <a:p>
                      <a:r>
                        <a:rPr lang="en-US" b="1" dirty="0"/>
                        <a:t>26</a:t>
                      </a:r>
                    </a:p>
                  </a:txBody>
                  <a:tcPr marL="88099" marR="88099"/>
                </a:tc>
                <a:extLst>
                  <a:ext uri="{0D108BD9-81ED-4DB2-BD59-A6C34878D82A}">
                    <a16:rowId xmlns:a16="http://schemas.microsoft.com/office/drawing/2014/main" val="534993956"/>
                  </a:ext>
                </a:extLst>
              </a:tr>
              <a:tr h="370840">
                <a:tc>
                  <a:txBody>
                    <a:bodyPr/>
                    <a:lstStyle/>
                    <a:p>
                      <a:r>
                        <a:rPr lang="en-US" b="1" dirty="0"/>
                        <a:t>Views (FBV)</a:t>
                      </a:r>
                    </a:p>
                  </a:txBody>
                  <a:tcPr marL="88099" marR="88099"/>
                </a:tc>
                <a:tc>
                  <a:txBody>
                    <a:bodyPr/>
                    <a:lstStyle/>
                    <a:p>
                      <a:r>
                        <a:rPr lang="en-US" b="1" dirty="0"/>
                        <a:t>13</a:t>
                      </a:r>
                    </a:p>
                  </a:txBody>
                  <a:tcPr marL="88099" marR="88099"/>
                </a:tc>
                <a:extLst>
                  <a:ext uri="{0D108BD9-81ED-4DB2-BD59-A6C34878D82A}">
                    <a16:rowId xmlns:a16="http://schemas.microsoft.com/office/drawing/2014/main" val="2791669542"/>
                  </a:ext>
                </a:extLst>
              </a:tr>
              <a:tr h="123613">
                <a:tc>
                  <a:txBody>
                    <a:bodyPr/>
                    <a:lstStyle/>
                    <a:p>
                      <a:r>
                        <a:rPr lang="en-US" b="1" dirty="0"/>
                        <a:t>Templates</a:t>
                      </a:r>
                    </a:p>
                  </a:txBody>
                  <a:tcPr marL="88099" marR="88099"/>
                </a:tc>
                <a:tc>
                  <a:txBody>
                    <a:bodyPr/>
                    <a:lstStyle/>
                    <a:p>
                      <a:r>
                        <a:rPr lang="en-US" b="1" dirty="0"/>
                        <a:t>42</a:t>
                      </a:r>
                    </a:p>
                  </a:txBody>
                  <a:tcPr marL="88099" marR="88099"/>
                </a:tc>
                <a:extLst>
                  <a:ext uri="{0D108BD9-81ED-4DB2-BD59-A6C34878D82A}">
                    <a16:rowId xmlns:a16="http://schemas.microsoft.com/office/drawing/2014/main" val="725596260"/>
                  </a:ext>
                </a:extLst>
              </a:tr>
              <a:tr h="242147">
                <a:tc>
                  <a:txBody>
                    <a:bodyPr/>
                    <a:lstStyle/>
                    <a:p>
                      <a:r>
                        <a:rPr lang="en-US" b="1" dirty="0"/>
                        <a:t>Database</a:t>
                      </a:r>
                    </a:p>
                  </a:txBody>
                  <a:tcPr marL="88099" marR="88099"/>
                </a:tc>
                <a:tc>
                  <a:txBody>
                    <a:bodyPr/>
                    <a:lstStyle/>
                    <a:p>
                      <a:r>
                        <a:rPr lang="en-US" b="1" dirty="0"/>
                        <a:t>PostgreSQL </a:t>
                      </a:r>
                    </a:p>
                  </a:txBody>
                  <a:tcPr marL="88099" marR="88099"/>
                </a:tc>
                <a:extLst>
                  <a:ext uri="{0D108BD9-81ED-4DB2-BD59-A6C34878D82A}">
                    <a16:rowId xmlns:a16="http://schemas.microsoft.com/office/drawing/2014/main" val="1178029849"/>
                  </a:ext>
                </a:extLst>
              </a:tr>
              <a:tr h="123613">
                <a:tc>
                  <a:txBody>
                    <a:bodyPr/>
                    <a:lstStyle/>
                    <a:p>
                      <a:r>
                        <a:rPr lang="en-US" b="1" dirty="0"/>
                        <a:t>Front End</a:t>
                      </a:r>
                    </a:p>
                  </a:txBody>
                  <a:tcPr marL="88099" marR="88099"/>
                </a:tc>
                <a:tc>
                  <a:txBody>
                    <a:bodyPr/>
                    <a:lstStyle/>
                    <a:p>
                      <a:r>
                        <a:rPr lang="en-US" b="1" dirty="0"/>
                        <a:t>Mostly HTML with Bootstrap styling, a little bit of JS generated with ChatGPT as I have minimum knowledge (Front End module not taken yet)</a:t>
                      </a:r>
                    </a:p>
                  </a:txBody>
                  <a:tcPr marL="88099" marR="88099"/>
                </a:tc>
                <a:extLst>
                  <a:ext uri="{0D108BD9-81ED-4DB2-BD59-A6C34878D82A}">
                    <a16:rowId xmlns:a16="http://schemas.microsoft.com/office/drawing/2014/main" val="2664490641"/>
                  </a:ext>
                </a:extLst>
              </a:tr>
            </a:tbl>
          </a:graphicData>
        </a:graphic>
      </p:graphicFrame>
    </p:spTree>
    <p:extLst>
      <p:ext uri="{BB962C8B-B14F-4D97-AF65-F5344CB8AC3E}">
        <p14:creationId xmlns:p14="http://schemas.microsoft.com/office/powerpoint/2010/main" val="464399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1C83-B5FE-37CA-3B66-B62382DFE444}"/>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4. Full Structure of the Project</a:t>
            </a:r>
            <a:endParaRPr lang="en-US" dirty="0"/>
          </a:p>
        </p:txBody>
      </p:sp>
      <p:sp>
        <p:nvSpPr>
          <p:cNvPr id="3" name="Content Placeholder 2">
            <a:extLst>
              <a:ext uri="{FF2B5EF4-FFF2-40B4-BE49-F238E27FC236}">
                <a16:creationId xmlns:a16="http://schemas.microsoft.com/office/drawing/2014/main" id="{EE4E0DDF-5C59-A92E-F81F-804E41A964D3}"/>
              </a:ext>
            </a:extLst>
          </p:cNvPr>
          <p:cNvSpPr>
            <a:spLocks noGrp="1"/>
          </p:cNvSpPr>
          <p:nvPr>
            <p:ph idx="1"/>
          </p:nvPr>
        </p:nvSpPr>
        <p:spPr/>
        <p:txBody>
          <a:bodyPr>
            <a:normAutofit fontScale="85000" lnSpcReduction="20000"/>
          </a:bodyPr>
          <a:lstStyle/>
          <a:p>
            <a:r>
              <a:rPr lang="en-US" sz="2200" dirty="0"/>
              <a:t>The project consists of 6 Apps as follows:</a:t>
            </a:r>
          </a:p>
          <a:p>
            <a:pPr lvl="1"/>
            <a:r>
              <a:rPr lang="en-US" sz="2200" dirty="0"/>
              <a:t>Common App – handling landing, home, contact, and about views.</a:t>
            </a:r>
          </a:p>
          <a:p>
            <a:pPr lvl="1"/>
            <a:r>
              <a:rPr lang="en-US" sz="2200" dirty="0"/>
              <a:t>Accounts App – handling registration, profile, and password management.</a:t>
            </a:r>
          </a:p>
          <a:p>
            <a:pPr lvl="1"/>
            <a:r>
              <a:rPr lang="en-US" sz="2200" dirty="0"/>
              <a:t>Equity Optimizer App – handling the main functionality of the project – stock visualization and running stock portfolio simulations. The simulation feature is the centerpiece of this project</a:t>
            </a:r>
          </a:p>
          <a:p>
            <a:pPr lvl="1"/>
            <a:r>
              <a:rPr lang="en-US" sz="2200" dirty="0"/>
              <a:t>Currency App – handling exchange rates between USD as a base currency and other currencies.</a:t>
            </a:r>
          </a:p>
          <a:p>
            <a:pPr lvl="1"/>
            <a:r>
              <a:rPr lang="en-US" sz="2200" dirty="0"/>
              <a:t>Favorite Stock Lists App – handling the creation of lists of favorite stocks by users to simplify the simulation feature in the equity optimizer app.</a:t>
            </a:r>
          </a:p>
          <a:p>
            <a:pPr lvl="1"/>
            <a:r>
              <a:rPr lang="en-US" sz="2200" dirty="0"/>
              <a:t>Portfolios – handling the saving of results of the simulation feature and monitoring the ongoing performance of simulated portfolios. The project can be further developed in this direction. </a:t>
            </a:r>
          </a:p>
        </p:txBody>
      </p:sp>
    </p:spTree>
    <p:extLst>
      <p:ext uri="{BB962C8B-B14F-4D97-AF65-F5344CB8AC3E}">
        <p14:creationId xmlns:p14="http://schemas.microsoft.com/office/powerpoint/2010/main" val="3488190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D4342-EED3-8D36-6AA9-B983641D6301}"/>
              </a:ext>
            </a:extLst>
          </p:cNvPr>
          <p:cNvSpPr>
            <a:spLocks noGrp="1"/>
          </p:cNvSpPr>
          <p:nvPr>
            <p:ph type="title"/>
          </p:nvPr>
        </p:nvSpPr>
        <p:spPr/>
        <p:txBody>
          <a:bodyPr/>
          <a:lstStyle/>
          <a:p>
            <a:r>
              <a:rPr kumimoji="0" lang="en-US" altLang="en-US" sz="4400" b="1" i="0" u="none" strike="noStrike" cap="none" normalizeH="0" baseline="0" dirty="0">
                <a:ln>
                  <a:noFill/>
                </a:ln>
                <a:solidFill>
                  <a:schemeClr val="tx1"/>
                </a:solidFill>
                <a:effectLst/>
                <a:latin typeface="Arial" panose="020B0604020202020204" pitchFamily="34" charset="0"/>
              </a:rPr>
              <a:t>4.1. Accounts App</a:t>
            </a:r>
            <a:br>
              <a:rPr kumimoji="0" lang="en-US" altLang="en-US" sz="4400" b="1" i="0" u="none" strike="noStrike" cap="none" normalizeH="0" baseline="0" dirty="0">
                <a:ln>
                  <a:noFill/>
                </a:ln>
                <a:solidFill>
                  <a:schemeClr val="tx1"/>
                </a:solidFill>
                <a:effectLst/>
                <a:latin typeface="Arial" panose="020B0604020202020204" pitchFamily="34" charset="0"/>
              </a:rPr>
            </a:br>
            <a:endParaRPr lang="en-US" dirty="0"/>
          </a:p>
        </p:txBody>
      </p:sp>
      <p:sp>
        <p:nvSpPr>
          <p:cNvPr id="4" name="Rectangle 1">
            <a:extLst>
              <a:ext uri="{FF2B5EF4-FFF2-40B4-BE49-F238E27FC236}">
                <a16:creationId xmlns:a16="http://schemas.microsoft.com/office/drawing/2014/main" id="{DF5351C6-9BBB-A75F-E8F3-6A5B54260862}"/>
              </a:ext>
            </a:extLst>
          </p:cNvPr>
          <p:cNvSpPr>
            <a:spLocks noGrp="1" noChangeArrowheads="1"/>
          </p:cNvSpPr>
          <p:nvPr>
            <p:ph idx="1"/>
          </p:nvPr>
        </p:nvSpPr>
        <p:spPr bwMode="auto">
          <a:xfrm>
            <a:off x="445008" y="1260673"/>
            <a:ext cx="9576816"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Models</a:t>
            </a:r>
            <a:r>
              <a:rPr kumimoji="0" lang="en-US" altLang="en-US" sz="2400" b="0" i="0" u="none" strike="noStrike" cap="none" normalizeH="0" baseline="0" dirty="0">
                <a:ln>
                  <a:noFill/>
                </a:ln>
                <a:solidFill>
                  <a:schemeClr val="tx1"/>
                </a:solidFill>
                <a:effectLst/>
                <a:latin typeface="Arial" panose="020B0604020202020204" pitchFamily="34" charset="0"/>
              </a:rPr>
              <a:t>: 1</a:t>
            </a:r>
          </a:p>
          <a:p>
            <a:pPr marL="457200" lvl="1" indent="0" eaLnBrk="0" fontAlgn="base" hangingPunct="0">
              <a:lnSpc>
                <a:spcPct val="100000"/>
              </a:lnSpc>
              <a:spcBef>
                <a:spcPct val="0"/>
              </a:spcBef>
              <a:spcAft>
                <a:spcPct val="0"/>
              </a:spcAft>
              <a:buFontTx/>
              <a:buChar char="•"/>
            </a:pPr>
            <a:r>
              <a:rPr lang="en-US" altLang="en-US" dirty="0">
                <a:latin typeface="Arial" panose="020B0604020202020204" pitchFamily="34" charset="0"/>
              </a:rPr>
              <a:t> </a:t>
            </a:r>
            <a:r>
              <a:rPr lang="en-US" altLang="en-US" sz="2000" dirty="0">
                <a:latin typeface="Arial" panose="020B0604020202020204" pitchFamily="34" charset="0"/>
              </a:rPr>
              <a:t>Profile model extending the Django User model via a one-to-one relationship</a:t>
            </a:r>
          </a:p>
          <a:p>
            <a:pPr marL="457200" lvl="1" indent="0" eaLnBrk="0" fontAlgn="base" hangingPunct="0">
              <a:lnSpc>
                <a:spcPct val="100000"/>
              </a:lnSpc>
              <a:spcBef>
                <a:spcPct val="0"/>
              </a:spcBef>
              <a:spcAft>
                <a:spcPct val="0"/>
              </a:spcAft>
              <a:buFontTx/>
              <a:buChar char="•"/>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Forms</a:t>
            </a:r>
            <a:r>
              <a:rPr kumimoji="0" lang="en-US" altLang="en-US" sz="2400" b="0" i="0" u="none" strike="noStrike" cap="none" normalizeH="0" baseline="0" dirty="0">
                <a:ln>
                  <a:noFill/>
                </a:ln>
                <a:solidFill>
                  <a:schemeClr val="tx1"/>
                </a:solidFill>
                <a:effectLst/>
                <a:latin typeface="Arial" panose="020B0604020202020204" pitchFamily="34" charset="0"/>
              </a:rPr>
              <a:t>: 4</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CustomLoginForm</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CustomUserCreationForm</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CustomAuthenticationForm</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BaseProfileForm</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Views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CBV: 9</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FBV: 1</a:t>
            </a:r>
            <a:endParaRPr kumimoji="0" lang="en-US" altLang="en-US" sz="20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Templates</a:t>
            </a:r>
            <a:r>
              <a:rPr kumimoji="0" lang="en-US" altLang="en-US" sz="2400" b="0" i="0" u="none" strike="noStrike" cap="none" normalizeH="0" baseline="0" dirty="0">
                <a:ln>
                  <a:noFill/>
                </a:ln>
                <a:solidFill>
                  <a:schemeClr val="tx1"/>
                </a:solidFill>
                <a:effectLst/>
                <a:latin typeface="Arial" panose="020B0604020202020204" pitchFamily="34" charset="0"/>
              </a:rPr>
              <a:t>: 11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48304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
  <TotalTime>394</TotalTime>
  <Words>1428</Words>
  <Application>Microsoft Office PowerPoint</Application>
  <PresentationFormat>Widescreen</PresentationFormat>
  <Paragraphs>176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Unicode MS</vt:lpstr>
      <vt:lpstr>Arials)</vt:lpstr>
      <vt:lpstr>Calibri</vt:lpstr>
      <vt:lpstr>Calibri Light</vt:lpstr>
      <vt:lpstr>Celestial</vt:lpstr>
      <vt:lpstr>Equity Optimizer App</vt:lpstr>
      <vt:lpstr>1. Introduction:</vt:lpstr>
      <vt:lpstr>2. Development Journey</vt:lpstr>
      <vt:lpstr>2. Development Journey</vt:lpstr>
      <vt:lpstr>3. Key Challenges and Solutions</vt:lpstr>
      <vt:lpstr>3. Key Challenges and Solutions</vt:lpstr>
      <vt:lpstr>4. Full Structure of the Project</vt:lpstr>
      <vt:lpstr>4. Full Structure of the Project</vt:lpstr>
      <vt:lpstr>4.1. Accounts App </vt:lpstr>
      <vt:lpstr>4.2. Common App</vt:lpstr>
      <vt:lpstr>4.3. Equity Optimizer App</vt:lpstr>
      <vt:lpstr>4. Currencies App</vt:lpstr>
      <vt:lpstr>4.5. Portfolios App</vt:lpstr>
      <vt:lpstr>4.6. User Favorite Lists App</vt:lpstr>
      <vt:lpstr>5. Reflection and Takeaways</vt:lpstr>
      <vt:lpstr>6. Conclusion and Future Vision</vt:lpstr>
      <vt:lpstr>7. Questions and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Kamen Dimitrov</dc:creator>
  <cp:lastModifiedBy>Kamen Dimitrov</cp:lastModifiedBy>
  <cp:revision>6</cp:revision>
  <dcterms:created xsi:type="dcterms:W3CDTF">2024-12-04T10:03:51Z</dcterms:created>
  <dcterms:modified xsi:type="dcterms:W3CDTF">2024-12-09T11:57:35Z</dcterms:modified>
</cp:coreProperties>
</file>