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2" r:id="rId8"/>
    <p:sldId id="261"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1348A-93C4-41EC-B091-C1090446AC3D}" v="4" dt="2024-02-27T03:16:15.1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hi kumar" userId="9ac08fb0ee53c3cd" providerId="LiveId" clId="{1FB1348A-93C4-41EC-B091-C1090446AC3D}"/>
    <pc:docChg chg="custSel addSld delSld modSld">
      <pc:chgData name="Rishi kumar" userId="9ac08fb0ee53c3cd" providerId="LiveId" clId="{1FB1348A-93C4-41EC-B091-C1090446AC3D}" dt="2024-02-27T03:20:22.196" v="32" actId="21"/>
      <pc:docMkLst>
        <pc:docMk/>
      </pc:docMkLst>
      <pc:sldChg chg="modSp mod">
        <pc:chgData name="Rishi kumar" userId="9ac08fb0ee53c3cd" providerId="LiveId" clId="{1FB1348A-93C4-41EC-B091-C1090446AC3D}" dt="2024-02-26T16:10:26.153" v="8" actId="20577"/>
        <pc:sldMkLst>
          <pc:docMk/>
          <pc:sldMk cId="4043737824" sldId="257"/>
        </pc:sldMkLst>
        <pc:spChg chg="mod">
          <ac:chgData name="Rishi kumar" userId="9ac08fb0ee53c3cd" providerId="LiveId" clId="{1FB1348A-93C4-41EC-B091-C1090446AC3D}" dt="2024-02-26T16:10:26.153" v="8" actId="20577"/>
          <ac:spMkLst>
            <pc:docMk/>
            <pc:sldMk cId="4043737824" sldId="257"/>
            <ac:spMk id="2" creationId="{78FD68DA-43BA-4508-8DE2-BA9BB7B2FA5B}"/>
          </ac:spMkLst>
        </pc:spChg>
      </pc:sldChg>
      <pc:sldChg chg="delSp mod">
        <pc:chgData name="Rishi kumar" userId="9ac08fb0ee53c3cd" providerId="LiveId" clId="{1FB1348A-93C4-41EC-B091-C1090446AC3D}" dt="2024-02-27T03:20:22.196" v="32" actId="21"/>
        <pc:sldMkLst>
          <pc:docMk/>
          <pc:sldMk cId="191714609" sldId="258"/>
        </pc:sldMkLst>
        <pc:spChg chg="del">
          <ac:chgData name="Rishi kumar" userId="9ac08fb0ee53c3cd" providerId="LiveId" clId="{1FB1348A-93C4-41EC-B091-C1090446AC3D}" dt="2024-02-27T03:20:22.196" v="32" actId="21"/>
          <ac:spMkLst>
            <pc:docMk/>
            <pc:sldMk cId="191714609" sldId="258"/>
            <ac:spMk id="3" creationId="{255E1F2F-E259-4EA8-9FFD-3A10AF541859}"/>
          </ac:spMkLst>
        </pc:spChg>
      </pc:sldChg>
      <pc:sldChg chg="modSp del mod">
        <pc:chgData name="Rishi kumar" userId="9ac08fb0ee53c3cd" providerId="LiveId" clId="{1FB1348A-93C4-41EC-B091-C1090446AC3D}" dt="2024-02-27T03:16:23.944" v="30" actId="2696"/>
        <pc:sldMkLst>
          <pc:docMk/>
          <pc:sldMk cId="673258062" sldId="260"/>
        </pc:sldMkLst>
        <pc:spChg chg="mod">
          <ac:chgData name="Rishi kumar" userId="9ac08fb0ee53c3cd" providerId="LiveId" clId="{1FB1348A-93C4-41EC-B091-C1090446AC3D}" dt="2024-02-27T03:16:00.750" v="26" actId="27636"/>
          <ac:spMkLst>
            <pc:docMk/>
            <pc:sldMk cId="673258062" sldId="260"/>
            <ac:spMk id="3" creationId="{95EBECC4-D66B-D926-014E-1EDB7F14DAC1}"/>
          </ac:spMkLst>
        </pc:spChg>
      </pc:sldChg>
      <pc:sldChg chg="add del">
        <pc:chgData name="Rishi kumar" userId="9ac08fb0ee53c3cd" providerId="LiveId" clId="{1FB1348A-93C4-41EC-B091-C1090446AC3D}" dt="2024-02-27T03:16:27.469" v="31" actId="2696"/>
        <pc:sldMkLst>
          <pc:docMk/>
          <pc:sldMk cId="867694681" sldId="263"/>
        </pc:sldMkLst>
      </pc:sldChg>
      <pc:sldChg chg="modSp del mod">
        <pc:chgData name="Rishi kumar" userId="9ac08fb0ee53c3cd" providerId="LiveId" clId="{1FB1348A-93C4-41EC-B091-C1090446AC3D}" dt="2024-02-27T03:15:52.927" v="24" actId="2696"/>
        <pc:sldMkLst>
          <pc:docMk/>
          <pc:sldMk cId="989029959" sldId="263"/>
        </pc:sldMkLst>
        <pc:spChg chg="mod">
          <ac:chgData name="Rishi kumar" userId="9ac08fb0ee53c3cd" providerId="LiveId" clId="{1FB1348A-93C4-41EC-B091-C1090446AC3D}" dt="2024-02-27T03:15:46.599" v="23" actId="27636"/>
          <ac:spMkLst>
            <pc:docMk/>
            <pc:sldMk cId="989029959" sldId="263"/>
            <ac:spMk id="3" creationId="{ABC638BF-4CE9-041D-4BB6-36EE16C3AE0B}"/>
          </ac:spMkLst>
        </pc:spChg>
      </pc:sldChg>
      <pc:sldChg chg="addSp delSp modSp mod">
        <pc:chgData name="Rishi kumar" userId="9ac08fb0ee53c3cd" providerId="LiveId" clId="{1FB1348A-93C4-41EC-B091-C1090446AC3D}" dt="2024-02-27T03:12:13.010" v="21" actId="14100"/>
        <pc:sldMkLst>
          <pc:docMk/>
          <pc:sldMk cId="1797189731" sldId="264"/>
        </pc:sldMkLst>
        <pc:spChg chg="del mod">
          <ac:chgData name="Rishi kumar" userId="9ac08fb0ee53c3cd" providerId="LiveId" clId="{1FB1348A-93C4-41EC-B091-C1090446AC3D}" dt="2024-02-27T03:11:53.396" v="17" actId="931"/>
          <ac:spMkLst>
            <pc:docMk/>
            <pc:sldMk cId="1797189731" sldId="264"/>
            <ac:spMk id="3" creationId="{466C7084-C7C4-A1AB-AF41-0C41FA7F520A}"/>
          </ac:spMkLst>
        </pc:spChg>
        <pc:picChg chg="add mod">
          <ac:chgData name="Rishi kumar" userId="9ac08fb0ee53c3cd" providerId="LiveId" clId="{1FB1348A-93C4-41EC-B091-C1090446AC3D}" dt="2024-02-27T03:12:13.010" v="21" actId="14100"/>
          <ac:picMkLst>
            <pc:docMk/>
            <pc:sldMk cId="1797189731" sldId="264"/>
            <ac:picMk id="5" creationId="{5C4FB8ED-99E4-8392-05EE-05079314D242}"/>
          </ac:picMkLst>
        </pc:picChg>
      </pc:sldChg>
      <pc:sldChg chg="addSp delSp modSp new mod modClrScheme chgLayout">
        <pc:chgData name="Rishi kumar" userId="9ac08fb0ee53c3cd" providerId="LiveId" clId="{1FB1348A-93C4-41EC-B091-C1090446AC3D}" dt="2024-02-27T02:49:13.749" v="14" actId="14100"/>
        <pc:sldMkLst>
          <pc:docMk/>
          <pc:sldMk cId="3663650444" sldId="266"/>
        </pc:sldMkLst>
        <pc:spChg chg="del mod ord">
          <ac:chgData name="Rishi kumar" userId="9ac08fb0ee53c3cd" providerId="LiveId" clId="{1FB1348A-93C4-41EC-B091-C1090446AC3D}" dt="2024-02-27T02:48:48.306" v="10" actId="700"/>
          <ac:spMkLst>
            <pc:docMk/>
            <pc:sldMk cId="3663650444" sldId="266"/>
            <ac:spMk id="2" creationId="{C7FD4201-6587-070D-E1B6-BCF6EE18E216}"/>
          </ac:spMkLst>
        </pc:spChg>
        <pc:spChg chg="del mod ord">
          <ac:chgData name="Rishi kumar" userId="9ac08fb0ee53c3cd" providerId="LiveId" clId="{1FB1348A-93C4-41EC-B091-C1090446AC3D}" dt="2024-02-27T02:48:48.306" v="10" actId="700"/>
          <ac:spMkLst>
            <pc:docMk/>
            <pc:sldMk cId="3663650444" sldId="266"/>
            <ac:spMk id="3" creationId="{8CDC6370-88FF-A53C-2652-4760CF8CD2DF}"/>
          </ac:spMkLst>
        </pc:spChg>
        <pc:spChg chg="add del mod ord">
          <ac:chgData name="Rishi kumar" userId="9ac08fb0ee53c3cd" providerId="LiveId" clId="{1FB1348A-93C4-41EC-B091-C1090446AC3D}" dt="2024-02-27T02:48:56.466" v="11" actId="21"/>
          <ac:spMkLst>
            <pc:docMk/>
            <pc:sldMk cId="3663650444" sldId="266"/>
            <ac:spMk id="4" creationId="{30B2F797-3D5B-A84B-87D3-F96DEA88CCF1}"/>
          </ac:spMkLst>
        </pc:spChg>
        <pc:spChg chg="add del mod ord">
          <ac:chgData name="Rishi kumar" userId="9ac08fb0ee53c3cd" providerId="LiveId" clId="{1FB1348A-93C4-41EC-B091-C1090446AC3D}" dt="2024-02-27T02:49:09.147" v="13" actId="931"/>
          <ac:spMkLst>
            <pc:docMk/>
            <pc:sldMk cId="3663650444" sldId="266"/>
            <ac:spMk id="5" creationId="{AB6A8151-CE32-D0C9-94C7-B03EBEF9FE05}"/>
          </ac:spMkLst>
        </pc:spChg>
        <pc:spChg chg="add del mod ord">
          <ac:chgData name="Rishi kumar" userId="9ac08fb0ee53c3cd" providerId="LiveId" clId="{1FB1348A-93C4-41EC-B091-C1090446AC3D}" dt="2024-02-27T02:49:02.109" v="12" actId="21"/>
          <ac:spMkLst>
            <pc:docMk/>
            <pc:sldMk cId="3663650444" sldId="266"/>
            <ac:spMk id="6" creationId="{31C8B2DF-310D-DA9B-D93B-040480B0A80D}"/>
          </ac:spMkLst>
        </pc:spChg>
        <pc:picChg chg="add mod">
          <ac:chgData name="Rishi kumar" userId="9ac08fb0ee53c3cd" providerId="LiveId" clId="{1FB1348A-93C4-41EC-B091-C1090446AC3D}" dt="2024-02-27T02:49:13.749" v="14" actId="14100"/>
          <ac:picMkLst>
            <pc:docMk/>
            <pc:sldMk cId="3663650444" sldId="266"/>
            <ac:picMk id="8" creationId="{7FE60187-1F20-6089-02F4-F9D259910F67}"/>
          </ac:picMkLst>
        </pc:picChg>
      </pc:sldChg>
      <pc:sldChg chg="add del">
        <pc:chgData name="Rishi kumar" userId="9ac08fb0ee53c3cd" providerId="LiveId" clId="{1FB1348A-93C4-41EC-B091-C1090446AC3D}" dt="2024-02-27T03:16:20.491" v="29" actId="2696"/>
        <pc:sldMkLst>
          <pc:docMk/>
          <pc:sldMk cId="940504080"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2/27/2024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2/27/2024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2/27/2024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2/27/2024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2/27/2024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2/27/2024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2/27/2024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2/27/2024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2/27/2024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2/27/2024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2/27/2024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2/27/2024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sz="8000" dirty="0"/>
              <a:t>Title: </a:t>
            </a:r>
            <a:r>
              <a:rPr lang="en-US" sz="5300" dirty="0"/>
              <a:t>CLEENWOOD</a:t>
            </a:r>
            <a:r>
              <a:rPr lang="en-US" sz="8000" dirty="0"/>
              <a:t> </a:t>
            </a:r>
            <a:r>
              <a:rPr lang="en-US" sz="5600"/>
              <a:t>KITCHEN</a:t>
            </a:r>
            <a:r>
              <a:rPr lang="en-US" sz="8000"/>
              <a:t> </a:t>
            </a:r>
            <a:r>
              <a:rPr lang="en-US" sz="5600"/>
              <a:t>APPLIANCES </a:t>
            </a:r>
            <a:endParaRPr lang="en-US" sz="56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8"/>
            <a:ext cx="6774729" cy="1942665"/>
          </a:xfrm>
        </p:spPr>
        <p:txBody>
          <a:bodyPr>
            <a:normAutofit fontScale="70000" lnSpcReduction="20000"/>
          </a:bodyPr>
          <a:lstStyle/>
          <a:p>
            <a:r>
              <a:rPr lang="en-US" sz="1600" b="1" dirty="0">
                <a:solidFill>
                  <a:schemeClr val="tx1">
                    <a:lumMod val="85000"/>
                    <a:lumOff val="15000"/>
                  </a:schemeClr>
                </a:solidFill>
              </a:rPr>
              <a:t>              CSA 4317 – INTERNET PROGRAMMING FOR M2M COMMUNICATION       </a:t>
            </a:r>
          </a:p>
          <a:p>
            <a:r>
              <a:rPr lang="en-US" sz="1600" b="1" dirty="0">
                <a:solidFill>
                  <a:schemeClr val="tx1">
                    <a:lumMod val="85000"/>
                    <a:lumOff val="15000"/>
                  </a:schemeClr>
                </a:solidFill>
              </a:rPr>
              <a:t>                                                      M RISHIKUMAR</a:t>
            </a:r>
          </a:p>
          <a:p>
            <a:r>
              <a:rPr lang="en-US" sz="1600" b="1" dirty="0">
                <a:solidFill>
                  <a:schemeClr val="tx1">
                    <a:lumMod val="85000"/>
                    <a:lumOff val="15000"/>
                  </a:schemeClr>
                </a:solidFill>
              </a:rPr>
              <a:t>                                                       B SAINATHREDDY</a:t>
            </a:r>
          </a:p>
          <a:p>
            <a:r>
              <a:rPr lang="en-US" sz="1600" b="1" dirty="0">
                <a:solidFill>
                  <a:schemeClr val="tx1">
                    <a:lumMod val="85000"/>
                    <a:lumOff val="15000"/>
                  </a:schemeClr>
                </a:solidFill>
              </a:rPr>
              <a:t>                                                       K UDAYKIRAN</a:t>
            </a:r>
          </a:p>
          <a:p>
            <a:endParaRPr lang="en-US" sz="1600" b="1" dirty="0">
              <a:solidFill>
                <a:schemeClr val="tx1">
                  <a:lumMod val="85000"/>
                  <a:lumOff val="15000"/>
                </a:schemeClr>
              </a:solidFill>
            </a:endParaRPr>
          </a:p>
          <a:p>
            <a:r>
              <a:rPr lang="en-US" sz="1700" b="1" dirty="0">
                <a:solidFill>
                  <a:schemeClr val="tx1">
                    <a:lumMod val="85000"/>
                    <a:lumOff val="15000"/>
                  </a:schemeClr>
                </a:solidFill>
              </a:rPr>
              <a:t>DR JAYASAKTHIVELMURUGAN  </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80039" y="571072"/>
            <a:ext cx="10058400" cy="3892168"/>
          </a:xfrm>
        </p:spPr>
        <p:txBody>
          <a:bodyPr anchor="ctr">
            <a:normAutofit/>
          </a:bodyPr>
          <a:lstStyle/>
          <a:p>
            <a:pPr algn="l"/>
            <a:r>
              <a:rPr lang="en-US" sz="1800" i="1" dirty="0">
                <a:solidFill>
                  <a:srgbClr val="FFFFFF"/>
                </a:solidFill>
              </a:rPr>
              <a:t>AIM : </a:t>
            </a:r>
            <a:br>
              <a:rPr lang="en-US" sz="1800" i="1" dirty="0">
                <a:solidFill>
                  <a:srgbClr val="FFFFFF"/>
                </a:solidFill>
              </a:rPr>
            </a:br>
            <a:r>
              <a:rPr lang="en-US" sz="1600" b="0" i="0" dirty="0">
                <a:solidFill>
                  <a:srgbClr val="29261B"/>
                </a:solidFill>
                <a:effectLst/>
                <a:latin typeface="-apple-system"/>
              </a:rPr>
              <a:t>"To establish an online store that provides a wide range of high-quality and affordable kitchen appliances to customers across the country."</a:t>
            </a:r>
            <a:br>
              <a:rPr lang="en-US" sz="1600" b="0" i="0" dirty="0">
                <a:solidFill>
                  <a:srgbClr val="29261B"/>
                </a:solidFill>
                <a:effectLst/>
                <a:latin typeface="-apple-system"/>
              </a:rPr>
            </a:br>
            <a:r>
              <a:rPr lang="en-US" sz="1600" b="0" i="0" dirty="0">
                <a:solidFill>
                  <a:srgbClr val="29261B"/>
                </a:solidFill>
                <a:effectLst/>
                <a:latin typeface="-apple-system"/>
              </a:rPr>
              <a:t>Focused on selling kitchen appliances specifically.</a:t>
            </a:r>
            <a:br>
              <a:rPr lang="en-US" sz="1600" b="0" i="0" dirty="0">
                <a:solidFill>
                  <a:srgbClr val="29261B"/>
                </a:solidFill>
                <a:effectLst/>
                <a:latin typeface="-apple-system"/>
              </a:rPr>
            </a:br>
            <a:r>
              <a:rPr lang="en-US" sz="1600" b="0" i="0" dirty="0">
                <a:solidFill>
                  <a:srgbClr val="29261B"/>
                </a:solidFill>
                <a:effectLst/>
                <a:latin typeface="-apple-system"/>
              </a:rPr>
              <a:t>Provide a wide range and variety of kitchen appliances to cater to different needs of customers.</a:t>
            </a:r>
            <a:br>
              <a:rPr lang="en-US" sz="1600" b="0" i="0" dirty="0">
                <a:solidFill>
                  <a:srgbClr val="29261B"/>
                </a:solidFill>
                <a:effectLst/>
                <a:latin typeface="-apple-system"/>
              </a:rPr>
            </a:br>
            <a:r>
              <a:rPr lang="en-US" sz="1600" b="0" i="0" dirty="0">
                <a:solidFill>
                  <a:srgbClr val="29261B"/>
                </a:solidFill>
                <a:effectLst/>
                <a:latin typeface="-apple-system"/>
              </a:rPr>
              <a:t>Ensure the appliances are of good quality and function well. This builds trust.</a:t>
            </a:r>
            <a:br>
              <a:rPr lang="en-US" sz="1600" b="0" i="0" dirty="0">
                <a:solidFill>
                  <a:srgbClr val="29261B"/>
                </a:solidFill>
                <a:effectLst/>
                <a:latin typeface="-apple-system"/>
              </a:rPr>
            </a:br>
            <a:r>
              <a:rPr lang="en-US" sz="1600" b="0" i="0" dirty="0">
                <a:solidFill>
                  <a:srgbClr val="29261B"/>
                </a:solidFill>
                <a:effectLst/>
                <a:latin typeface="-apple-system"/>
              </a:rPr>
              <a:t>Offer appliances at affordable and competitive pricing. Important for price-sensitive customers.</a:t>
            </a:r>
            <a:br>
              <a:rPr lang="en-US" sz="1600" b="0" i="0" dirty="0">
                <a:solidFill>
                  <a:srgbClr val="29261B"/>
                </a:solidFill>
                <a:effectLst/>
                <a:latin typeface="-apple-system"/>
              </a:rPr>
            </a:br>
            <a:r>
              <a:rPr lang="en-US" sz="1600" b="0" i="0" dirty="0">
                <a:solidFill>
                  <a:srgbClr val="29261B"/>
                </a:solidFill>
                <a:effectLst/>
                <a:latin typeface="-apple-system"/>
              </a:rPr>
              <a:t>Make the store available online to reach customers nationally beyond physical store limitations.</a:t>
            </a:r>
            <a:br>
              <a:rPr lang="en-US" sz="1600" b="0" i="0" dirty="0">
                <a:solidFill>
                  <a:srgbClr val="29261B"/>
                </a:solidFill>
                <a:effectLst/>
                <a:latin typeface="-apple-system"/>
              </a:rPr>
            </a:br>
            <a:r>
              <a:rPr lang="en-US" sz="1600" b="0" i="0" dirty="0">
                <a:solidFill>
                  <a:srgbClr val="29261B"/>
                </a:solidFill>
                <a:effectLst/>
                <a:latin typeface="-apple-system"/>
              </a:rPr>
              <a:t>Overall aim is to be known as a one-stop shop for all kitchen appliance needs.</a:t>
            </a:r>
            <a:br>
              <a:rPr lang="en-US" sz="1200" b="0" i="0" dirty="0">
                <a:solidFill>
                  <a:srgbClr val="29261B"/>
                </a:solidFill>
                <a:effectLst/>
                <a:latin typeface="-apple-system"/>
              </a:rPr>
            </a:br>
            <a:endParaRPr lang="en-US" sz="12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D50FD-0D80-2583-BCD5-BD1C769B4A50}"/>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75673900-3A32-BEAF-C924-98A85575D735}"/>
              </a:ext>
            </a:extLst>
          </p:cNvPr>
          <p:cNvSpPr>
            <a:spLocks noGrp="1"/>
          </p:cNvSpPr>
          <p:nvPr>
            <p:ph idx="1"/>
          </p:nvPr>
        </p:nvSpPr>
        <p:spPr/>
        <p:txBody>
          <a:bodyPr>
            <a:normAutofit fontScale="85000" lnSpcReduction="10000"/>
          </a:bodyPr>
          <a:lstStyle/>
          <a:p>
            <a:pPr algn="l"/>
            <a:r>
              <a:rPr lang="en-US" b="0" i="0" dirty="0">
                <a:solidFill>
                  <a:srgbClr val="29261B"/>
                </a:solidFill>
                <a:effectLst/>
                <a:latin typeface="-apple-system"/>
              </a:rPr>
              <a:t>Title: Online Store for Quality Kitchen Appliances</a:t>
            </a:r>
          </a:p>
          <a:p>
            <a:pPr algn="l"/>
            <a:r>
              <a:rPr lang="en-US" b="0" i="0" dirty="0">
                <a:solidFill>
                  <a:srgbClr val="29261B"/>
                </a:solidFill>
                <a:effectLst/>
                <a:latin typeface="-apple-system"/>
              </a:rPr>
              <a:t>With busy modern lifestyles, having the right kitchen appliances can make cooking and meal prep much easier. However, finding affordable but good quality kitchen appliances can be challenging. To address this need, we have launched an online store that offers a wide range of kitchen appliances to customers across the country.</a:t>
            </a:r>
          </a:p>
          <a:p>
            <a:pPr algn="l"/>
            <a:r>
              <a:rPr lang="en-US" b="0" i="0" dirty="0">
                <a:solidFill>
                  <a:srgbClr val="29261B"/>
                </a:solidFill>
                <a:effectLst/>
                <a:latin typeface="-apple-system"/>
              </a:rPr>
              <a:t>Our store features all major kitchen appliances like refrigerators, dishwashers, ovens, cooktops, chimneys, microwaves, mixers, gas stoves, kettles etc. from reputed brands. We partner with reliable manufacturers to ensure the products meet high quality standards. At the same time, our direct online retail model allows us to offer competitive pricing to customers compared to brick-and-mortar stores.</a:t>
            </a:r>
          </a:p>
          <a:p>
            <a:pPr algn="l"/>
            <a:r>
              <a:rPr lang="en-US" b="0" i="0" dirty="0">
                <a:solidFill>
                  <a:srgbClr val="29261B"/>
                </a:solidFill>
                <a:effectLst/>
                <a:latin typeface="-apple-system"/>
              </a:rPr>
              <a:t>The website provides a user-friendly experience to browse, compare and purchase appliances as per individual needs. Detailed product information along with specifications, features, images and manuals aids the customer in making informed purchase decisions. Secure online payment options and quick delivery services make the ordering process smooth.</a:t>
            </a:r>
          </a:p>
          <a:p>
            <a:endParaRPr lang="en-US" dirty="0"/>
          </a:p>
        </p:txBody>
      </p:sp>
    </p:spTree>
    <p:extLst>
      <p:ext uri="{BB962C8B-B14F-4D97-AF65-F5344CB8AC3E}">
        <p14:creationId xmlns:p14="http://schemas.microsoft.com/office/powerpoint/2010/main" val="2664958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F7F6D-D71E-7470-0EF5-DFF37A65F96A}"/>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C5D95EF7-9AD4-E71A-9159-2854AC6D0255}"/>
              </a:ext>
            </a:extLst>
          </p:cNvPr>
          <p:cNvSpPr>
            <a:spLocks noGrp="1"/>
          </p:cNvSpPr>
          <p:nvPr>
            <p:ph idx="1"/>
          </p:nvPr>
        </p:nvSpPr>
        <p:spPr/>
        <p:txBody>
          <a:bodyPr>
            <a:normAutofit fontScale="25000" lnSpcReduction="20000"/>
          </a:bodyPr>
          <a:lstStyle/>
          <a:p>
            <a:pPr algn="l"/>
            <a:r>
              <a:rPr lang="en-US" sz="6000" b="0" i="0" dirty="0">
                <a:solidFill>
                  <a:srgbClr val="29261B"/>
                </a:solidFill>
                <a:effectLst/>
                <a:latin typeface="-apple-system"/>
              </a:rPr>
              <a:t>Availability:</a:t>
            </a:r>
          </a:p>
          <a:p>
            <a:pPr algn="l">
              <a:buFont typeface="Arial" panose="020B0604020202020204" pitchFamily="34" charset="0"/>
              <a:buChar char="•"/>
            </a:pPr>
            <a:r>
              <a:rPr lang="en-US" sz="6000" b="0" i="0" dirty="0">
                <a:solidFill>
                  <a:srgbClr val="29261B"/>
                </a:solidFill>
                <a:effectLst/>
                <a:latin typeface="-apple-system"/>
              </a:rPr>
              <a:t>Online store makes products readily available across geographies rather than just locally. Reduces out-of-stock issues.</a:t>
            </a:r>
          </a:p>
          <a:p>
            <a:pPr algn="l"/>
            <a:r>
              <a:rPr lang="en-US" sz="6000" b="0" i="0" dirty="0">
                <a:solidFill>
                  <a:srgbClr val="29261B"/>
                </a:solidFill>
                <a:effectLst/>
                <a:latin typeface="-apple-system"/>
              </a:rPr>
              <a:t>Cost Efficient:</a:t>
            </a:r>
          </a:p>
          <a:p>
            <a:pPr algn="l">
              <a:buFont typeface="Arial" panose="020B0604020202020204" pitchFamily="34" charset="0"/>
              <a:buChar char="•"/>
            </a:pPr>
            <a:r>
              <a:rPr lang="en-US" sz="6000" b="0" i="0" dirty="0">
                <a:solidFill>
                  <a:srgbClr val="29261B"/>
                </a:solidFill>
                <a:effectLst/>
                <a:latin typeface="-apple-system"/>
              </a:rPr>
              <a:t>Selling online eliminates overhead costs associated with physical retail presence. This allows lower pricing.</a:t>
            </a:r>
          </a:p>
          <a:p>
            <a:pPr algn="l"/>
            <a:r>
              <a:rPr lang="en-US" sz="6000" b="0" i="0" dirty="0">
                <a:solidFill>
                  <a:srgbClr val="29261B"/>
                </a:solidFill>
                <a:effectLst/>
                <a:latin typeface="-apple-system"/>
              </a:rPr>
              <a:t>Convenience:</a:t>
            </a:r>
          </a:p>
          <a:p>
            <a:pPr algn="l">
              <a:buFont typeface="Arial" panose="020B0604020202020204" pitchFamily="34" charset="0"/>
              <a:buChar char="•"/>
            </a:pPr>
            <a:r>
              <a:rPr lang="en-US" sz="6000" b="0" i="0" dirty="0">
                <a:solidFill>
                  <a:srgbClr val="29261B"/>
                </a:solidFill>
                <a:effectLst/>
                <a:latin typeface="-apple-system"/>
              </a:rPr>
              <a:t>Options like cash on delivery, EMI, easy returns and exchanges make purchasing very convenient.</a:t>
            </a:r>
          </a:p>
          <a:p>
            <a:pPr algn="l"/>
            <a:r>
              <a:rPr lang="en-US" sz="6000" b="0" i="0" dirty="0">
                <a:solidFill>
                  <a:srgbClr val="29261B"/>
                </a:solidFill>
                <a:effectLst/>
                <a:latin typeface="-apple-system"/>
              </a:rPr>
              <a:t>Round the Clock Service:</a:t>
            </a:r>
          </a:p>
          <a:p>
            <a:pPr algn="l">
              <a:buFont typeface="Arial" panose="020B0604020202020204" pitchFamily="34" charset="0"/>
              <a:buChar char="•"/>
            </a:pPr>
            <a:r>
              <a:rPr lang="en-US" sz="6000" b="0" i="0" dirty="0">
                <a:solidFill>
                  <a:srgbClr val="29261B"/>
                </a:solidFill>
                <a:effectLst/>
                <a:latin typeface="-apple-system"/>
              </a:rPr>
              <a:t>A website runs 24x7 unlike a physical store with fixed timings. Customers can shop anytime.</a:t>
            </a:r>
          </a:p>
          <a:p>
            <a:pPr algn="l"/>
            <a:r>
              <a:rPr lang="en-US" sz="6000" b="0" i="0" dirty="0">
                <a:solidFill>
                  <a:srgbClr val="29261B"/>
                </a:solidFill>
                <a:effectLst/>
                <a:latin typeface="-apple-system"/>
              </a:rPr>
              <a:t>Data and Analytics:</a:t>
            </a:r>
          </a:p>
          <a:p>
            <a:pPr algn="l">
              <a:buFont typeface="Arial" panose="020B0604020202020204" pitchFamily="34" charset="0"/>
              <a:buChar char="•"/>
            </a:pPr>
            <a:r>
              <a:rPr lang="en-US" sz="6000" b="0" i="0" dirty="0">
                <a:solidFill>
                  <a:srgbClr val="29261B"/>
                </a:solidFill>
                <a:effectLst/>
                <a:latin typeface="-apple-system"/>
              </a:rPr>
              <a:t>Detailed data about site traffic, sales, conversions, trends etc. can be </a:t>
            </a:r>
            <a:r>
              <a:rPr lang="en-US" sz="6000" b="0" i="0" dirty="0" err="1">
                <a:solidFill>
                  <a:srgbClr val="29261B"/>
                </a:solidFill>
                <a:effectLst/>
                <a:latin typeface="-apple-system"/>
              </a:rPr>
              <a:t>analysed</a:t>
            </a:r>
            <a:r>
              <a:rPr lang="en-US" sz="6000" b="0" i="0" dirty="0">
                <a:solidFill>
                  <a:srgbClr val="29261B"/>
                </a:solidFill>
                <a:effectLst/>
                <a:latin typeface="-apple-system"/>
              </a:rPr>
              <a:t> to gain valuable customer insights.</a:t>
            </a:r>
          </a:p>
          <a:p>
            <a:endParaRPr lang="en-US" dirty="0"/>
          </a:p>
        </p:txBody>
      </p:sp>
    </p:spTree>
    <p:extLst>
      <p:ext uri="{BB962C8B-B14F-4D97-AF65-F5344CB8AC3E}">
        <p14:creationId xmlns:p14="http://schemas.microsoft.com/office/powerpoint/2010/main" val="3680111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C016-79B1-C42B-D2B1-37DE5E6AE51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68151FDA-12CB-737B-5C30-53E3F5EE2471}"/>
              </a:ext>
            </a:extLst>
          </p:cNvPr>
          <p:cNvSpPr>
            <a:spLocks noGrp="1"/>
          </p:cNvSpPr>
          <p:nvPr>
            <p:ph idx="1"/>
          </p:nvPr>
        </p:nvSpPr>
        <p:spPr/>
        <p:txBody>
          <a:bodyPr>
            <a:normAutofit fontScale="70000" lnSpcReduction="20000"/>
          </a:bodyPr>
          <a:lstStyle/>
          <a:p>
            <a:pPr algn="l"/>
            <a:r>
              <a:rPr lang="en-US" b="0" i="0" dirty="0">
                <a:solidFill>
                  <a:srgbClr val="29261B"/>
                </a:solidFill>
                <a:effectLst/>
                <a:latin typeface="-apple-system"/>
              </a:rPr>
              <a:t>Planning:</a:t>
            </a:r>
          </a:p>
          <a:p>
            <a:pPr algn="l">
              <a:buFont typeface="Arial" panose="020B0604020202020204" pitchFamily="34" charset="0"/>
              <a:buChar char="•"/>
            </a:pPr>
            <a:r>
              <a:rPr lang="en-US" b="0" i="0" dirty="0">
                <a:solidFill>
                  <a:srgbClr val="29261B"/>
                </a:solidFill>
                <a:effectLst/>
                <a:latin typeface="-apple-system"/>
              </a:rPr>
              <a:t>Conduct market research to understand customer needs, product demand, pricing, competitors etc.</a:t>
            </a:r>
          </a:p>
          <a:p>
            <a:pPr algn="l">
              <a:buFont typeface="Arial" panose="020B0604020202020204" pitchFamily="34" charset="0"/>
              <a:buChar char="•"/>
            </a:pPr>
            <a:r>
              <a:rPr lang="en-US" b="0" i="0" dirty="0">
                <a:solidFill>
                  <a:srgbClr val="29261B"/>
                </a:solidFill>
                <a:effectLst/>
                <a:latin typeface="-apple-system"/>
              </a:rPr>
              <a:t>Define business goals, target audience, product categories and website objectives.</a:t>
            </a:r>
          </a:p>
          <a:p>
            <a:pPr algn="l">
              <a:buFont typeface="Arial" panose="020B0604020202020204" pitchFamily="34" charset="0"/>
              <a:buChar char="•"/>
            </a:pPr>
            <a:r>
              <a:rPr lang="en-US" b="0" i="0" dirty="0">
                <a:solidFill>
                  <a:srgbClr val="29261B"/>
                </a:solidFill>
                <a:effectLst/>
                <a:latin typeface="-apple-system"/>
              </a:rPr>
              <a:t>Create detailed functional specifications for website and content.</a:t>
            </a:r>
          </a:p>
          <a:p>
            <a:pPr algn="l">
              <a:buFont typeface="Arial" panose="020B0604020202020204" pitchFamily="34" charset="0"/>
              <a:buChar char="•"/>
            </a:pPr>
            <a:r>
              <a:rPr lang="en-US" b="0" i="0" dirty="0">
                <a:solidFill>
                  <a:srgbClr val="29261B"/>
                </a:solidFill>
                <a:effectLst/>
                <a:latin typeface="-apple-system"/>
              </a:rPr>
              <a:t>Plan website architecture, layouts, navigation and integrations.</a:t>
            </a:r>
          </a:p>
          <a:p>
            <a:pPr algn="l"/>
            <a:r>
              <a:rPr lang="en-US" b="0" i="0" dirty="0">
                <a:solidFill>
                  <a:srgbClr val="29261B"/>
                </a:solidFill>
                <a:effectLst/>
                <a:latin typeface="-apple-system"/>
              </a:rPr>
              <a:t>Design:</a:t>
            </a:r>
          </a:p>
          <a:p>
            <a:pPr algn="l">
              <a:buFont typeface="Arial" panose="020B0604020202020204" pitchFamily="34" charset="0"/>
              <a:buChar char="•"/>
            </a:pPr>
            <a:r>
              <a:rPr lang="en-US" b="0" i="0" dirty="0">
                <a:solidFill>
                  <a:srgbClr val="29261B"/>
                </a:solidFill>
                <a:effectLst/>
                <a:latin typeface="-apple-system"/>
              </a:rPr>
              <a:t>Create responsive wireframes and layouts for homepage, product pages, cart, etc.</a:t>
            </a:r>
          </a:p>
          <a:p>
            <a:pPr algn="l">
              <a:buFont typeface="Arial" panose="020B0604020202020204" pitchFamily="34" charset="0"/>
              <a:buChar char="•"/>
            </a:pPr>
            <a:r>
              <a:rPr lang="en-US" b="0" i="0" dirty="0">
                <a:solidFill>
                  <a:srgbClr val="29261B"/>
                </a:solidFill>
                <a:effectLst/>
                <a:latin typeface="-apple-system"/>
              </a:rPr>
              <a:t>Develop visual design and style guide aligning with brand image.</a:t>
            </a:r>
          </a:p>
          <a:p>
            <a:pPr algn="l">
              <a:buFont typeface="Arial" panose="020B0604020202020204" pitchFamily="34" charset="0"/>
              <a:buChar char="•"/>
            </a:pPr>
            <a:r>
              <a:rPr lang="en-US" b="0" i="0" dirty="0">
                <a:solidFill>
                  <a:srgbClr val="29261B"/>
                </a:solidFill>
                <a:effectLst/>
                <a:latin typeface="-apple-system"/>
              </a:rPr>
              <a:t>Optimize images for web and mobile platforms.</a:t>
            </a:r>
          </a:p>
          <a:p>
            <a:pPr algn="l">
              <a:buFont typeface="Arial" panose="020B0604020202020204" pitchFamily="34" charset="0"/>
              <a:buChar char="•"/>
            </a:pPr>
            <a:r>
              <a:rPr lang="en-US" b="0" i="0" dirty="0">
                <a:solidFill>
                  <a:srgbClr val="29261B"/>
                </a:solidFill>
                <a:effectLst/>
                <a:latin typeface="-apple-system"/>
              </a:rPr>
              <a:t>Create prototypes for user testing.</a:t>
            </a:r>
          </a:p>
          <a:p>
            <a:endParaRPr lang="en-US" dirty="0"/>
          </a:p>
        </p:txBody>
      </p:sp>
    </p:spTree>
    <p:extLst>
      <p:ext uri="{BB962C8B-B14F-4D97-AF65-F5344CB8AC3E}">
        <p14:creationId xmlns:p14="http://schemas.microsoft.com/office/powerpoint/2010/main" val="2933623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89AC8-FB77-29C5-B26A-51C2F60E3ACF}"/>
              </a:ext>
            </a:extLst>
          </p:cNvPr>
          <p:cNvSpPr>
            <a:spLocks noGrp="1"/>
          </p:cNvSpPr>
          <p:nvPr>
            <p:ph type="title"/>
          </p:nvPr>
        </p:nvSpPr>
        <p:spPr/>
        <p:txBody>
          <a:bodyPr/>
          <a:lstStyle/>
          <a:p>
            <a:r>
              <a:rPr lang="en-US" dirty="0"/>
              <a:t>RESULT:</a:t>
            </a:r>
          </a:p>
        </p:txBody>
      </p:sp>
      <p:pic>
        <p:nvPicPr>
          <p:cNvPr id="5" name="Content Placeholder 4">
            <a:extLst>
              <a:ext uri="{FF2B5EF4-FFF2-40B4-BE49-F238E27FC236}">
                <a16:creationId xmlns:a16="http://schemas.microsoft.com/office/drawing/2014/main" id="{5C4FB8ED-99E4-8392-05EE-05079314D2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14" y="1546962"/>
            <a:ext cx="11952515" cy="5258970"/>
          </a:xfrm>
        </p:spPr>
      </p:pic>
    </p:spTree>
    <p:extLst>
      <p:ext uri="{BB962C8B-B14F-4D97-AF65-F5344CB8AC3E}">
        <p14:creationId xmlns:p14="http://schemas.microsoft.com/office/powerpoint/2010/main" val="1797189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56CF7-902B-CE9F-67C2-24671635C1B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9039909-7228-62E8-A9C6-38F41658255A}"/>
              </a:ext>
            </a:extLst>
          </p:cNvPr>
          <p:cNvSpPr>
            <a:spLocks noGrp="1"/>
          </p:cNvSpPr>
          <p:nvPr>
            <p:ph idx="1"/>
          </p:nvPr>
        </p:nvSpPr>
        <p:spPr/>
        <p:txBody>
          <a:bodyPr>
            <a:normAutofit fontScale="92500" lnSpcReduction="20000"/>
          </a:bodyPr>
          <a:lstStyle/>
          <a:p>
            <a:pPr algn="l"/>
            <a:r>
              <a:rPr lang="en-US" b="0" i="0" dirty="0">
                <a:solidFill>
                  <a:srgbClr val="29261B"/>
                </a:solidFill>
                <a:effectLst/>
                <a:latin typeface="-apple-system"/>
              </a:rPr>
              <a:t>In conclusion, establishing an online store for selling kitchen appliances can provide tremendous benefits for both the business as well as customers. The website makes shopping extremely convenient for customers by offering a wide range of products readily available at competitive prices. They can browse and purchase appliances from anywhere at anytime.</a:t>
            </a:r>
          </a:p>
          <a:p>
            <a:pPr algn="l"/>
            <a:r>
              <a:rPr lang="en-US" b="0" i="0" dirty="0">
                <a:solidFill>
                  <a:srgbClr val="29261B"/>
                </a:solidFill>
                <a:effectLst/>
                <a:latin typeface="-apple-system"/>
              </a:rPr>
              <a:t>For the business, an ecommerce model is highly scalable and cost-efficient compared to traditional brick-and-mortar retail. It expands the addressable market by reaching customers across geographies. Digital marketing also enables more targeted promotions to drive sales. Enhanced customer analytics leads to better understanding of buyer behavior and preferences empowering data-driven decisions.</a:t>
            </a:r>
          </a:p>
          <a:p>
            <a:pPr algn="l"/>
            <a:r>
              <a:rPr lang="en-US" b="0" i="0" dirty="0">
                <a:solidFill>
                  <a:srgbClr val="29261B"/>
                </a:solidFill>
                <a:effectLst/>
                <a:latin typeface="-apple-system"/>
              </a:rPr>
              <a:t>However, merely setting up an online store is not sufficient. The key differentiators would be providing a seamless purchasing experience, excellent customer service, timely delivery and hassle-free returns process. Investment must also be made into search engine optimization, digital ads and content marketing for sustaining growth in the long-run.</a:t>
            </a:r>
          </a:p>
          <a:p>
            <a:endParaRPr lang="en-US" dirty="0"/>
          </a:p>
        </p:txBody>
      </p:sp>
    </p:spTree>
    <p:extLst>
      <p:ext uri="{BB962C8B-B14F-4D97-AF65-F5344CB8AC3E}">
        <p14:creationId xmlns:p14="http://schemas.microsoft.com/office/powerpoint/2010/main" val="1708891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7FE60187-1F20-6089-02F4-F9D259910F6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6530" b="26530"/>
          <a:stretch>
            <a:fillRect/>
          </a:stretch>
        </p:blipFill>
        <p:spPr>
          <a:xfrm>
            <a:off x="15" y="0"/>
            <a:ext cx="12191985" cy="6858000"/>
          </a:xfrm>
        </p:spPr>
      </p:pic>
    </p:spTree>
    <p:extLst>
      <p:ext uri="{BB962C8B-B14F-4D97-AF65-F5344CB8AC3E}">
        <p14:creationId xmlns:p14="http://schemas.microsoft.com/office/powerpoint/2010/main" val="3663650444"/>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{6EE5748E-D66E-4A8F-913C-4000252A8A58}tf56160789_win32</Template>
  <TotalTime>60</TotalTime>
  <Words>702</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-apple-system</vt:lpstr>
      <vt:lpstr>Arial</vt:lpstr>
      <vt:lpstr>Bookman Old Style</vt:lpstr>
      <vt:lpstr>Calibri</vt:lpstr>
      <vt:lpstr>Franklin Gothic Book</vt:lpstr>
      <vt:lpstr>Custom</vt:lpstr>
      <vt:lpstr>Title: CLEENWOOD KITCHEN APPLIANCES </vt:lpstr>
      <vt:lpstr>AIM :  "To establish an online store that provides a wide range of high-quality and affordable kitchen appliances to customers across the country." Focused on selling kitchen appliances specifically. Provide a wide range and variety of kitchen appliances to cater to different needs of customers. Ensure the appliances are of good quality and function well. This builds trust. Offer appliances at affordable and competitive pricing. Important for price-sensitive customers. Make the store available online to reach customers nationally beyond physical store limitations. Overall aim is to be known as a one-stop shop for all kitchen appliance needs. </vt:lpstr>
      <vt:lpstr>ABSTRACT:</vt:lpstr>
      <vt:lpstr>ADVANTAGES:</vt:lpstr>
      <vt:lpstr>METHODOLOGY:</vt:lpstr>
      <vt:lpstr>RESULT: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CLEEN KITCHEN APPLIANCES</dc:title>
  <dc:creator>Rishi kumar</dc:creator>
  <cp:lastModifiedBy>Rishi kumar</cp:lastModifiedBy>
  <cp:revision>2</cp:revision>
  <dcterms:created xsi:type="dcterms:W3CDTF">2024-02-26T15:25:48Z</dcterms:created>
  <dcterms:modified xsi:type="dcterms:W3CDTF">2024-02-27T03:20:32Z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