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62"/>
    <p:restoredTop sz="96327"/>
  </p:normalViewPr>
  <p:slideViewPr>
    <p:cSldViewPr snapToGrid="0" snapToObjects="1">
      <p:cViewPr>
        <p:scale>
          <a:sx n="161" d="100"/>
          <a:sy n="161"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5/11/22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5/11/22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5/11/22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5/11/22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underground.com/history/monthly/us/ny/new-york-city" TargetMode="External"/><Relationship Id="rId2" Type="http://schemas.openxmlformats.org/officeDocument/2006/relationships/hyperlink" Target="https://www.kaggle.com/datasets/fivethirtyeight/uber-pickups-in-new-york-city?resource=download&amp;select=uber-raw-data-jul14.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5A0E-F833-25FC-00D8-FB135C5607CE}"/>
              </a:ext>
            </a:extLst>
          </p:cNvPr>
          <p:cNvSpPr>
            <a:spLocks noGrp="1"/>
          </p:cNvSpPr>
          <p:nvPr>
            <p:ph type="ctrTitle"/>
          </p:nvPr>
        </p:nvSpPr>
        <p:spPr/>
        <p:txBody>
          <a:bodyPr/>
          <a:lstStyle/>
          <a:p>
            <a:pPr algn="ctr"/>
            <a:r>
              <a:rPr lang="en-US" dirty="0"/>
              <a:t>Uber ride numbers vs</a:t>
            </a:r>
            <a:br>
              <a:rPr lang="en-US" dirty="0"/>
            </a:br>
            <a:r>
              <a:rPr lang="en-US" dirty="0"/>
              <a:t>weather conditions</a:t>
            </a:r>
          </a:p>
        </p:txBody>
      </p:sp>
      <p:sp>
        <p:nvSpPr>
          <p:cNvPr id="3" name="Subtitle 2">
            <a:extLst>
              <a:ext uri="{FF2B5EF4-FFF2-40B4-BE49-F238E27FC236}">
                <a16:creationId xmlns:a16="http://schemas.microsoft.com/office/drawing/2014/main" id="{D53E3E8C-A7DF-C393-14DB-A53DAB61DADA}"/>
              </a:ext>
            </a:extLst>
          </p:cNvPr>
          <p:cNvSpPr>
            <a:spLocks noGrp="1"/>
          </p:cNvSpPr>
          <p:nvPr>
            <p:ph type="subTitle" idx="1"/>
          </p:nvPr>
        </p:nvSpPr>
        <p:spPr/>
        <p:txBody>
          <a:bodyPr>
            <a:normAutofit fontScale="92500"/>
          </a:bodyPr>
          <a:lstStyle/>
          <a:p>
            <a:pPr algn="ctr"/>
            <a:r>
              <a:rPr lang="en-US" dirty="0"/>
              <a:t>Comparing the number of Uber rides vs, the weather during a six-month period in New York City. Made by Group 6 (Kam Deol, Will Abate, Vanessa Gonzales).</a:t>
            </a:r>
          </a:p>
        </p:txBody>
      </p:sp>
    </p:spTree>
    <p:extLst>
      <p:ext uri="{BB962C8B-B14F-4D97-AF65-F5344CB8AC3E}">
        <p14:creationId xmlns:p14="http://schemas.microsoft.com/office/powerpoint/2010/main" val="1873245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4449-32FF-C882-C2D3-390D438AA066}"/>
              </a:ext>
            </a:extLst>
          </p:cNvPr>
          <p:cNvSpPr>
            <a:spLocks noGrp="1"/>
          </p:cNvSpPr>
          <p:nvPr>
            <p:ph type="title"/>
          </p:nvPr>
        </p:nvSpPr>
        <p:spPr/>
        <p:txBody>
          <a:bodyPr>
            <a:normAutofit/>
          </a:bodyPr>
          <a:lstStyle/>
          <a:p>
            <a:r>
              <a:rPr lang="en-US" dirty="0"/>
              <a:t>Analysis of data (September)</a:t>
            </a:r>
          </a:p>
        </p:txBody>
      </p:sp>
      <p:sp>
        <p:nvSpPr>
          <p:cNvPr id="15" name="Text Placeholder 14">
            <a:extLst>
              <a:ext uri="{FF2B5EF4-FFF2-40B4-BE49-F238E27FC236}">
                <a16:creationId xmlns:a16="http://schemas.microsoft.com/office/drawing/2014/main" id="{4BD194F8-4E63-5883-F61F-67593F0EEB82}"/>
              </a:ext>
            </a:extLst>
          </p:cNvPr>
          <p:cNvSpPr>
            <a:spLocks noGrp="1"/>
          </p:cNvSpPr>
          <p:nvPr>
            <p:ph type="body" idx="1"/>
          </p:nvPr>
        </p:nvSpPr>
        <p:spPr>
          <a:xfrm>
            <a:off x="0" y="1856937"/>
            <a:ext cx="8454193" cy="1678457"/>
          </a:xfrm>
        </p:spPr>
        <p:txBody>
          <a:bodyPr anchor="t"/>
          <a:lstStyle/>
          <a:p>
            <a:pPr marL="457200" indent="-457200">
              <a:buFont typeface="Arial" panose="020B0604020202020204" pitchFamily="34" charset="0"/>
              <a:buChar char="•"/>
            </a:pPr>
            <a:r>
              <a:rPr lang="en-US" dirty="0"/>
              <a:t>September 1</a:t>
            </a:r>
            <a:r>
              <a:rPr lang="en-US" baseline="30000" dirty="0"/>
              <a:t>st</a:t>
            </a:r>
            <a:r>
              <a:rPr lang="en-US" dirty="0"/>
              <a:t> (Labor Day) was the lowest total number of rides for September.</a:t>
            </a:r>
          </a:p>
          <a:p>
            <a:pPr marL="457200" indent="-457200">
              <a:buFont typeface="Arial" panose="020B0604020202020204" pitchFamily="34" charset="0"/>
              <a:buChar char="•"/>
            </a:pPr>
            <a:endParaRPr lang="en-US" dirty="0"/>
          </a:p>
        </p:txBody>
      </p:sp>
      <p:pic>
        <p:nvPicPr>
          <p:cNvPr id="23" name="Content Placeholder 22">
            <a:extLst>
              <a:ext uri="{FF2B5EF4-FFF2-40B4-BE49-F238E27FC236}">
                <a16:creationId xmlns:a16="http://schemas.microsoft.com/office/drawing/2014/main" id="{83E43FFD-CD71-2D9C-6389-28E4288AB78C}"/>
              </a:ext>
            </a:extLst>
          </p:cNvPr>
          <p:cNvPicPr>
            <a:picLocks noGrp="1" noChangeAspect="1"/>
          </p:cNvPicPr>
          <p:nvPr>
            <p:ph sz="half" idx="2"/>
          </p:nvPr>
        </p:nvPicPr>
        <p:blipFill>
          <a:blip r:embed="rId2"/>
          <a:srcRect/>
          <a:stretch/>
        </p:blipFill>
        <p:spPr>
          <a:xfrm>
            <a:off x="10445146" y="2408343"/>
            <a:ext cx="1734737" cy="3999025"/>
          </a:xfrm>
        </p:spPr>
      </p:pic>
      <p:pic>
        <p:nvPicPr>
          <p:cNvPr id="9" name="Content Placeholder 8">
            <a:extLst>
              <a:ext uri="{FF2B5EF4-FFF2-40B4-BE49-F238E27FC236}">
                <a16:creationId xmlns:a16="http://schemas.microsoft.com/office/drawing/2014/main" id="{ADE241D5-35DA-9BAB-936E-6FEA2FAB4B4D}"/>
              </a:ext>
            </a:extLst>
          </p:cNvPr>
          <p:cNvPicPr>
            <a:picLocks noChangeAspect="1"/>
          </p:cNvPicPr>
          <p:nvPr/>
        </p:nvPicPr>
        <p:blipFill>
          <a:blip r:embed="rId3"/>
          <a:srcRect/>
          <a:stretch/>
        </p:blipFill>
        <p:spPr>
          <a:xfrm>
            <a:off x="-623642" y="3529431"/>
            <a:ext cx="9985710" cy="332857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00E9061C-712E-CCCA-54D7-9EB50D2FE6F0}"/>
              </a:ext>
            </a:extLst>
          </p:cNvPr>
          <p:cNvPicPr>
            <a:picLocks noChangeAspect="1"/>
          </p:cNvPicPr>
          <p:nvPr/>
        </p:nvPicPr>
        <p:blipFill>
          <a:blip r:embed="rId4"/>
          <a:srcRect/>
          <a:stretch/>
        </p:blipFill>
        <p:spPr>
          <a:xfrm>
            <a:off x="8762154" y="2355276"/>
            <a:ext cx="1673393" cy="4517136"/>
          </a:xfrm>
          <a:prstGeom prst="rect">
            <a:avLst/>
          </a:prstGeom>
        </p:spPr>
      </p:pic>
    </p:spTree>
    <p:extLst>
      <p:ext uri="{BB962C8B-B14F-4D97-AF65-F5344CB8AC3E}">
        <p14:creationId xmlns:p14="http://schemas.microsoft.com/office/powerpoint/2010/main" val="2280061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CB63-ABFB-325A-AC04-E0E8E8E30401}"/>
              </a:ext>
            </a:extLst>
          </p:cNvPr>
          <p:cNvSpPr>
            <a:spLocks noGrp="1"/>
          </p:cNvSpPr>
          <p:nvPr>
            <p:ph type="title"/>
          </p:nvPr>
        </p:nvSpPr>
        <p:spPr/>
        <p:txBody>
          <a:bodyPr>
            <a:normAutofit/>
          </a:bodyPr>
          <a:lstStyle/>
          <a:p>
            <a:r>
              <a:rPr lang="en-US" sz="8000" dirty="0"/>
              <a:t>Conclusion</a:t>
            </a:r>
          </a:p>
        </p:txBody>
      </p:sp>
      <p:sp>
        <p:nvSpPr>
          <p:cNvPr id="3" name="Content Placeholder 2">
            <a:extLst>
              <a:ext uri="{FF2B5EF4-FFF2-40B4-BE49-F238E27FC236}">
                <a16:creationId xmlns:a16="http://schemas.microsoft.com/office/drawing/2014/main" id="{DAD49351-3937-6B76-3AA4-0B1720649CEA}"/>
              </a:ext>
            </a:extLst>
          </p:cNvPr>
          <p:cNvSpPr>
            <a:spLocks noGrp="1"/>
          </p:cNvSpPr>
          <p:nvPr>
            <p:ph idx="1"/>
          </p:nvPr>
        </p:nvSpPr>
        <p:spPr>
          <a:xfrm>
            <a:off x="685800" y="2194559"/>
            <a:ext cx="10820400" cy="2659711"/>
          </a:xfrm>
        </p:spPr>
        <p:txBody>
          <a:bodyPr>
            <a:normAutofit fontScale="85000" lnSpcReduction="10000"/>
          </a:bodyPr>
          <a:lstStyle/>
          <a:p>
            <a:r>
              <a:rPr lang="en-US" dirty="0"/>
              <a:t>No real correlation between weather conditions and Uber rides purchased in New York City in 2014.</a:t>
            </a:r>
          </a:p>
          <a:p>
            <a:r>
              <a:rPr lang="en-US" dirty="0"/>
              <a:t>Uber rides were purchased the most during mostly cloudy and mostly sunny days.</a:t>
            </a:r>
          </a:p>
          <a:p>
            <a:pPr lvl="1"/>
            <a:r>
              <a:rPr lang="en-US" dirty="0"/>
              <a:t>May be because these conditions existed the most out of all listed weather conditions. </a:t>
            </a:r>
          </a:p>
          <a:p>
            <a:r>
              <a:rPr lang="en-US" dirty="0"/>
              <a:t>Holidays seemed to have minimal effect on the total number of Uber rides purchased.</a:t>
            </a:r>
          </a:p>
          <a:p>
            <a:r>
              <a:rPr lang="en-US" dirty="0"/>
              <a:t>Summer months had more total Uber rides purchased compared to the spring months.</a:t>
            </a:r>
          </a:p>
          <a:p>
            <a:pPr lvl="1"/>
            <a:r>
              <a:rPr lang="en-US" dirty="0"/>
              <a:t>Due to summer tourism. </a:t>
            </a:r>
          </a:p>
        </p:txBody>
      </p:sp>
      <p:pic>
        <p:nvPicPr>
          <p:cNvPr id="5" name="Picture 4" descr="Chart, line chart&#10;&#10;Description automatically generated">
            <a:extLst>
              <a:ext uri="{FF2B5EF4-FFF2-40B4-BE49-F238E27FC236}">
                <a16:creationId xmlns:a16="http://schemas.microsoft.com/office/drawing/2014/main" id="{148D2AB8-AF8A-9F0B-8F04-B3E252A652B2}"/>
              </a:ext>
            </a:extLst>
          </p:cNvPr>
          <p:cNvPicPr>
            <a:picLocks noChangeAspect="1"/>
          </p:cNvPicPr>
          <p:nvPr/>
        </p:nvPicPr>
        <p:blipFill>
          <a:blip r:embed="rId2"/>
          <a:stretch>
            <a:fillRect/>
          </a:stretch>
        </p:blipFill>
        <p:spPr>
          <a:xfrm>
            <a:off x="4307857" y="4198289"/>
            <a:ext cx="7884143" cy="2659711"/>
          </a:xfrm>
          <a:prstGeom prst="rect">
            <a:avLst/>
          </a:prstGeom>
        </p:spPr>
      </p:pic>
    </p:spTree>
    <p:extLst>
      <p:ext uri="{BB962C8B-B14F-4D97-AF65-F5344CB8AC3E}">
        <p14:creationId xmlns:p14="http://schemas.microsoft.com/office/powerpoint/2010/main" val="267368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1687-5675-477A-A381-15B2857A23D8}"/>
              </a:ext>
            </a:extLst>
          </p:cNvPr>
          <p:cNvSpPr>
            <a:spLocks noGrp="1"/>
          </p:cNvSpPr>
          <p:nvPr>
            <p:ph type="title"/>
          </p:nvPr>
        </p:nvSpPr>
        <p:spPr>
          <a:xfrm>
            <a:off x="1986197" y="639315"/>
            <a:ext cx="9962213" cy="1499142"/>
          </a:xfrm>
        </p:spPr>
        <p:txBody>
          <a:bodyPr>
            <a:normAutofit/>
          </a:bodyPr>
          <a:lstStyle/>
          <a:p>
            <a:r>
              <a:rPr lang="en-US" sz="3600" dirty="0"/>
              <a:t>Interesting Questions About the data:</a:t>
            </a:r>
          </a:p>
        </p:txBody>
      </p:sp>
      <p:sp>
        <p:nvSpPr>
          <p:cNvPr id="3" name="Content Placeholder 2">
            <a:extLst>
              <a:ext uri="{FF2B5EF4-FFF2-40B4-BE49-F238E27FC236}">
                <a16:creationId xmlns:a16="http://schemas.microsoft.com/office/drawing/2014/main" id="{F3F9D171-1CCF-8A03-082B-5AF2446BC000}"/>
              </a:ext>
            </a:extLst>
          </p:cNvPr>
          <p:cNvSpPr>
            <a:spLocks noGrp="1"/>
          </p:cNvSpPr>
          <p:nvPr>
            <p:ph idx="1"/>
          </p:nvPr>
        </p:nvSpPr>
        <p:spPr/>
        <p:txBody>
          <a:bodyPr/>
          <a:lstStyle/>
          <a:p>
            <a:r>
              <a:rPr lang="en-US" sz="2800" dirty="0"/>
              <a:t>Did certain weather conditions effect the total number of Uber rides taken in a city (New York City)?</a:t>
            </a:r>
          </a:p>
          <a:p>
            <a:r>
              <a:rPr lang="en-US" sz="2800" dirty="0"/>
              <a:t>During which weather conditions were Uber rides requested most?</a:t>
            </a:r>
          </a:p>
          <a:p>
            <a:r>
              <a:rPr lang="en-US" sz="2800" dirty="0"/>
              <a:t>Did holidays effect Uber rides purchased?</a:t>
            </a:r>
          </a:p>
          <a:p>
            <a:endParaRPr lang="en-US" dirty="0"/>
          </a:p>
        </p:txBody>
      </p:sp>
    </p:spTree>
    <p:extLst>
      <p:ext uri="{BB962C8B-B14F-4D97-AF65-F5344CB8AC3E}">
        <p14:creationId xmlns:p14="http://schemas.microsoft.com/office/powerpoint/2010/main" val="3697167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825DA-72A6-6398-E47D-3ABE5C8AA489}"/>
              </a:ext>
            </a:extLst>
          </p:cNvPr>
          <p:cNvSpPr>
            <a:spLocks noGrp="1"/>
          </p:cNvSpPr>
          <p:nvPr>
            <p:ph type="title"/>
          </p:nvPr>
        </p:nvSpPr>
        <p:spPr/>
        <p:txBody>
          <a:bodyPr>
            <a:normAutofit/>
          </a:bodyPr>
          <a:lstStyle/>
          <a:p>
            <a:r>
              <a:rPr lang="en-US" dirty="0"/>
              <a:t>Where &amp; how we found the data to answer our questions</a:t>
            </a:r>
          </a:p>
        </p:txBody>
      </p:sp>
      <p:sp>
        <p:nvSpPr>
          <p:cNvPr id="3" name="Content Placeholder 2">
            <a:extLst>
              <a:ext uri="{FF2B5EF4-FFF2-40B4-BE49-F238E27FC236}">
                <a16:creationId xmlns:a16="http://schemas.microsoft.com/office/drawing/2014/main" id="{245B19B7-1459-3A4D-8D0E-FD764AB65010}"/>
              </a:ext>
            </a:extLst>
          </p:cNvPr>
          <p:cNvSpPr>
            <a:spLocks noGrp="1"/>
          </p:cNvSpPr>
          <p:nvPr>
            <p:ph idx="1"/>
          </p:nvPr>
        </p:nvSpPr>
        <p:spPr/>
        <p:txBody>
          <a:bodyPr/>
          <a:lstStyle/>
          <a:p>
            <a:r>
              <a:rPr lang="en-US" dirty="0"/>
              <a:t>Link 1(Uber ride data): </a:t>
            </a:r>
            <a:r>
              <a:rPr lang="en-US" dirty="0">
                <a:hlinkClick r:id="rId2"/>
              </a:rPr>
              <a:t>https://www.kaggle.com/datasets/fivethirtyeight/uber-pickups-in-new-york-city?resource=download&amp;select=uber-raw-data-jul14.csv</a:t>
            </a:r>
            <a:endParaRPr lang="en-US" dirty="0"/>
          </a:p>
          <a:p>
            <a:pPr lvl="1"/>
            <a:r>
              <a:rPr lang="en-US" dirty="0"/>
              <a:t>Found while Googling Uber’s ride numbers.</a:t>
            </a:r>
          </a:p>
          <a:p>
            <a:endParaRPr lang="en-US" dirty="0"/>
          </a:p>
          <a:p>
            <a:r>
              <a:rPr lang="en-US" dirty="0"/>
              <a:t>Alternative (weather data): </a:t>
            </a:r>
            <a:r>
              <a:rPr lang="en-US" dirty="0">
                <a:hlinkClick r:id="rId3"/>
              </a:rPr>
              <a:t>https://www.wunderground.com/history/monthly/us/ny/new-york-city</a:t>
            </a:r>
            <a:endParaRPr lang="en-US" dirty="0"/>
          </a:p>
          <a:p>
            <a:pPr lvl="1"/>
            <a:r>
              <a:rPr lang="en-US" dirty="0"/>
              <a:t>We found this data set while looking for a weather API that would give us data from April 2014 through September 2014.</a:t>
            </a:r>
          </a:p>
          <a:p>
            <a:pPr lvl="1"/>
            <a:r>
              <a:rPr lang="en-US" dirty="0"/>
              <a:t>Data set we found that we were able to write csv’s for and split by month.</a:t>
            </a:r>
          </a:p>
          <a:p>
            <a:endParaRPr lang="en-US" dirty="0"/>
          </a:p>
        </p:txBody>
      </p:sp>
    </p:spTree>
    <p:extLst>
      <p:ext uri="{BB962C8B-B14F-4D97-AF65-F5344CB8AC3E}">
        <p14:creationId xmlns:p14="http://schemas.microsoft.com/office/powerpoint/2010/main" val="771195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A7E2-5C2A-0E8D-4E37-8CB8B4D40346}"/>
              </a:ext>
            </a:extLst>
          </p:cNvPr>
          <p:cNvSpPr>
            <a:spLocks noGrp="1"/>
          </p:cNvSpPr>
          <p:nvPr>
            <p:ph type="title"/>
          </p:nvPr>
        </p:nvSpPr>
        <p:spPr>
          <a:xfrm>
            <a:off x="3491458" y="514350"/>
            <a:ext cx="8610600" cy="1293028"/>
          </a:xfrm>
        </p:spPr>
        <p:txBody>
          <a:bodyPr>
            <a:normAutofit fontScale="90000"/>
          </a:bodyPr>
          <a:lstStyle/>
          <a:p>
            <a:r>
              <a:rPr lang="en-US" sz="5400" dirty="0"/>
              <a:t>Data Exploration process</a:t>
            </a:r>
          </a:p>
        </p:txBody>
      </p:sp>
      <p:sp>
        <p:nvSpPr>
          <p:cNvPr id="5" name="Text Placeholder 4">
            <a:extLst>
              <a:ext uri="{FF2B5EF4-FFF2-40B4-BE49-F238E27FC236}">
                <a16:creationId xmlns:a16="http://schemas.microsoft.com/office/drawing/2014/main" id="{F692EA16-E536-F6A9-9C74-7380ECC05A08}"/>
              </a:ext>
            </a:extLst>
          </p:cNvPr>
          <p:cNvSpPr>
            <a:spLocks noGrp="1"/>
          </p:cNvSpPr>
          <p:nvPr>
            <p:ph sz="quarter" idx="4294967295"/>
          </p:nvPr>
        </p:nvSpPr>
        <p:spPr>
          <a:xfrm>
            <a:off x="119922" y="1828800"/>
            <a:ext cx="4294682" cy="4514850"/>
          </a:xfrm>
        </p:spPr>
        <p:txBody>
          <a:bodyPr>
            <a:normAutofit fontScale="92500" lnSpcReduction="20000"/>
          </a:bodyPr>
          <a:lstStyle/>
          <a:p>
            <a:r>
              <a:rPr lang="en-US" sz="2800" dirty="0"/>
              <a:t>During our initial exploration of the data, after we merged our six data sets, we noticed we had over 4.5 million rides to sort through. During the process of identifying how best to present the data to the group but then also during the presentation it was decided to bin the data into 15-minute increments.</a:t>
            </a:r>
          </a:p>
        </p:txBody>
      </p:sp>
      <p:pic>
        <p:nvPicPr>
          <p:cNvPr id="13" name="Content Placeholder 12" descr="Graphical user interface, table&#10;&#10;Description automatically generated">
            <a:extLst>
              <a:ext uri="{FF2B5EF4-FFF2-40B4-BE49-F238E27FC236}">
                <a16:creationId xmlns:a16="http://schemas.microsoft.com/office/drawing/2014/main" id="{D021BA15-CC96-5A76-9EB8-C59E6F4A86DD}"/>
              </a:ext>
            </a:extLst>
          </p:cNvPr>
          <p:cNvPicPr>
            <a:picLocks noGrp="1" noChangeAspect="1"/>
          </p:cNvPicPr>
          <p:nvPr>
            <p:ph idx="1"/>
          </p:nvPr>
        </p:nvPicPr>
        <p:blipFill>
          <a:blip r:embed="rId2"/>
          <a:stretch>
            <a:fillRect/>
          </a:stretch>
        </p:blipFill>
        <p:spPr>
          <a:xfrm>
            <a:off x="4760752" y="1165814"/>
            <a:ext cx="4294682" cy="5434674"/>
          </a:xfrm>
        </p:spPr>
      </p:pic>
    </p:spTree>
    <p:extLst>
      <p:ext uri="{BB962C8B-B14F-4D97-AF65-F5344CB8AC3E}">
        <p14:creationId xmlns:p14="http://schemas.microsoft.com/office/powerpoint/2010/main" val="2578774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4449-32FF-C882-C2D3-390D438AA066}"/>
              </a:ext>
            </a:extLst>
          </p:cNvPr>
          <p:cNvSpPr>
            <a:spLocks noGrp="1"/>
          </p:cNvSpPr>
          <p:nvPr>
            <p:ph type="title"/>
          </p:nvPr>
        </p:nvSpPr>
        <p:spPr/>
        <p:txBody>
          <a:bodyPr>
            <a:normAutofit/>
          </a:bodyPr>
          <a:lstStyle/>
          <a:p>
            <a:r>
              <a:rPr lang="en-US" dirty="0"/>
              <a:t>Analysis of data (April)</a:t>
            </a:r>
          </a:p>
        </p:txBody>
      </p:sp>
      <p:sp>
        <p:nvSpPr>
          <p:cNvPr id="15" name="Text Placeholder 14">
            <a:extLst>
              <a:ext uri="{FF2B5EF4-FFF2-40B4-BE49-F238E27FC236}">
                <a16:creationId xmlns:a16="http://schemas.microsoft.com/office/drawing/2014/main" id="{4BD194F8-4E63-5883-F61F-67593F0EEB82}"/>
              </a:ext>
            </a:extLst>
          </p:cNvPr>
          <p:cNvSpPr>
            <a:spLocks noGrp="1"/>
          </p:cNvSpPr>
          <p:nvPr>
            <p:ph type="body" idx="1"/>
          </p:nvPr>
        </p:nvSpPr>
        <p:spPr>
          <a:xfrm>
            <a:off x="12117" y="1850974"/>
            <a:ext cx="8454193" cy="1678457"/>
          </a:xfrm>
        </p:spPr>
        <p:txBody>
          <a:bodyPr anchor="t">
            <a:normAutofit lnSpcReduction="10000"/>
          </a:bodyPr>
          <a:lstStyle/>
          <a:p>
            <a:pPr marL="457200" indent="-457200">
              <a:buFont typeface="Arial" panose="020B0604020202020204" pitchFamily="34" charset="0"/>
              <a:buChar char="•"/>
            </a:pPr>
            <a:r>
              <a:rPr lang="en-US" dirty="0"/>
              <a:t>Rain on both days that have a spike on the graph.</a:t>
            </a:r>
          </a:p>
          <a:p>
            <a:pPr marL="457200" indent="-457200">
              <a:buFont typeface="Arial" panose="020B0604020202020204" pitchFamily="34" charset="0"/>
              <a:buChar char="•"/>
            </a:pPr>
            <a:r>
              <a:rPr lang="en-US" dirty="0"/>
              <a:t>Easter Sunday had the least number of total rides in April.</a:t>
            </a:r>
          </a:p>
        </p:txBody>
      </p:sp>
      <p:pic>
        <p:nvPicPr>
          <p:cNvPr id="23" name="Content Placeholder 22" descr="Table&#10;&#10;Description automatically generated">
            <a:extLst>
              <a:ext uri="{FF2B5EF4-FFF2-40B4-BE49-F238E27FC236}">
                <a16:creationId xmlns:a16="http://schemas.microsoft.com/office/drawing/2014/main" id="{83E43FFD-CD71-2D9C-6389-28E4288AB78C}"/>
              </a:ext>
            </a:extLst>
          </p:cNvPr>
          <p:cNvPicPr>
            <a:picLocks noGrp="1" noChangeAspect="1"/>
          </p:cNvPicPr>
          <p:nvPr>
            <p:ph sz="half" idx="2"/>
          </p:nvPr>
        </p:nvPicPr>
        <p:blipFill>
          <a:blip r:embed="rId2"/>
          <a:stretch>
            <a:fillRect/>
          </a:stretch>
        </p:blipFill>
        <p:spPr>
          <a:xfrm>
            <a:off x="10445146" y="2339374"/>
            <a:ext cx="1734737" cy="4518626"/>
          </a:xfrm>
        </p:spPr>
      </p:pic>
      <p:pic>
        <p:nvPicPr>
          <p:cNvPr id="9" name="Content Placeholder 8" descr="A picture containing chart&#10;&#10;Description automatically generated">
            <a:extLst>
              <a:ext uri="{FF2B5EF4-FFF2-40B4-BE49-F238E27FC236}">
                <a16:creationId xmlns:a16="http://schemas.microsoft.com/office/drawing/2014/main" id="{ADE241D5-35DA-9BAB-936E-6FEA2FAB4B4D}"/>
              </a:ext>
            </a:extLst>
          </p:cNvPr>
          <p:cNvPicPr>
            <a:picLocks noChangeAspect="1"/>
          </p:cNvPicPr>
          <p:nvPr/>
        </p:nvPicPr>
        <p:blipFill>
          <a:blip r:embed="rId3"/>
          <a:stretch>
            <a:fillRect/>
          </a:stretch>
        </p:blipFill>
        <p:spPr>
          <a:xfrm>
            <a:off x="-636160" y="3529431"/>
            <a:ext cx="10010747" cy="332857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13" name="Picture 12" descr="Table&#10;&#10;Description automatically generated">
            <a:extLst>
              <a:ext uri="{FF2B5EF4-FFF2-40B4-BE49-F238E27FC236}">
                <a16:creationId xmlns:a16="http://schemas.microsoft.com/office/drawing/2014/main" id="{00E9061C-712E-CCCA-54D7-9EB50D2FE6F0}"/>
              </a:ext>
            </a:extLst>
          </p:cNvPr>
          <p:cNvPicPr>
            <a:picLocks noChangeAspect="1"/>
          </p:cNvPicPr>
          <p:nvPr/>
        </p:nvPicPr>
        <p:blipFill>
          <a:blip r:embed="rId4"/>
          <a:stretch>
            <a:fillRect/>
          </a:stretch>
        </p:blipFill>
        <p:spPr>
          <a:xfrm>
            <a:off x="8466310" y="2355276"/>
            <a:ext cx="1978836" cy="4517136"/>
          </a:xfrm>
          <a:prstGeom prst="rect">
            <a:avLst/>
          </a:prstGeom>
        </p:spPr>
      </p:pic>
    </p:spTree>
    <p:extLst>
      <p:ext uri="{BB962C8B-B14F-4D97-AF65-F5344CB8AC3E}">
        <p14:creationId xmlns:p14="http://schemas.microsoft.com/office/powerpoint/2010/main" val="387244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4449-32FF-C882-C2D3-390D438AA066}"/>
              </a:ext>
            </a:extLst>
          </p:cNvPr>
          <p:cNvSpPr>
            <a:spLocks noGrp="1"/>
          </p:cNvSpPr>
          <p:nvPr>
            <p:ph type="title"/>
          </p:nvPr>
        </p:nvSpPr>
        <p:spPr/>
        <p:txBody>
          <a:bodyPr>
            <a:normAutofit/>
          </a:bodyPr>
          <a:lstStyle/>
          <a:p>
            <a:r>
              <a:rPr lang="en-US" dirty="0"/>
              <a:t>Analysis of data (MAY)</a:t>
            </a:r>
          </a:p>
        </p:txBody>
      </p:sp>
      <p:sp>
        <p:nvSpPr>
          <p:cNvPr id="15" name="Text Placeholder 14">
            <a:extLst>
              <a:ext uri="{FF2B5EF4-FFF2-40B4-BE49-F238E27FC236}">
                <a16:creationId xmlns:a16="http://schemas.microsoft.com/office/drawing/2014/main" id="{4BD194F8-4E63-5883-F61F-67593F0EEB82}"/>
              </a:ext>
            </a:extLst>
          </p:cNvPr>
          <p:cNvSpPr>
            <a:spLocks noGrp="1"/>
          </p:cNvSpPr>
          <p:nvPr>
            <p:ph type="body" idx="1"/>
          </p:nvPr>
        </p:nvSpPr>
        <p:spPr>
          <a:xfrm>
            <a:off x="12116" y="1850974"/>
            <a:ext cx="8454193" cy="1678457"/>
          </a:xfrm>
        </p:spPr>
        <p:txBody>
          <a:bodyPr anchor="t">
            <a:normAutofit lnSpcReduction="10000"/>
          </a:bodyPr>
          <a:lstStyle/>
          <a:p>
            <a:pPr marL="457200" indent="-457200">
              <a:buFont typeface="Arial" panose="020B0604020202020204" pitchFamily="34" charset="0"/>
              <a:buChar char="•"/>
            </a:pPr>
            <a:r>
              <a:rPr lang="en-US" dirty="0"/>
              <a:t>The peak number of rides was the 16</a:t>
            </a:r>
            <a:r>
              <a:rPr lang="en-US" baseline="30000" dirty="0"/>
              <a:t>th</a:t>
            </a:r>
            <a:r>
              <a:rPr lang="en-US" dirty="0"/>
              <a:t> , the weather was partly cloudy</a:t>
            </a:r>
          </a:p>
          <a:p>
            <a:pPr marL="457200" indent="-457200">
              <a:buFont typeface="Arial" panose="020B0604020202020204" pitchFamily="34" charset="0"/>
              <a:buChar char="•"/>
            </a:pPr>
            <a:r>
              <a:rPr lang="en-US" dirty="0"/>
              <a:t>Memorial Day (26</a:t>
            </a:r>
            <a:r>
              <a:rPr lang="en-US" baseline="30000" dirty="0"/>
              <a:t>th</a:t>
            </a:r>
            <a:r>
              <a:rPr lang="en-US" dirty="0"/>
              <a:t>) had the least number of total rides.</a:t>
            </a:r>
          </a:p>
        </p:txBody>
      </p:sp>
      <p:pic>
        <p:nvPicPr>
          <p:cNvPr id="23" name="Content Placeholder 22">
            <a:extLst>
              <a:ext uri="{FF2B5EF4-FFF2-40B4-BE49-F238E27FC236}">
                <a16:creationId xmlns:a16="http://schemas.microsoft.com/office/drawing/2014/main" id="{83E43FFD-CD71-2D9C-6389-28E4288AB78C}"/>
              </a:ext>
            </a:extLst>
          </p:cNvPr>
          <p:cNvPicPr>
            <a:picLocks noGrp="1" noChangeAspect="1"/>
          </p:cNvPicPr>
          <p:nvPr>
            <p:ph sz="half" idx="2"/>
          </p:nvPr>
        </p:nvPicPr>
        <p:blipFill>
          <a:blip r:embed="rId2"/>
          <a:srcRect/>
          <a:stretch/>
        </p:blipFill>
        <p:spPr>
          <a:xfrm>
            <a:off x="10410894" y="2338672"/>
            <a:ext cx="1768990" cy="4527771"/>
          </a:xfrm>
        </p:spPr>
      </p:pic>
      <p:pic>
        <p:nvPicPr>
          <p:cNvPr id="9" name="Content Placeholder 8">
            <a:extLst>
              <a:ext uri="{FF2B5EF4-FFF2-40B4-BE49-F238E27FC236}">
                <a16:creationId xmlns:a16="http://schemas.microsoft.com/office/drawing/2014/main" id="{ADE241D5-35DA-9BAB-936E-6FEA2FAB4B4D}"/>
              </a:ext>
            </a:extLst>
          </p:cNvPr>
          <p:cNvPicPr>
            <a:picLocks noChangeAspect="1"/>
          </p:cNvPicPr>
          <p:nvPr/>
        </p:nvPicPr>
        <p:blipFill>
          <a:blip r:embed="rId3"/>
          <a:srcRect/>
          <a:stretch/>
        </p:blipFill>
        <p:spPr>
          <a:xfrm>
            <a:off x="-623642" y="3529431"/>
            <a:ext cx="9985710" cy="332857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00E9061C-712E-CCCA-54D7-9EB50D2FE6F0}"/>
              </a:ext>
            </a:extLst>
          </p:cNvPr>
          <p:cNvPicPr>
            <a:picLocks noChangeAspect="1"/>
          </p:cNvPicPr>
          <p:nvPr/>
        </p:nvPicPr>
        <p:blipFill>
          <a:blip r:embed="rId4"/>
          <a:srcRect/>
          <a:stretch/>
        </p:blipFill>
        <p:spPr>
          <a:xfrm>
            <a:off x="8500563" y="2355276"/>
            <a:ext cx="1910330" cy="4517136"/>
          </a:xfrm>
          <a:prstGeom prst="rect">
            <a:avLst/>
          </a:prstGeom>
        </p:spPr>
      </p:pic>
    </p:spTree>
    <p:extLst>
      <p:ext uri="{BB962C8B-B14F-4D97-AF65-F5344CB8AC3E}">
        <p14:creationId xmlns:p14="http://schemas.microsoft.com/office/powerpoint/2010/main" val="238533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4449-32FF-C882-C2D3-390D438AA066}"/>
              </a:ext>
            </a:extLst>
          </p:cNvPr>
          <p:cNvSpPr>
            <a:spLocks noGrp="1"/>
          </p:cNvSpPr>
          <p:nvPr>
            <p:ph type="title"/>
          </p:nvPr>
        </p:nvSpPr>
        <p:spPr/>
        <p:txBody>
          <a:bodyPr>
            <a:normAutofit/>
          </a:bodyPr>
          <a:lstStyle/>
          <a:p>
            <a:r>
              <a:rPr lang="en-US" dirty="0"/>
              <a:t>Analysis of data (June)</a:t>
            </a:r>
          </a:p>
        </p:txBody>
      </p:sp>
      <p:sp>
        <p:nvSpPr>
          <p:cNvPr id="15" name="Text Placeholder 14">
            <a:extLst>
              <a:ext uri="{FF2B5EF4-FFF2-40B4-BE49-F238E27FC236}">
                <a16:creationId xmlns:a16="http://schemas.microsoft.com/office/drawing/2014/main" id="{4BD194F8-4E63-5883-F61F-67593F0EEB82}"/>
              </a:ext>
            </a:extLst>
          </p:cNvPr>
          <p:cNvSpPr>
            <a:spLocks noGrp="1"/>
          </p:cNvSpPr>
          <p:nvPr>
            <p:ph type="body" idx="1"/>
          </p:nvPr>
        </p:nvSpPr>
        <p:spPr>
          <a:xfrm>
            <a:off x="12118" y="1850974"/>
            <a:ext cx="8454193" cy="1678457"/>
          </a:xfrm>
        </p:spPr>
        <p:txBody>
          <a:bodyPr anchor="t">
            <a:normAutofit lnSpcReduction="10000"/>
          </a:bodyPr>
          <a:lstStyle/>
          <a:p>
            <a:pPr marL="457200" indent="-457200">
              <a:buFont typeface="Arial" panose="020B0604020202020204" pitchFamily="34" charset="0"/>
              <a:buChar char="•"/>
            </a:pPr>
            <a:r>
              <a:rPr lang="en-US" dirty="0"/>
              <a:t>No holidays impacted the number of total rides.</a:t>
            </a:r>
          </a:p>
          <a:p>
            <a:pPr marL="457200" indent="-457200">
              <a:buFont typeface="Arial" panose="020B0604020202020204" pitchFamily="34" charset="0"/>
              <a:buChar char="•"/>
            </a:pPr>
            <a:r>
              <a:rPr lang="en-US" dirty="0"/>
              <a:t>Thursdays are consistently the highest number of total rides in June.</a:t>
            </a:r>
          </a:p>
        </p:txBody>
      </p:sp>
      <p:pic>
        <p:nvPicPr>
          <p:cNvPr id="23" name="Content Placeholder 22">
            <a:extLst>
              <a:ext uri="{FF2B5EF4-FFF2-40B4-BE49-F238E27FC236}">
                <a16:creationId xmlns:a16="http://schemas.microsoft.com/office/drawing/2014/main" id="{83E43FFD-CD71-2D9C-6389-28E4288AB78C}"/>
              </a:ext>
            </a:extLst>
          </p:cNvPr>
          <p:cNvPicPr>
            <a:picLocks noGrp="1" noChangeAspect="1"/>
          </p:cNvPicPr>
          <p:nvPr>
            <p:ph sz="half" idx="2"/>
          </p:nvPr>
        </p:nvPicPr>
        <p:blipFill>
          <a:blip r:embed="rId2"/>
          <a:srcRect/>
          <a:stretch/>
        </p:blipFill>
        <p:spPr>
          <a:xfrm>
            <a:off x="10445146" y="2339374"/>
            <a:ext cx="1734736" cy="4518626"/>
          </a:xfrm>
        </p:spPr>
      </p:pic>
      <p:pic>
        <p:nvPicPr>
          <p:cNvPr id="9" name="Content Placeholder 8">
            <a:extLst>
              <a:ext uri="{FF2B5EF4-FFF2-40B4-BE49-F238E27FC236}">
                <a16:creationId xmlns:a16="http://schemas.microsoft.com/office/drawing/2014/main" id="{ADE241D5-35DA-9BAB-936E-6FEA2FAB4B4D}"/>
              </a:ext>
            </a:extLst>
          </p:cNvPr>
          <p:cNvPicPr>
            <a:picLocks noChangeAspect="1"/>
          </p:cNvPicPr>
          <p:nvPr/>
        </p:nvPicPr>
        <p:blipFill>
          <a:blip r:embed="rId3"/>
          <a:srcRect/>
          <a:stretch/>
        </p:blipFill>
        <p:spPr>
          <a:xfrm>
            <a:off x="-623642" y="3529431"/>
            <a:ext cx="9985710" cy="332857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00E9061C-712E-CCCA-54D7-9EB50D2FE6F0}"/>
              </a:ext>
            </a:extLst>
          </p:cNvPr>
          <p:cNvPicPr>
            <a:picLocks noChangeAspect="1"/>
          </p:cNvPicPr>
          <p:nvPr/>
        </p:nvPicPr>
        <p:blipFill>
          <a:blip r:embed="rId4"/>
          <a:srcRect/>
          <a:stretch/>
        </p:blipFill>
        <p:spPr>
          <a:xfrm>
            <a:off x="8466310" y="2332245"/>
            <a:ext cx="1978836" cy="4404178"/>
          </a:xfrm>
          <a:prstGeom prst="rect">
            <a:avLst/>
          </a:prstGeom>
        </p:spPr>
      </p:pic>
    </p:spTree>
    <p:extLst>
      <p:ext uri="{BB962C8B-B14F-4D97-AF65-F5344CB8AC3E}">
        <p14:creationId xmlns:p14="http://schemas.microsoft.com/office/powerpoint/2010/main" val="3060230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4449-32FF-C882-C2D3-390D438AA066}"/>
              </a:ext>
            </a:extLst>
          </p:cNvPr>
          <p:cNvSpPr>
            <a:spLocks noGrp="1"/>
          </p:cNvSpPr>
          <p:nvPr>
            <p:ph type="title"/>
          </p:nvPr>
        </p:nvSpPr>
        <p:spPr/>
        <p:txBody>
          <a:bodyPr>
            <a:normAutofit/>
          </a:bodyPr>
          <a:lstStyle/>
          <a:p>
            <a:r>
              <a:rPr lang="en-US" dirty="0"/>
              <a:t>Analysis of data (July)</a:t>
            </a:r>
          </a:p>
        </p:txBody>
      </p:sp>
      <p:sp>
        <p:nvSpPr>
          <p:cNvPr id="15" name="Text Placeholder 14">
            <a:extLst>
              <a:ext uri="{FF2B5EF4-FFF2-40B4-BE49-F238E27FC236}">
                <a16:creationId xmlns:a16="http://schemas.microsoft.com/office/drawing/2014/main" id="{4BD194F8-4E63-5883-F61F-67593F0EEB82}"/>
              </a:ext>
            </a:extLst>
          </p:cNvPr>
          <p:cNvSpPr>
            <a:spLocks noGrp="1"/>
          </p:cNvSpPr>
          <p:nvPr>
            <p:ph type="body" idx="1"/>
          </p:nvPr>
        </p:nvSpPr>
        <p:spPr>
          <a:xfrm>
            <a:off x="0" y="1850974"/>
            <a:ext cx="8454193" cy="1678457"/>
          </a:xfrm>
        </p:spPr>
        <p:txBody>
          <a:bodyPr anchor="t"/>
          <a:lstStyle/>
          <a:p>
            <a:pPr marL="457200" indent="-457200">
              <a:buFont typeface="Arial" panose="020B0604020202020204" pitchFamily="34" charset="0"/>
              <a:buChar char="•"/>
            </a:pPr>
            <a:r>
              <a:rPr lang="en-US" dirty="0"/>
              <a:t>Independence weekend was a low point for the whole month of July.</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23" name="Content Placeholder 22">
            <a:extLst>
              <a:ext uri="{FF2B5EF4-FFF2-40B4-BE49-F238E27FC236}">
                <a16:creationId xmlns:a16="http://schemas.microsoft.com/office/drawing/2014/main" id="{83E43FFD-CD71-2D9C-6389-28E4288AB78C}"/>
              </a:ext>
            </a:extLst>
          </p:cNvPr>
          <p:cNvPicPr>
            <a:picLocks noGrp="1" noChangeAspect="1"/>
          </p:cNvPicPr>
          <p:nvPr>
            <p:ph sz="half" idx="2"/>
          </p:nvPr>
        </p:nvPicPr>
        <p:blipFill>
          <a:blip r:embed="rId2"/>
          <a:srcRect/>
          <a:stretch/>
        </p:blipFill>
        <p:spPr>
          <a:xfrm>
            <a:off x="10445146" y="2331489"/>
            <a:ext cx="1734737" cy="4454886"/>
          </a:xfrm>
        </p:spPr>
      </p:pic>
      <p:pic>
        <p:nvPicPr>
          <p:cNvPr id="9" name="Content Placeholder 8">
            <a:extLst>
              <a:ext uri="{FF2B5EF4-FFF2-40B4-BE49-F238E27FC236}">
                <a16:creationId xmlns:a16="http://schemas.microsoft.com/office/drawing/2014/main" id="{ADE241D5-35DA-9BAB-936E-6FEA2FAB4B4D}"/>
              </a:ext>
            </a:extLst>
          </p:cNvPr>
          <p:cNvPicPr>
            <a:picLocks noChangeAspect="1"/>
          </p:cNvPicPr>
          <p:nvPr/>
        </p:nvPicPr>
        <p:blipFill>
          <a:blip r:embed="rId3"/>
          <a:srcRect/>
          <a:stretch/>
        </p:blipFill>
        <p:spPr>
          <a:xfrm>
            <a:off x="-623642" y="3529431"/>
            <a:ext cx="9985710" cy="332857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00E9061C-712E-CCCA-54D7-9EB50D2FE6F0}"/>
              </a:ext>
            </a:extLst>
          </p:cNvPr>
          <p:cNvPicPr>
            <a:picLocks noChangeAspect="1"/>
          </p:cNvPicPr>
          <p:nvPr/>
        </p:nvPicPr>
        <p:blipFill>
          <a:blip r:embed="rId4"/>
          <a:srcRect/>
          <a:stretch/>
        </p:blipFill>
        <p:spPr>
          <a:xfrm>
            <a:off x="8777833" y="2347325"/>
            <a:ext cx="1657937" cy="4517136"/>
          </a:xfrm>
          <a:prstGeom prst="rect">
            <a:avLst/>
          </a:prstGeom>
        </p:spPr>
      </p:pic>
    </p:spTree>
    <p:extLst>
      <p:ext uri="{BB962C8B-B14F-4D97-AF65-F5344CB8AC3E}">
        <p14:creationId xmlns:p14="http://schemas.microsoft.com/office/powerpoint/2010/main" val="370466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4449-32FF-C882-C2D3-390D438AA066}"/>
              </a:ext>
            </a:extLst>
          </p:cNvPr>
          <p:cNvSpPr>
            <a:spLocks noGrp="1"/>
          </p:cNvSpPr>
          <p:nvPr>
            <p:ph type="title"/>
          </p:nvPr>
        </p:nvSpPr>
        <p:spPr/>
        <p:txBody>
          <a:bodyPr>
            <a:normAutofit/>
          </a:bodyPr>
          <a:lstStyle/>
          <a:p>
            <a:r>
              <a:rPr lang="en-US" dirty="0"/>
              <a:t>Analysis of data (August)</a:t>
            </a:r>
          </a:p>
        </p:txBody>
      </p:sp>
      <p:sp>
        <p:nvSpPr>
          <p:cNvPr id="15" name="Text Placeholder 14">
            <a:extLst>
              <a:ext uri="{FF2B5EF4-FFF2-40B4-BE49-F238E27FC236}">
                <a16:creationId xmlns:a16="http://schemas.microsoft.com/office/drawing/2014/main" id="{4BD194F8-4E63-5883-F61F-67593F0EEB82}"/>
              </a:ext>
            </a:extLst>
          </p:cNvPr>
          <p:cNvSpPr>
            <a:spLocks noGrp="1"/>
          </p:cNvSpPr>
          <p:nvPr>
            <p:ph type="body" idx="1"/>
          </p:nvPr>
        </p:nvSpPr>
        <p:spPr>
          <a:xfrm>
            <a:off x="0" y="1856937"/>
            <a:ext cx="8454193" cy="1678457"/>
          </a:xfrm>
        </p:spPr>
        <p:txBody>
          <a:bodyPr anchor="t"/>
          <a:lstStyle/>
          <a:p>
            <a:pPr marL="457200" indent="-457200">
              <a:buFont typeface="Arial" panose="020B0604020202020204" pitchFamily="34" charset="0"/>
              <a:buChar char="•"/>
            </a:pPr>
            <a:r>
              <a:rPr lang="en-US" dirty="0"/>
              <a:t>National friendship and girlfriend day (August 1</a:t>
            </a:r>
            <a:r>
              <a:rPr lang="en-US" baseline="30000" dirty="0"/>
              <a:t>st</a:t>
            </a:r>
            <a:r>
              <a:rPr lang="en-US" dirty="0"/>
              <a:t>) was a top performer for the month.</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23" name="Content Placeholder 22">
            <a:extLst>
              <a:ext uri="{FF2B5EF4-FFF2-40B4-BE49-F238E27FC236}">
                <a16:creationId xmlns:a16="http://schemas.microsoft.com/office/drawing/2014/main" id="{83E43FFD-CD71-2D9C-6389-28E4288AB78C}"/>
              </a:ext>
            </a:extLst>
          </p:cNvPr>
          <p:cNvPicPr>
            <a:picLocks noGrp="1" noChangeAspect="1"/>
          </p:cNvPicPr>
          <p:nvPr>
            <p:ph sz="half" idx="2"/>
          </p:nvPr>
        </p:nvPicPr>
        <p:blipFill>
          <a:blip r:embed="rId2"/>
          <a:srcRect/>
          <a:stretch/>
        </p:blipFill>
        <p:spPr>
          <a:xfrm>
            <a:off x="10445146" y="2310454"/>
            <a:ext cx="1734737" cy="4465151"/>
          </a:xfrm>
        </p:spPr>
      </p:pic>
      <p:pic>
        <p:nvPicPr>
          <p:cNvPr id="9" name="Content Placeholder 8">
            <a:extLst>
              <a:ext uri="{FF2B5EF4-FFF2-40B4-BE49-F238E27FC236}">
                <a16:creationId xmlns:a16="http://schemas.microsoft.com/office/drawing/2014/main" id="{ADE241D5-35DA-9BAB-936E-6FEA2FAB4B4D}"/>
              </a:ext>
            </a:extLst>
          </p:cNvPr>
          <p:cNvPicPr>
            <a:picLocks noChangeAspect="1"/>
          </p:cNvPicPr>
          <p:nvPr/>
        </p:nvPicPr>
        <p:blipFill>
          <a:blip r:embed="rId3"/>
          <a:srcRect/>
          <a:stretch/>
        </p:blipFill>
        <p:spPr>
          <a:xfrm>
            <a:off x="-623642" y="3529431"/>
            <a:ext cx="9985710" cy="332857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00E9061C-712E-CCCA-54D7-9EB50D2FE6F0}"/>
              </a:ext>
            </a:extLst>
          </p:cNvPr>
          <p:cNvPicPr>
            <a:picLocks noChangeAspect="1"/>
          </p:cNvPicPr>
          <p:nvPr/>
        </p:nvPicPr>
        <p:blipFill>
          <a:blip r:embed="rId4"/>
          <a:srcRect/>
          <a:stretch/>
        </p:blipFill>
        <p:spPr>
          <a:xfrm>
            <a:off x="8750151" y="2339374"/>
            <a:ext cx="1681488" cy="4517136"/>
          </a:xfrm>
          <a:prstGeom prst="rect">
            <a:avLst/>
          </a:prstGeom>
        </p:spPr>
      </p:pic>
    </p:spTree>
    <p:extLst>
      <p:ext uri="{BB962C8B-B14F-4D97-AF65-F5344CB8AC3E}">
        <p14:creationId xmlns:p14="http://schemas.microsoft.com/office/powerpoint/2010/main" val="291012273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185</TotalTime>
  <Words>490</Words>
  <Application>Microsoft Macintosh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Uber ride numbers vs weather conditions</vt:lpstr>
      <vt:lpstr>Interesting Questions About the data:</vt:lpstr>
      <vt:lpstr>Where &amp; how we found the data to answer our questions</vt:lpstr>
      <vt:lpstr>Data Exploration process</vt:lpstr>
      <vt:lpstr>Analysis of data (April)</vt:lpstr>
      <vt:lpstr>Analysis of data (MAY)</vt:lpstr>
      <vt:lpstr>Analysis of data (June)</vt:lpstr>
      <vt:lpstr>Analysis of data (July)</vt:lpstr>
      <vt:lpstr>Analysis of data (August)</vt:lpstr>
      <vt:lpstr>Analysis of data (September)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ride numbers vs weather conditions</dc:title>
  <dc:creator>williamabate6@gmail.com</dc:creator>
  <cp:lastModifiedBy>williamabate6@gmail.com</cp:lastModifiedBy>
  <cp:revision>2</cp:revision>
  <dcterms:created xsi:type="dcterms:W3CDTF">2022-05-09T23:40:42Z</dcterms:created>
  <dcterms:modified xsi:type="dcterms:W3CDTF">2022-05-12T01:12:49Z</dcterms:modified>
</cp:coreProperties>
</file>