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g"/>
  <Override PartName="/ppt/media/image11.jpg" ContentType="image/jp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4" r:id="rId3"/>
    <p:sldId id="275"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7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pivotFmt>
    </c:pivotFmts>
    <c:plotArea>
      <c:layout/>
      <c:barChart>
        <c:barDir val="col"/>
        <c:grouping val="clustered"/>
        <c:varyColors val="0"/>
        <c:ser>
          <c:idx val="0"/>
          <c:order val="0"/>
          <c:tx>
            <c:strRef>
              <c:f>Sheet3!$B$3:$B$4</c:f>
              <c:strCache>
                <c:ptCount val="1"/>
                <c:pt idx="0">
                  <c:v>1500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2</c:v>
                </c:pt>
                <c:pt idx="1">
                  <c:v>4</c:v>
                </c:pt>
                <c:pt idx="2">
                  <c:v>2</c:v>
                </c:pt>
                <c:pt idx="3">
                  <c:v>3</c:v>
                </c:pt>
                <c:pt idx="4">
                  <c:v>2</c:v>
                </c:pt>
                <c:pt idx="5">
                  <c:v>2</c:v>
                </c:pt>
                <c:pt idx="6">
                  <c:v>1</c:v>
                </c:pt>
                <c:pt idx="7">
                  <c:v>1</c:v>
                </c:pt>
                <c:pt idx="8">
                  <c:v>3</c:v>
                </c:pt>
                <c:pt idx="9">
                  <c:v>1</c:v>
                </c:pt>
                <c:pt idx="10">
                  <c:v>4</c:v>
                </c:pt>
                <c:pt idx="11">
                  <c:v>5</c:v>
                </c:pt>
                <c:pt idx="12">
                  <c:v>8</c:v>
                </c:pt>
              </c:numCache>
            </c:numRef>
          </c:val>
          <c:extLst xmlns:c16r2="http://schemas.microsoft.com/office/drawing/2015/06/chart">
            <c:ext xmlns:c16="http://schemas.microsoft.com/office/drawing/2014/chart" uri="{C3380CC4-5D6E-409C-BE32-E72D297353CC}">
              <c16:uniqueId val="{00000000-1C5D-469B-AA96-CFB87FD1159A}"/>
            </c:ext>
          </c:extLst>
        </c:ser>
        <c:ser>
          <c:idx val="1"/>
          <c:order val="1"/>
          <c:tx>
            <c:strRef>
              <c:f>Sheet3!$C$3:$C$4</c:f>
              <c:strCache>
                <c:ptCount val="1"/>
                <c:pt idx="0">
                  <c:v>2500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5</c:v>
                </c:pt>
                <c:pt idx="1">
                  <c:v>4</c:v>
                </c:pt>
                <c:pt idx="2">
                  <c:v>1</c:v>
                </c:pt>
                <c:pt idx="3">
                  <c:v>1</c:v>
                </c:pt>
                <c:pt idx="4">
                  <c:v>4</c:v>
                </c:pt>
                <c:pt idx="5">
                  <c:v>2</c:v>
                </c:pt>
                <c:pt idx="6">
                  <c:v>1</c:v>
                </c:pt>
                <c:pt idx="7">
                  <c:v>6</c:v>
                </c:pt>
                <c:pt idx="8">
                  <c:v>1</c:v>
                </c:pt>
                <c:pt idx="10">
                  <c:v>1</c:v>
                </c:pt>
                <c:pt idx="11">
                  <c:v>3</c:v>
                </c:pt>
                <c:pt idx="12">
                  <c:v>2</c:v>
                </c:pt>
              </c:numCache>
            </c:numRef>
          </c:val>
          <c:extLst xmlns:c16r2="http://schemas.microsoft.com/office/drawing/2015/06/chart">
            <c:ext xmlns:c16="http://schemas.microsoft.com/office/drawing/2014/chart" uri="{C3380CC4-5D6E-409C-BE32-E72D297353CC}">
              <c16:uniqueId val="{00000001-1C5D-469B-AA96-CFB87FD1159A}"/>
            </c:ext>
          </c:extLst>
        </c:ser>
        <c:ser>
          <c:idx val="2"/>
          <c:order val="2"/>
          <c:tx>
            <c:strRef>
              <c:f>Sheet3!$D$3:$D$4</c:f>
              <c:strCache>
                <c:ptCount val="1"/>
                <c:pt idx="0">
                  <c:v>3000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5</c:v>
                </c:pt>
                <c:pt idx="2">
                  <c:v>5</c:v>
                </c:pt>
                <c:pt idx="3">
                  <c:v>1</c:v>
                </c:pt>
                <c:pt idx="4">
                  <c:v>1</c:v>
                </c:pt>
                <c:pt idx="5">
                  <c:v>3</c:v>
                </c:pt>
                <c:pt idx="6">
                  <c:v>2</c:v>
                </c:pt>
                <c:pt idx="7">
                  <c:v>4</c:v>
                </c:pt>
                <c:pt idx="8">
                  <c:v>1</c:v>
                </c:pt>
                <c:pt idx="9">
                  <c:v>3</c:v>
                </c:pt>
                <c:pt idx="10">
                  <c:v>4</c:v>
                </c:pt>
                <c:pt idx="11">
                  <c:v>1</c:v>
                </c:pt>
                <c:pt idx="12">
                  <c:v>1</c:v>
                </c:pt>
              </c:numCache>
            </c:numRef>
          </c:val>
          <c:extLst xmlns:c16r2="http://schemas.microsoft.com/office/drawing/2015/06/chart">
            <c:ext xmlns:c16="http://schemas.microsoft.com/office/drawing/2014/chart" uri="{C3380CC4-5D6E-409C-BE32-E72D297353CC}">
              <c16:uniqueId val="{00000002-1C5D-469B-AA96-CFB87FD1159A}"/>
            </c:ext>
          </c:extLst>
        </c:ser>
        <c:ser>
          <c:idx val="3"/>
          <c:order val="3"/>
          <c:tx>
            <c:strRef>
              <c:f>Sheet3!$E$3:$E$4</c:f>
              <c:strCache>
                <c:ptCount val="1"/>
                <c:pt idx="0">
                  <c:v>4200</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Sheet3!$E$5:$E$18</c:f>
              <c:numCache>
                <c:formatCode>General</c:formatCode>
                <c:ptCount val="13"/>
                <c:pt idx="0">
                  <c:v>3</c:v>
                </c:pt>
                <c:pt idx="1">
                  <c:v>5</c:v>
                </c:pt>
                <c:pt idx="2">
                  <c:v>3</c:v>
                </c:pt>
                <c:pt idx="3">
                  <c:v>2</c:v>
                </c:pt>
                <c:pt idx="4">
                  <c:v>3</c:v>
                </c:pt>
                <c:pt idx="5">
                  <c:v>1</c:v>
                </c:pt>
                <c:pt idx="6">
                  <c:v>1</c:v>
                </c:pt>
                <c:pt idx="7">
                  <c:v>5</c:v>
                </c:pt>
                <c:pt idx="8">
                  <c:v>3</c:v>
                </c:pt>
                <c:pt idx="9">
                  <c:v>5</c:v>
                </c:pt>
                <c:pt idx="10">
                  <c:v>5</c:v>
                </c:pt>
                <c:pt idx="11">
                  <c:v>2</c:v>
                </c:pt>
                <c:pt idx="12">
                  <c:v>4</c:v>
                </c:pt>
              </c:numCache>
            </c:numRef>
          </c:val>
          <c:extLst xmlns:c16r2="http://schemas.microsoft.com/office/drawing/2015/06/chart">
            <c:ext xmlns:c16="http://schemas.microsoft.com/office/drawing/2014/chart" uri="{C3380CC4-5D6E-409C-BE32-E72D297353CC}">
              <c16:uniqueId val="{00000003-1C5D-469B-AA96-CFB87FD1159A}"/>
            </c:ext>
          </c:extLst>
        </c:ser>
        <c:ser>
          <c:idx val="4"/>
          <c:order val="4"/>
          <c:tx>
            <c:strRef>
              <c:f>Sheet3!$F$3:$F$4</c:f>
              <c:strCache>
                <c:ptCount val="1"/>
                <c:pt idx="0">
                  <c:v>6000</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Sheet3!$F$5:$F$18</c:f>
              <c:numCache>
                <c:formatCode>General</c:formatCode>
                <c:ptCount val="13"/>
                <c:pt idx="0">
                  <c:v>5</c:v>
                </c:pt>
                <c:pt idx="1">
                  <c:v>3</c:v>
                </c:pt>
                <c:pt idx="2">
                  <c:v>2</c:v>
                </c:pt>
                <c:pt idx="3">
                  <c:v>3</c:v>
                </c:pt>
                <c:pt idx="4">
                  <c:v>6</c:v>
                </c:pt>
                <c:pt idx="5">
                  <c:v>2</c:v>
                </c:pt>
                <c:pt idx="6">
                  <c:v>2</c:v>
                </c:pt>
                <c:pt idx="7">
                  <c:v>1</c:v>
                </c:pt>
                <c:pt idx="8">
                  <c:v>5</c:v>
                </c:pt>
                <c:pt idx="10">
                  <c:v>2</c:v>
                </c:pt>
                <c:pt idx="11">
                  <c:v>4</c:v>
                </c:pt>
                <c:pt idx="12">
                  <c:v>3</c:v>
                </c:pt>
              </c:numCache>
            </c:numRef>
          </c:val>
          <c:extLst xmlns:c16r2="http://schemas.microsoft.com/office/drawing/2015/06/chart">
            <c:ext xmlns:c16="http://schemas.microsoft.com/office/drawing/2014/chart" uri="{C3380CC4-5D6E-409C-BE32-E72D297353CC}">
              <c16:uniqueId val="{00000004-1C5D-469B-AA96-CFB87FD1159A}"/>
            </c:ext>
          </c:extLst>
        </c:ser>
        <c:ser>
          <c:idx val="5"/>
          <c:order val="5"/>
          <c:tx>
            <c:strRef>
              <c:f>Sheet3!$G$3:$G$4</c:f>
              <c:strCache>
                <c:ptCount val="1"/>
                <c:pt idx="0">
                  <c:v>(blank)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Sheet3!$G$5:$G$18</c:f>
              <c:numCache>
                <c:formatCode>General</c:formatCode>
                <c:ptCount val="13"/>
                <c:pt idx="0">
                  <c:v>2</c:v>
                </c:pt>
                <c:pt idx="3">
                  <c:v>2</c:v>
                </c:pt>
                <c:pt idx="4">
                  <c:v>2</c:v>
                </c:pt>
                <c:pt idx="6">
                  <c:v>1</c:v>
                </c:pt>
                <c:pt idx="7">
                  <c:v>1</c:v>
                </c:pt>
                <c:pt idx="8">
                  <c:v>2</c:v>
                </c:pt>
                <c:pt idx="11">
                  <c:v>2</c:v>
                </c:pt>
                <c:pt idx="12">
                  <c:v>1</c:v>
                </c:pt>
              </c:numCache>
            </c:numRef>
          </c:val>
          <c:extLst xmlns:c16r2="http://schemas.microsoft.com/office/drawing/2015/06/chart">
            <c:ext xmlns:c16="http://schemas.microsoft.com/office/drawing/2014/chart" uri="{C3380CC4-5D6E-409C-BE32-E72D297353CC}">
              <c16:uniqueId val="{00000005-1C5D-469B-AA96-CFB87FD1159A}"/>
            </c:ext>
          </c:extLst>
        </c:ser>
        <c:dLbls>
          <c:showLegendKey val="0"/>
          <c:showVal val="0"/>
          <c:showCatName val="0"/>
          <c:showSerName val="0"/>
          <c:showPercent val="0"/>
          <c:showBubbleSize val="0"/>
        </c:dLbls>
        <c:gapWidth val="100"/>
        <c:overlap val="-24"/>
        <c:axId val="210674352"/>
        <c:axId val="210675136"/>
      </c:barChart>
      <c:catAx>
        <c:axId val="210674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675136"/>
        <c:crosses val="autoZero"/>
        <c:auto val="1"/>
        <c:lblAlgn val="ctr"/>
        <c:lblOffset val="100"/>
        <c:noMultiLvlLbl val="0"/>
      </c:catAx>
      <c:valAx>
        <c:axId val="210675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06743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31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18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072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019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88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016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736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8177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17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61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812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55833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8.jpe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14103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36590" y="206911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65315" y="144773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a:t>
            </a:r>
            <a:r>
              <a:rPr lang="en-US" sz="2400" dirty="0" smtClean="0"/>
              <a:t>NAME: S KAMESH </a:t>
            </a:r>
          </a:p>
          <a:p>
            <a:r>
              <a:rPr lang="en-US" sz="2400" dirty="0" smtClean="0"/>
              <a:t>REGISTER </a:t>
            </a:r>
            <a:r>
              <a:rPr lang="en-US" sz="2400" dirty="0"/>
              <a:t>NO</a:t>
            </a:r>
            <a:r>
              <a:rPr lang="en-US" sz="2400" dirty="0" smtClean="0"/>
              <a:t>:   asunm110122200183</a:t>
            </a:r>
            <a:endParaRPr lang="en-US" sz="2400" dirty="0"/>
          </a:p>
          <a:p>
            <a:r>
              <a:rPr lang="en-US" sz="2400" dirty="0"/>
              <a:t>DEPARTMENT</a:t>
            </a:r>
            <a:r>
              <a:rPr lang="en-US" sz="2400" dirty="0" smtClean="0"/>
              <a:t>: B.COM(CORPORATE SECRETARYSHIP)</a:t>
            </a:r>
            <a:endParaRPr lang="en-US" sz="2400" dirty="0"/>
          </a:p>
          <a:p>
            <a:r>
              <a:rPr lang="en-US" sz="2400" dirty="0" smtClean="0"/>
              <a:t>COLLEGE: DHARMAMURTHI RAO BAHADUR CALAVALA CUNNAN CHEETY HINDU COLLEGE </a:t>
            </a:r>
            <a:endParaRPr lang="en-US" sz="2400" dirty="0"/>
          </a:p>
          <a:p>
            <a:r>
              <a:rPr lang="en-US" sz="2400" dirty="0"/>
              <a:t>           </a:t>
            </a:r>
            <a:endParaRPr lang="en-IN" sz="2400" dirty="0"/>
          </a:p>
        </p:txBody>
      </p:sp>
      <p:sp>
        <p:nvSpPr>
          <p:cNvPr id="13" name="object 3"/>
          <p:cNvSpPr/>
          <p:nvPr/>
        </p:nvSpPr>
        <p:spPr>
          <a:xfrm>
            <a:off x="1100137" y="885062"/>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7" name="object 3"/>
          <p:cNvSpPr/>
          <p:nvPr/>
        </p:nvSpPr>
        <p:spPr>
          <a:xfrm>
            <a:off x="4762" y="161588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9" name="object 5"/>
          <p:cNvSpPr/>
          <p:nvPr/>
        </p:nvSpPr>
        <p:spPr>
          <a:xfrm>
            <a:off x="2067279" y="-8157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smtClean="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The data was collected from the </a:t>
            </a:r>
            <a:r>
              <a:rPr lang="en-US" sz="2000" spc="20" dirty="0" err="1" smtClean="0">
                <a:latin typeface="Times New Roman" pitchFamily="18" charset="0"/>
                <a:cs typeface="Times New Roman" pitchFamily="18" charset="0"/>
              </a:rPr>
              <a:t>edunet</a:t>
            </a:r>
            <a:r>
              <a:rPr lang="en-US" sz="2000" spc="20" dirty="0" smtClean="0">
                <a:latin typeface="Times New Roman" pitchFamily="18" charset="0"/>
                <a:cs typeface="Times New Roman" pitchFamily="18" charset="0"/>
              </a:rPr>
              <a:t> dash board.</a:t>
            </a:r>
          </a:p>
          <a:p>
            <a:pPr marL="342900" indent="-342900">
              <a:buFont typeface="Wingdings" pitchFamily="2" charset="2"/>
              <a:buChar char="v"/>
            </a:pPr>
            <a:r>
              <a:rPr lang="en-US" sz="2000" spc="20" dirty="0" smtClean="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smtClean="0">
                <a:latin typeface="Times New Roman" pitchFamily="18" charset="0"/>
                <a:cs typeface="Times New Roman" pitchFamily="18" charset="0"/>
              </a:rPr>
              <a:t>In these 9 features as that I was </a:t>
            </a:r>
            <a:r>
              <a:rPr lang="en-US" sz="2000" spc="20" dirty="0" err="1" smtClean="0">
                <a:latin typeface="Times New Roman" pitchFamily="18" charset="0"/>
                <a:cs typeface="Times New Roman" pitchFamily="18" charset="0"/>
              </a:rPr>
              <a:t>selectedthe</a:t>
            </a:r>
            <a:r>
              <a:rPr lang="en-US" sz="2000" spc="20" dirty="0" smtClean="0">
                <a:latin typeface="Times New Roman" pitchFamily="18" charset="0"/>
                <a:cs typeface="Times New Roman" pitchFamily="18" charset="0"/>
              </a:rPr>
              <a:t> 5 </a:t>
            </a:r>
            <a:r>
              <a:rPr lang="en-US" sz="2000" spc="20" dirty="0" err="1" smtClean="0">
                <a:latin typeface="Times New Roman" pitchFamily="18" charset="0"/>
                <a:cs typeface="Times New Roman" pitchFamily="18" charset="0"/>
              </a:rPr>
              <a:t>featues</a:t>
            </a:r>
            <a:r>
              <a:rPr lang="en-US" sz="2000" spc="20" dirty="0" smtClean="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r>
              <a:rPr lang="en-US" sz="2000" spc="20" dirty="0" smtClean="0">
                <a:latin typeface="+mj-lt"/>
                <a:cs typeface="Times New Roman" pitchFamily="18" charset="0"/>
              </a:rPr>
              <a:t> </a:t>
            </a:r>
          </a:p>
          <a:p>
            <a:r>
              <a:rPr lang="en-US" sz="2000" b="1" spc="20" dirty="0" smtClean="0">
                <a:latin typeface="+mj-lt"/>
                <a:cs typeface="Times New Roman" pitchFamily="18" charset="0"/>
              </a:rPr>
              <a:t> </a:t>
            </a:r>
            <a:r>
              <a:rPr lang="en-US" sz="2000" b="1" u="sng" spc="20" dirty="0" smtClean="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smtClean="0">
                <a:latin typeface="Times New Roman" pitchFamily="18" charset="0"/>
                <a:cs typeface="Times New Roman" pitchFamily="18" charset="0"/>
              </a:rPr>
              <a:t>To remove the blank cell first used the conditional formatting  tool used</a:t>
            </a:r>
          </a:p>
          <a:p>
            <a:r>
              <a:rPr lang="en-US" sz="2000" spc="20" dirty="0" smtClean="0">
                <a:latin typeface="Times New Roman" pitchFamily="18" charset="0"/>
                <a:cs typeface="Times New Roman" pitchFamily="18" charset="0"/>
              </a:rPr>
              <a:t>     </a:t>
            </a:r>
            <a:r>
              <a:rPr lang="en-US" sz="2000" spc="20" dirty="0">
                <a:latin typeface="Times New Roman" pitchFamily="18" charset="0"/>
                <a:cs typeface="Times New Roman" pitchFamily="18" charset="0"/>
              </a:rPr>
              <a:t>t</a:t>
            </a:r>
            <a:r>
              <a:rPr lang="en-US" sz="2000" spc="20" dirty="0" smtClean="0">
                <a:latin typeface="Times New Roman" pitchFamily="18" charset="0"/>
                <a:cs typeface="Times New Roman" pitchFamily="18" charset="0"/>
              </a:rPr>
              <a:t>o Highlight the blank cell with the filling of </a:t>
            </a:r>
            <a:r>
              <a:rPr lang="en-US" sz="2000" spc="20" dirty="0" err="1" smtClean="0">
                <a:latin typeface="Times New Roman" pitchFamily="18" charset="0"/>
                <a:cs typeface="Times New Roman" pitchFamily="18" charset="0"/>
              </a:rPr>
              <a:t>colour</a:t>
            </a:r>
            <a:r>
              <a:rPr lang="en-US" sz="2000" spc="20" dirty="0" smtClean="0">
                <a:latin typeface="Times New Roman" pitchFamily="18" charset="0"/>
                <a:cs typeface="Times New Roman" pitchFamily="18" charset="0"/>
              </a:rPr>
              <a:t>.</a:t>
            </a:r>
          </a:p>
          <a:p>
            <a:pPr marL="342900" indent="-342900">
              <a:buFont typeface="Wingdings" pitchFamily="2" charset="2"/>
              <a:buChar char="v"/>
            </a:pPr>
            <a:r>
              <a:rPr lang="en-US" sz="2000" spc="20" dirty="0" smtClean="0">
                <a:latin typeface="Times New Roman" pitchFamily="18" charset="0"/>
                <a:cs typeface="Times New Roman" pitchFamily="18" charset="0"/>
              </a:rPr>
              <a:t>All filling with the </a:t>
            </a:r>
            <a:r>
              <a:rPr lang="en-US" sz="2000" spc="20" dirty="0" err="1" smtClean="0">
                <a:latin typeface="Times New Roman" pitchFamily="18" charset="0"/>
                <a:cs typeface="Times New Roman" pitchFamily="18" charset="0"/>
              </a:rPr>
              <a:t>colour</a:t>
            </a:r>
            <a:r>
              <a:rPr lang="en-US" sz="2000" spc="20" dirty="0" smtClean="0">
                <a:latin typeface="Times New Roman" pitchFamily="18" charset="0"/>
                <a:cs typeface="Times New Roman" pitchFamily="18" charset="0"/>
              </a:rPr>
              <a:t> of the blank cell.</a:t>
            </a:r>
          </a:p>
          <a:p>
            <a:pPr marL="342900" indent="-342900">
              <a:buFont typeface="Wingdings" pitchFamily="2" charset="2"/>
              <a:buChar char="v"/>
            </a:pPr>
            <a:r>
              <a:rPr lang="en-US" sz="2000" spc="20" dirty="0" smtClean="0">
                <a:latin typeface="Times New Roman" pitchFamily="18" charset="0"/>
                <a:cs typeface="Times New Roman" pitchFamily="18" charset="0"/>
              </a:rPr>
              <a:t>With the help of the slicer &amp; filter option removed the blank row and </a:t>
            </a:r>
            <a:r>
              <a:rPr lang="en-US" sz="2000" spc="20" dirty="0" err="1" smtClean="0">
                <a:latin typeface="Times New Roman" pitchFamily="18" charset="0"/>
                <a:cs typeface="Times New Roman" pitchFamily="18" charset="0"/>
              </a:rPr>
              <a:t>colour</a:t>
            </a:r>
            <a:endParaRPr lang="en-US" sz="2000" spc="20" dirty="0" smtClean="0">
              <a:latin typeface="Times New Roman" pitchFamily="18" charset="0"/>
              <a:cs typeface="Times New Roman" pitchFamily="18" charset="0"/>
            </a:endParaRPr>
          </a:p>
          <a:p>
            <a:r>
              <a:rPr lang="en-US" sz="2000" spc="20" dirty="0" smtClean="0">
                <a:latin typeface="Times New Roman" pitchFamily="18" charset="0"/>
                <a:cs typeface="Times New Roman" pitchFamily="18" charset="0"/>
              </a:rPr>
              <a:t>      in the dataset.</a:t>
            </a:r>
          </a:p>
          <a:p>
            <a:endParaRPr lang="en-US" sz="2000" spc="20" dirty="0" smtClean="0">
              <a:latin typeface="Times New Roman" pitchFamily="18" charset="0"/>
              <a:cs typeface="Times New Roman" pitchFamily="18" charset="0"/>
            </a:endParaRPr>
          </a:p>
          <a:p>
            <a:pPr marL="342900" indent="-342900">
              <a:buFont typeface="Wingdings" pitchFamily="2" charset="2"/>
              <a:buChar char="v"/>
            </a:pPr>
            <a:endParaRPr lang="en-US" sz="2000" spc="2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5016758"/>
          </a:xfrm>
          <a:prstGeom prst="rect">
            <a:avLst/>
          </a:prstGeom>
        </p:spPr>
        <p:txBody>
          <a:bodyPr wrap="none">
            <a:spAutoFit/>
          </a:bodyPr>
          <a:lstStyle/>
          <a:p>
            <a:r>
              <a:rPr lang="en-US" sz="2000" b="1" u="sng" spc="20" dirty="0" smtClean="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given 9 features we have to highlight the features which we have to analysis</a:t>
            </a:r>
          </a:p>
          <a:p>
            <a:r>
              <a:rPr lang="en-US" sz="2000" spc="20" dirty="0" smtClean="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smtClean="0">
                <a:latin typeface="Times New Roman" pitchFamily="18" charset="0"/>
                <a:cs typeface="Times New Roman" pitchFamily="18" charset="0"/>
              </a:rPr>
              <a:t>Emn</a:t>
            </a:r>
            <a:r>
              <a:rPr lang="en-US" sz="2000" spc="20" dirty="0" smtClean="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smtClean="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a:t>
            </a:r>
            <a:r>
              <a:rPr lang="en-IN" sz="2000" dirty="0" smtClean="0"/>
              <a:t>=</a:t>
            </a:r>
            <a:r>
              <a:rPr lang="en-IN" sz="2000" dirty="0"/>
              <a:t>IF(J2=5,"veryhigh",IF(J2=4,"high",IF(J2=3,"medium",IF(J2,"</a:t>
            </a:r>
            <a:r>
              <a:rPr lang="en-IN" sz="2000" dirty="0" smtClean="0"/>
              <a:t>low“,</a:t>
            </a:r>
          </a:p>
          <a:p>
            <a:r>
              <a:rPr lang="en-IN" sz="2000" dirty="0"/>
              <a:t> </a:t>
            </a:r>
            <a:r>
              <a:rPr lang="en-IN" sz="2000" dirty="0" smtClean="0"/>
              <a:t>       IF(J2=1</a:t>
            </a:r>
            <a:r>
              <a:rPr lang="en-IN" sz="2000" dirty="0"/>
              <a:t>,"average</a:t>
            </a:r>
            <a:r>
              <a:rPr lang="en-IN" sz="2000" dirty="0" smtClean="0"/>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smtClean="0">
              <a:latin typeface="Times New Roman" pitchFamily="18" charset="0"/>
              <a:cs typeface="Times New Roman" pitchFamily="18" charset="0"/>
            </a:endParaRPr>
          </a:p>
          <a:p>
            <a:endParaRPr lang="en-US" sz="2000" b="1" spc="20" dirty="0" smtClean="0">
              <a:latin typeface="+mj-lt"/>
              <a:cs typeface="Times New Roman" pitchFamily="18" charset="0"/>
            </a:endParaRP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smtClean="0">
                <a:latin typeface="+mj-lt"/>
                <a:cs typeface="Times New Roman" pitchFamily="18" charset="0"/>
              </a:rPr>
              <a:t>PIVOT TABLE</a:t>
            </a:r>
            <a:r>
              <a:rPr lang="en-US" sz="2000" b="1" spc="20" dirty="0" smtClean="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pivot table they are used to summarize the data which are provided</a:t>
            </a:r>
          </a:p>
          <a:p>
            <a:r>
              <a:rPr lang="en-US" sz="2000" spc="20" dirty="0" smtClean="0">
                <a:latin typeface="Times New Roman" pitchFamily="18" charset="0"/>
                <a:cs typeface="Times New Roman" pitchFamily="18" charset="0"/>
              </a:rPr>
              <a:t>      In the data set.</a:t>
            </a:r>
          </a:p>
          <a:p>
            <a:pPr marL="342900" indent="-342900">
              <a:buFont typeface="Wingdings" pitchFamily="2" charset="2"/>
              <a:buChar char="v"/>
            </a:pPr>
            <a:r>
              <a:rPr lang="en-US" sz="2000" spc="20" dirty="0" smtClean="0">
                <a:latin typeface="Times New Roman" pitchFamily="18" charset="0"/>
                <a:cs typeface="Times New Roman" pitchFamily="18" charset="0"/>
              </a:rPr>
              <a:t>The important column are selected in the pivot table are </a:t>
            </a:r>
            <a:r>
              <a:rPr lang="en-US" sz="2000" spc="20" dirty="0" err="1" smtClean="0">
                <a:latin typeface="Times New Roman" pitchFamily="18" charset="0"/>
                <a:cs typeface="Times New Roman" pitchFamily="18" charset="0"/>
              </a:rPr>
              <a:t>Emn</a:t>
            </a:r>
            <a:r>
              <a:rPr lang="en-US" sz="2000" spc="20" dirty="0" smtClean="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smtClean="0">
                <a:latin typeface="Times New Roman" pitchFamily="18" charset="0"/>
                <a:cs typeface="Times New Roman" pitchFamily="18" charset="0"/>
              </a:rPr>
              <a:t>They are customize in the pivot table option</a:t>
            </a:r>
          </a:p>
          <a:p>
            <a:r>
              <a:rPr lang="en-US" sz="2000" spc="20" dirty="0" smtClean="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Name = Values</a:t>
            </a:r>
          </a:p>
          <a:p>
            <a:endParaRPr lang="en-US" sz="2000" b="1" u="sng" spc="20" dirty="0" smtClean="0">
              <a:latin typeface="+mj-lt"/>
              <a:cs typeface="Times New Roman" pitchFamily="18" charset="0"/>
            </a:endParaRPr>
          </a:p>
          <a:p>
            <a:r>
              <a:rPr lang="en-US" sz="2000" b="1" u="sng" spc="20" dirty="0" smtClean="0">
                <a:latin typeface="+mj-lt"/>
                <a:cs typeface="Times New Roman" pitchFamily="18" charset="0"/>
              </a:rPr>
              <a:t>GRAPH CHART:</a:t>
            </a:r>
          </a:p>
          <a:p>
            <a:endParaRPr lang="en-US" sz="2000" b="1" u="sng" spc="20" dirty="0" smtClean="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smtClean="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smtClean="0">
              <a:latin typeface="+mj-lt"/>
              <a:cs typeface="Times New Roman" pitchFamily="18" charset="0"/>
            </a:endParaRPr>
          </a:p>
          <a:p>
            <a:endParaRPr lang="en-US" sz="2000" spc="20" dirty="0" smtClean="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Bernard MT Condensed" panose="02050806060905020404" pitchFamily="18" charset="0"/>
              </a:rPr>
              <a:t>R</a:t>
            </a:r>
            <a:r>
              <a:rPr spc="-40" dirty="0">
                <a:latin typeface="Bernard MT Condensed" panose="02050806060905020404" pitchFamily="18" charset="0"/>
              </a:rPr>
              <a:t>E</a:t>
            </a:r>
            <a:r>
              <a:rPr spc="15" dirty="0">
                <a:latin typeface="Bernard MT Condensed" panose="02050806060905020404" pitchFamily="18" charset="0"/>
              </a:rPr>
              <a:t>S</a:t>
            </a:r>
            <a:r>
              <a:rPr spc="-30" dirty="0">
                <a:latin typeface="Bernard MT Condensed" panose="02050806060905020404" pitchFamily="18" charset="0"/>
              </a:rPr>
              <a:t>U</a:t>
            </a:r>
            <a:r>
              <a:rPr spc="-405" dirty="0">
                <a:latin typeface="Bernard MT Condensed" panose="02050806060905020404" pitchFamily="18" charset="0"/>
              </a:rPr>
              <a:t>L</a:t>
            </a:r>
            <a:r>
              <a:rPr dirty="0">
                <a:latin typeface="Bernard MT Condensed" panose="020508060609050204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CB24BC86-DD05-0A0C-2720-A477744FB7BA}"/>
              </a:ext>
            </a:extLst>
          </p:cNvPr>
          <p:cNvGraphicFramePr>
            <a:graphicFrameLocks/>
          </p:cNvGraphicFramePr>
          <p:nvPr>
            <p:extLst>
              <p:ext uri="{D42A27DB-BD31-4B8C-83A1-F6EECF244321}">
                <p14:modId xmlns:p14="http://schemas.microsoft.com/office/powerpoint/2010/main" val="857452170"/>
              </p:ext>
            </p:extLst>
          </p:nvPr>
        </p:nvGraphicFramePr>
        <p:xfrm>
          <a:off x="1295400" y="2000249"/>
          <a:ext cx="9448800" cy="3819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981200"/>
            <a:ext cx="9860280" cy="3785652"/>
          </a:xfrm>
          <a:prstGeom prst="rect">
            <a:avLst/>
          </a:prstGeom>
        </p:spPr>
        <p:txBody>
          <a:bodyPr wrap="square">
            <a:spAutoFit/>
          </a:bodyPr>
          <a:lstStyle/>
          <a:p>
            <a:r>
              <a:rPr lang="en-US" sz="2400" b="1" dirty="0" smtClean="0"/>
              <a:t>The </a:t>
            </a:r>
            <a:r>
              <a:rPr lang="en-US" sz="2400" b="1" dirty="0"/>
              <a:t>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nard MT Condensed" panose="02050806060905020404" pitchFamily="18" charset="0"/>
              </a:rPr>
              <a:t>PROJECT TITLE</a:t>
            </a:r>
            <a:endParaRPr lang="en-US" b="1" dirty="0">
              <a:latin typeface="Bernard MT Condensed" panose="02050806060905020404" pitchFamily="18" charset="0"/>
            </a:endParaRPr>
          </a:p>
        </p:txBody>
      </p:sp>
      <p:sp>
        <p:nvSpPr>
          <p:cNvPr id="3" name="Rectangle 2"/>
          <p:cNvSpPr/>
          <p:nvPr/>
        </p:nvSpPr>
        <p:spPr>
          <a:xfrm>
            <a:off x="1443243" y="2590800"/>
            <a:ext cx="9366474" cy="1754326"/>
          </a:xfrm>
          <a:prstGeom prst="rect">
            <a:avLst/>
          </a:prstGeom>
          <a:noFill/>
        </p:spPr>
        <p:txBody>
          <a:bodyPr wrap="none" lIns="91440" tIns="45720" rIns="91440" bIns="45720">
            <a:spAutoFit/>
          </a:bodyPr>
          <a:lstStyle/>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Employee Bonus Analysis Using </a:t>
            </a:r>
          </a:p>
          <a:p>
            <a:pPr algn="ctr"/>
            <a:r>
              <a:rPr lang="en-US" sz="5400" b="1" dirty="0" smtClean="0">
                <a:ln w="6600">
                  <a:solidFill>
                    <a:schemeClr val="accent2"/>
                  </a:solidFill>
                  <a:prstDash val="solid"/>
                </a:ln>
                <a:solidFill>
                  <a:srgbClr val="FFFFFF"/>
                </a:solidFill>
                <a:effectLst>
                  <a:outerShdw dist="38100" dir="2700000" algn="tl" rotWithShape="0">
                    <a:schemeClr val="accent2"/>
                  </a:outerShdw>
                </a:effectLst>
              </a:rPr>
              <a:t>Spreadsheet</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80441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nard MT Condensed" panose="02050806060905020404" pitchFamily="18" charset="0"/>
              </a:rPr>
              <a:t>AGENDA</a:t>
            </a:r>
            <a:endParaRPr lang="en-US" b="1" dirty="0">
              <a:latin typeface="Bernard MT Condensed" panose="02050806060905020404" pitchFamily="18" charset="0"/>
            </a:endParaRPr>
          </a:p>
        </p:txBody>
      </p:sp>
      <p:sp>
        <p:nvSpPr>
          <p:cNvPr id="4" name="TextBox 3"/>
          <p:cNvSpPr txBox="1"/>
          <p:nvPr/>
        </p:nvSpPr>
        <p:spPr>
          <a:xfrm>
            <a:off x="2209800" y="1447800"/>
            <a:ext cx="5312673" cy="5016758"/>
          </a:xfrm>
          <a:prstGeom prst="rect">
            <a:avLst/>
          </a:prstGeom>
          <a:noFill/>
        </p:spPr>
        <p:txBody>
          <a:bodyPr wrap="none" rtlCol="0">
            <a:spAutoFit/>
          </a:bodyPr>
          <a:lstStyle/>
          <a:p>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Conclusion</a:t>
            </a:r>
          </a:p>
          <a:p>
            <a:endParaRPr lang="en-US" sz="3200" dirty="0"/>
          </a:p>
        </p:txBody>
      </p:sp>
    </p:spTree>
    <p:extLst>
      <p:ext uri="{BB962C8B-B14F-4D97-AF65-F5344CB8AC3E}">
        <p14:creationId xmlns:p14="http://schemas.microsoft.com/office/powerpoint/2010/main" val="326934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01075" y="1695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smtClean="0">
                <a:latin typeface="Bernard MT Condensed" panose="02050806060905020404" pitchFamily="18" charset="0"/>
              </a:rPr>
              <a:t>PROBLEM	STATEMENT</a:t>
            </a:r>
            <a:endParaRPr lang="en-IN" dirty="0">
              <a:latin typeface="Bernard MT Condensed" panose="02050806060905020404" pitchFamily="18" charset="0"/>
            </a:endParaRPr>
          </a:p>
        </p:txBody>
      </p:sp>
      <p:sp>
        <p:nvSpPr>
          <p:cNvPr id="10" name="object 10"/>
          <p:cNvSpPr txBox="1">
            <a:spLocks noGrp="1"/>
          </p:cNvSpPr>
          <p:nvPr>
            <p:ph type="sldNum" sz="quarter" idx="12"/>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smtClean="0"/>
              <a:t>  </a:t>
            </a:r>
            <a:endParaRPr lang="en-IN" dirty="0"/>
          </a:p>
        </p:txBody>
      </p:sp>
      <p:sp>
        <p:nvSpPr>
          <p:cNvPr id="9" name="Rectangle 8"/>
          <p:cNvSpPr/>
          <p:nvPr/>
        </p:nvSpPr>
        <p:spPr>
          <a:xfrm>
            <a:off x="371475" y="1998684"/>
            <a:ext cx="7620000" cy="4401205"/>
          </a:xfrm>
          <a:prstGeom prst="rect">
            <a:avLst/>
          </a:prstGeom>
        </p:spPr>
        <p:txBody>
          <a:bodyPr wrap="square">
            <a:spAutoFit/>
          </a:bodyPr>
          <a:lstStyle/>
          <a:p>
            <a:r>
              <a:rPr lang="en-US" sz="2800" b="1" dirty="0">
                <a:latin typeface="Algerian" panose="04020705040A02060702" pitchFamily="82" charset="0"/>
              </a:rPr>
              <a:t>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endParaRPr lang="en-IN" sz="2800" dirty="0">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latin typeface="Bernard MT Condensed" panose="02050806060905020404" pitchFamily="18" charset="0"/>
              </a:rPr>
              <a:t>PROJECT</a:t>
            </a:r>
            <a:r>
              <a:rPr lang="en-US" sz="4250" spc="5" dirty="0" smtClean="0">
                <a:latin typeface="Bernard MT Condensed" panose="02050806060905020404" pitchFamily="18" charset="0"/>
              </a:rPr>
              <a:t> </a:t>
            </a:r>
            <a:r>
              <a:rPr sz="4250" spc="-20" dirty="0" smtClean="0">
                <a:latin typeface="Bernard MT Condensed" panose="02050806060905020404" pitchFamily="18" charset="0"/>
              </a:rPr>
              <a:t>OVERVIEW</a:t>
            </a:r>
            <a:endParaRPr sz="4250" dirty="0">
              <a:latin typeface="Bernard MT Condensed" panose="020508060609050204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4114800" y="2036802"/>
            <a:ext cx="7924799" cy="3046988"/>
          </a:xfrm>
          <a:prstGeom prst="rect">
            <a:avLst/>
          </a:prstGeom>
          <a:noFill/>
        </p:spPr>
        <p:txBody>
          <a:bodyPr wrap="square" rtlCol="0">
            <a:spAutoFit/>
          </a:bodyPr>
          <a:lstStyle/>
          <a:p>
            <a:r>
              <a:rPr lang="en-IN" sz="24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r>
              <a:rPr lang="en-IN" sz="2400" dirty="0" smtClean="0">
                <a:solidFill>
                  <a:srgbClr val="0D0D0D"/>
                </a:solidFill>
                <a:latin typeface="Times New Roman" pitchFamily="18" charset="0"/>
                <a:cs typeface="Times New Roman" pitchFamily="18" charset="0"/>
              </a:rPr>
              <a:t>:</a:t>
            </a:r>
          </a:p>
          <a:p>
            <a:r>
              <a:rPr lang="en-IN" sz="2400" dirty="0" smtClean="0">
                <a:solidFill>
                  <a:srgbClr val="0D0D0D"/>
                </a:solidFill>
                <a:latin typeface="Times New Roman" pitchFamily="18" charset="0"/>
                <a:cs typeface="Times New Roman" pitchFamily="18" charset="0"/>
              </a:rPr>
              <a:t> </a:t>
            </a:r>
            <a:r>
              <a:rPr lang="en-IN" sz="2400" dirty="0">
                <a:solidFill>
                  <a:srgbClr val="0D0D0D"/>
                </a:solidFill>
                <a:latin typeface="Times New Roman" pitchFamily="18" charset="0"/>
                <a:cs typeface="Times New Roman" pitchFamily="18" charset="0"/>
              </a:rPr>
              <a:t>Performance </a:t>
            </a:r>
            <a:r>
              <a:rPr lang="en-IN" sz="2400" dirty="0" smtClean="0">
                <a:solidFill>
                  <a:srgbClr val="0D0D0D"/>
                </a:solidFill>
                <a:latin typeface="Times New Roman" pitchFamily="18" charset="0"/>
                <a:cs typeface="Times New Roman" pitchFamily="18" charset="0"/>
              </a:rPr>
              <a:t>reviews These can </a:t>
            </a:r>
            <a:r>
              <a:rPr lang="en-IN" sz="2400" dirty="0">
                <a:solidFill>
                  <a:srgbClr val="0D0D0D"/>
                </a:solidFill>
                <a:latin typeface="Times New Roman" pitchFamily="18" charset="0"/>
                <a:cs typeface="Times New Roman" pitchFamily="18" charset="0"/>
              </a:rPr>
              <a:t>include feedback and praise for strengths, such as communication skills, and discussion of weaknesses or areas for improvement. Performance reviews can also include rating scales to measure skill levels in specific categories</a:t>
            </a:r>
            <a:endParaRPr lang="en-IN" sz="2400" dirty="0">
              <a:latin typeface="Times New Roman" pitchFamily="18" charset="0"/>
              <a:cs typeface="Times New Roman"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211617"/>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smtClean="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smtClean="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smtClean="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smtClean="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smtClean="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smtClean="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Rectangle 7"/>
          <p:cNvSpPr/>
          <p:nvPr/>
        </p:nvSpPr>
        <p:spPr>
          <a:xfrm>
            <a:off x="3166773" y="1935470"/>
            <a:ext cx="6638292" cy="4524315"/>
          </a:xfrm>
          <a:prstGeom prst="rect">
            <a:avLst/>
          </a:prstGeom>
        </p:spPr>
        <p:txBody>
          <a:bodyPr wrap="none">
            <a:spAutoFit/>
          </a:bodyPr>
          <a:lstStyle/>
          <a:p>
            <a:r>
              <a:rPr lang="en-IN" b="1" dirty="0" smtClean="0">
                <a:solidFill>
                  <a:srgbClr val="0D0D0D"/>
                </a:solidFill>
                <a:latin typeface="+mj-lt"/>
                <a:cs typeface="Times New Roman" pitchFamily="18" charset="0"/>
              </a:rPr>
              <a:t>CONDITIOANL FORMATING </a:t>
            </a:r>
            <a:r>
              <a:rPr lang="en-IN" b="1" dirty="0" smtClean="0">
                <a:solidFill>
                  <a:srgbClr val="0D0D0D"/>
                </a:solidFill>
                <a:cs typeface="Times New Roman" pitchFamily="18" charset="0"/>
              </a:rPr>
              <a:t>: </a:t>
            </a:r>
            <a:r>
              <a:rPr lang="en-IN" dirty="0" smtClean="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smtClean="0">
                <a:solidFill>
                  <a:srgbClr val="0D0D0D"/>
                </a:solidFill>
                <a:latin typeface="+mj-lt"/>
                <a:cs typeface="Times New Roman" pitchFamily="18" charset="0"/>
              </a:rPr>
              <a:t>FILTER:</a:t>
            </a:r>
            <a:r>
              <a:rPr lang="en-US" dirty="0" smtClean="0">
                <a:solidFill>
                  <a:srgbClr val="0D0D0D"/>
                </a:solidFill>
                <a:cs typeface="Times New Roman" pitchFamily="18" charset="0"/>
              </a:rPr>
              <a:t> </a:t>
            </a:r>
            <a:r>
              <a:rPr lang="en-US" dirty="0" smtClean="0">
                <a:solidFill>
                  <a:srgbClr val="0D0D0D"/>
                </a:solidFill>
                <a:latin typeface="Times New Roman" pitchFamily="18" charset="0"/>
                <a:cs typeface="Times New Roman" pitchFamily="18" charset="0"/>
              </a:rPr>
              <a:t>To remove the blank cells</a:t>
            </a:r>
          </a:p>
          <a:p>
            <a:endParaRPr lang="en-US" dirty="0" smtClean="0">
              <a:solidFill>
                <a:srgbClr val="0D0D0D"/>
              </a:solidFill>
              <a:cs typeface="Times New Roman" pitchFamily="18" charset="0"/>
            </a:endParaRPr>
          </a:p>
          <a:p>
            <a:r>
              <a:rPr lang="en-US" b="1" dirty="0" smtClean="0">
                <a:latin typeface="+mj-lt"/>
              </a:rPr>
              <a:t>FORMULA:</a:t>
            </a:r>
            <a:r>
              <a:rPr lang="en-US" dirty="0" smtClean="0"/>
              <a:t> </a:t>
            </a:r>
            <a:r>
              <a:rPr lang="en-US" dirty="0" smtClean="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smtClean="0">
                <a:solidFill>
                  <a:srgbClr val="0D0D0D"/>
                </a:solidFill>
                <a:latin typeface="+mj-lt"/>
                <a:cs typeface="Times New Roman" pitchFamily="18" charset="0"/>
              </a:rPr>
              <a:t>PIVOT TABLE: </a:t>
            </a:r>
            <a:r>
              <a:rPr lang="en-US" dirty="0" smtClean="0">
                <a:solidFill>
                  <a:srgbClr val="0D0D0D"/>
                </a:solidFill>
                <a:latin typeface="Times New Roman" pitchFamily="18" charset="0"/>
                <a:cs typeface="Times New Roman" pitchFamily="18" charset="0"/>
              </a:rPr>
              <a:t>To select the data to make pivot table</a:t>
            </a:r>
          </a:p>
          <a:p>
            <a:r>
              <a:rPr lang="en-US" b="1" dirty="0" smtClean="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r>
              <a:rPr lang="en-US" b="1" dirty="0" smtClean="0">
                <a:solidFill>
                  <a:srgbClr val="0D0D0D"/>
                </a:solidFill>
                <a:latin typeface="+mj-lt"/>
                <a:cs typeface="Times New Roman" pitchFamily="18" charset="0"/>
              </a:rPr>
              <a:t>  </a:t>
            </a:r>
            <a:endParaRPr lang="en-US" b="1" dirty="0">
              <a:solidFill>
                <a:srgbClr val="0D0D0D"/>
              </a:solidFill>
              <a:latin typeface="+mj-lt"/>
              <a:cs typeface="Times New Roman" pitchFamily="18" charset="0"/>
            </a:endParaRPr>
          </a:p>
          <a:p>
            <a:r>
              <a:rPr lang="en-US" b="1" dirty="0" smtClean="0">
                <a:solidFill>
                  <a:srgbClr val="0D0D0D"/>
                </a:solidFill>
                <a:latin typeface="+mj-lt"/>
                <a:cs typeface="Times New Roman" pitchFamily="18" charset="0"/>
              </a:rPr>
              <a:t>PIVOT CHART: </a:t>
            </a:r>
            <a:r>
              <a:rPr lang="en-US" dirty="0" smtClean="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smtClean="0">
                <a:solidFill>
                  <a:srgbClr val="0D0D0D"/>
                </a:solidFill>
                <a:latin typeface="+mj-lt"/>
                <a:cs typeface="Times New Roman" pitchFamily="18" charset="0"/>
              </a:rPr>
              <a:t>GRAPH</a:t>
            </a:r>
            <a:r>
              <a:rPr lang="en-US" dirty="0" smtClean="0">
                <a:solidFill>
                  <a:srgbClr val="0D0D0D"/>
                </a:solidFill>
                <a:latin typeface="+mj-lt"/>
                <a:cs typeface="Times New Roman" pitchFamily="18" charset="0"/>
              </a:rPr>
              <a:t>: </a:t>
            </a:r>
            <a:r>
              <a:rPr lang="en-US" dirty="0" smtClean="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smtClean="0">
                <a:solidFill>
                  <a:srgbClr val="0D0D0D"/>
                </a:solidFill>
                <a:latin typeface="+mj-lt"/>
                <a:cs typeface="Times New Roman" pitchFamily="18" charset="0"/>
              </a:rPr>
              <a:t>SLICER:</a:t>
            </a:r>
            <a:r>
              <a:rPr lang="en-US" dirty="0" smtClean="0">
                <a:solidFill>
                  <a:srgbClr val="0D0D0D"/>
                </a:solidFill>
                <a:latin typeface="+mj-lt"/>
                <a:cs typeface="Times New Roman" pitchFamily="18" charset="0"/>
              </a:rPr>
              <a:t> </a:t>
            </a:r>
            <a:r>
              <a:rPr lang="en-US" dirty="0" smtClean="0">
                <a:solidFill>
                  <a:srgbClr val="0D0D0D"/>
                </a:solidFill>
                <a:latin typeface="Times New Roman" pitchFamily="18" charset="0"/>
                <a:cs typeface="Times New Roman" pitchFamily="18" charset="0"/>
              </a:rPr>
              <a:t>To </a:t>
            </a:r>
            <a:r>
              <a:rPr lang="en-US" dirty="0" err="1" smtClean="0">
                <a:solidFill>
                  <a:srgbClr val="0D0D0D"/>
                </a:solidFill>
                <a:latin typeface="Times New Roman" pitchFamily="18" charset="0"/>
                <a:cs typeface="Times New Roman" pitchFamily="18" charset="0"/>
              </a:rPr>
              <a:t>summarise</a:t>
            </a:r>
            <a:r>
              <a:rPr lang="en-US" dirty="0" smtClean="0">
                <a:solidFill>
                  <a:srgbClr val="0D0D0D"/>
                </a:solidFill>
                <a:latin typeface="Times New Roman" pitchFamily="18" charset="0"/>
                <a:cs typeface="Times New Roman" pitchFamily="18" charset="0"/>
              </a:rPr>
              <a:t> the selected data in table</a:t>
            </a:r>
          </a:p>
          <a:p>
            <a:endParaRPr lang="en-US" dirty="0" smtClean="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667000" y="2286000"/>
            <a:ext cx="3301994" cy="2862322"/>
          </a:xfrm>
          <a:prstGeom prst="rect">
            <a:avLst/>
          </a:prstGeom>
        </p:spPr>
        <p:txBody>
          <a:bodyPr wrap="none">
            <a:spAutoFit/>
          </a:bodyPr>
          <a:lstStyle/>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Employee dataset – </a:t>
            </a:r>
            <a:r>
              <a:rPr lang="en-US" sz="2000" dirty="0" err="1" smtClean="0">
                <a:solidFill>
                  <a:srgbClr val="0D0D0D"/>
                </a:solidFill>
                <a:latin typeface="Times New Roman" pitchFamily="18" charset="0"/>
                <a:cs typeface="Times New Roman" pitchFamily="18" charset="0"/>
              </a:rPr>
              <a:t>kaggle</a:t>
            </a:r>
            <a:endParaRPr lang="en-US" sz="2000" dirty="0" smtClean="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9 features</a:t>
            </a:r>
            <a:endParaRPr lang="en-IN" sz="2000" dirty="0" smtClean="0">
              <a:latin typeface="Times New Roman" pitchFamily="18" charset="0"/>
              <a:cs typeface="Times New Roman" pitchFamily="18" charset="0"/>
            </a:endParaRPr>
          </a:p>
          <a:p>
            <a:pPr marL="342900" indent="-342900">
              <a:buFont typeface="Wingdings" pitchFamily="2" charset="2"/>
              <a:buChar char="v"/>
            </a:pPr>
            <a:r>
              <a:rPr lang="en-US" sz="2000" dirty="0" err="1" smtClean="0">
                <a:solidFill>
                  <a:srgbClr val="0D0D0D"/>
                </a:solidFill>
                <a:latin typeface="Times New Roman" pitchFamily="18" charset="0"/>
                <a:cs typeface="Times New Roman" pitchFamily="18" charset="0"/>
              </a:rPr>
              <a:t>Emp</a:t>
            </a:r>
            <a:r>
              <a:rPr lang="en-US" sz="2000" dirty="0" smtClean="0">
                <a:solidFill>
                  <a:srgbClr val="0D0D0D"/>
                </a:solidFill>
                <a:latin typeface="Times New Roman" pitchFamily="18" charset="0"/>
                <a:cs typeface="Times New Roman" pitchFamily="18" charset="0"/>
              </a:rPr>
              <a:t> id-</a:t>
            </a:r>
            <a:r>
              <a:rPr lang="en-US" sz="2000" dirty="0" err="1" smtClean="0">
                <a:solidFill>
                  <a:srgbClr val="0D0D0D"/>
                </a:solidFill>
                <a:latin typeface="Times New Roman" pitchFamily="18" charset="0"/>
                <a:cs typeface="Times New Roman" pitchFamily="18" charset="0"/>
              </a:rPr>
              <a:t>num</a:t>
            </a:r>
            <a:endParaRPr lang="en-US" sz="2000" dirty="0" smtClean="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smtClean="0">
                <a:solidFill>
                  <a:srgbClr val="0D0D0D"/>
                </a:solidFill>
                <a:latin typeface="Times New Roman" pitchFamily="18" charset="0"/>
                <a:cs typeface="Times New Roman" pitchFamily="18" charset="0"/>
              </a:rPr>
              <a:t>Emp</a:t>
            </a:r>
            <a:r>
              <a:rPr lang="en-US" sz="2000" dirty="0" smtClean="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smtClean="0">
                <a:solidFill>
                  <a:srgbClr val="0D0D0D"/>
                </a:solidFill>
                <a:latin typeface="Times New Roman" pitchFamily="18" charset="0"/>
                <a:cs typeface="Times New Roman" pitchFamily="18" charset="0"/>
              </a:rPr>
              <a:t>Rating-</a:t>
            </a:r>
            <a:r>
              <a:rPr lang="en-US" sz="2000" dirty="0" err="1" smtClean="0">
                <a:solidFill>
                  <a:srgbClr val="0D0D0D"/>
                </a:solidFill>
                <a:latin typeface="Times New Roman" pitchFamily="18" charset="0"/>
                <a:cs typeface="Times New Roman" pitchFamily="18" charset="0"/>
              </a:rPr>
              <a:t>num</a:t>
            </a:r>
            <a:endParaRPr lang="en-US" sz="2000" dirty="0" smtClean="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smtClean="0"/>
              <a:t> </a:t>
            </a:r>
            <a:r>
              <a:rPr lang="en-US" sz="1800" spc="20" dirty="0" smtClean="0"/>
              <a:t/>
            </a:r>
            <a:br>
              <a:rPr lang="en-US" sz="1800" spc="20" dirty="0" smtClean="0"/>
            </a:br>
            <a:r>
              <a:rPr lang="en-US" sz="1800" u="sng" spc="20" dirty="0" smtClean="0"/>
              <a:t> </a:t>
            </a:r>
            <a:r>
              <a:rPr lang="en-US" sz="1800" spc="20" dirty="0" smtClean="0"/>
              <a:t>                                                </a:t>
            </a:r>
            <a:r>
              <a:rPr lang="en-US" sz="1800" u="sng" spc="20" dirty="0" smtClean="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200329"/>
          </a:xfrm>
          <a:prstGeom prst="rect">
            <a:avLst/>
          </a:prstGeom>
        </p:spPr>
        <p:txBody>
          <a:bodyPr wrap="square">
            <a:spAutoFit/>
          </a:bodyPr>
          <a:lstStyle/>
          <a:p>
            <a:r>
              <a:rPr lang="en-IN" sz="2400" dirty="0" smtClean="0"/>
              <a:t>  </a:t>
            </a:r>
            <a:r>
              <a:rPr lang="en-IN" sz="2400" dirty="0"/>
              <a:t>=IF(J2=5,6000,IF(J2=4,4200,IF(J2=3,3000,IF(J2=2,2500,IF(J2=1,1500)))))</a:t>
            </a:r>
            <a:endParaRPr lang="en-IN"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412</TotalTime>
  <Words>709</Words>
  <Application>Microsoft Office PowerPoint</Application>
  <PresentationFormat>Widescreen</PresentationFormat>
  <Paragraphs>124</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Bernard MT Condensed</vt:lpstr>
      <vt:lpstr>Calibri</vt:lpstr>
      <vt:lpstr>Calibri Light</vt:lpstr>
      <vt:lpstr>Times New Roman</vt:lpstr>
      <vt:lpstr>Trebuchet MS</vt:lpstr>
      <vt:lpstr>Wingdings</vt:lpstr>
      <vt:lpstr>Retrospect</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42</cp:revision>
  <dcterms:created xsi:type="dcterms:W3CDTF">2024-03-29T15:07:22Z</dcterms:created>
  <dcterms:modified xsi:type="dcterms:W3CDTF">2024-08-30T10:12:34Z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