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147" d="100"/>
          <a:sy n="147" d="100"/>
        </p:scale>
        <p:origin x="-55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Your project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Team members 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FAA0-FD3E-B04A-B657-0992ECF486F4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4F38-FE58-1F40-AC32-6AF8DB6C77E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_origina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53201" y="4649265"/>
            <a:ext cx="2182397" cy="49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728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FAA0-FD3E-B04A-B657-0992ECF486F4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4F38-FE58-1F40-AC32-6AF8DB6C7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512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FAA0-FD3E-B04A-B657-0992ECF486F4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4F38-FE58-1F40-AC32-6AF8DB6C7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291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FAA0-FD3E-B04A-B657-0992ECF486F4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4F38-FE58-1F40-AC32-6AF8DB6C7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644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FAA0-FD3E-B04A-B657-0992ECF486F4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4F38-FE58-1F40-AC32-6AF8DB6C7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7352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FAA0-FD3E-B04A-B657-0992ECF486F4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4F38-FE58-1F40-AC32-6AF8DB6C7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347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FAA0-FD3E-B04A-B657-0992ECF486F4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4F38-FE58-1F40-AC32-6AF8DB6C7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722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FAA0-FD3E-B04A-B657-0992ECF486F4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4F38-FE58-1F40-AC32-6AF8DB6C7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621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FAA0-FD3E-B04A-B657-0992ECF486F4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4F38-FE58-1F40-AC32-6AF8DB6C7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532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FAA0-FD3E-B04A-B657-0992ECF486F4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4F38-FE58-1F40-AC32-6AF8DB6C7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824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FAA0-FD3E-B04A-B657-0992ECF486F4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4F38-FE58-1F40-AC32-6AF8DB6C7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780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5FAA0-FD3E-B04A-B657-0992ECF486F4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64F38-FE58-1F40-AC32-6AF8DB6C77E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_original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53201" y="4649265"/>
            <a:ext cx="2182397" cy="49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5587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ombustion.berkeley.edu/gri_mech/" TargetMode="External"/><Relationship Id="rId2" Type="http://schemas.openxmlformats.org/officeDocument/2006/relationships/hyperlink" Target="http://www.edxengin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3.nd.edu/~powers/ame.60636/kee2000.pdf" TargetMode="External"/><Relationship Id="rId5" Type="http://schemas.openxmlformats.org/officeDocument/2006/relationships/hyperlink" Target="http://combustion.berkeley.edu/gri_mech/data/nasa_plnm.html" TargetMode="External"/><Relationship Id="rId4" Type="http://schemas.openxmlformats.org/officeDocument/2006/relationships/hyperlink" Target="http://combustion.berkeley.edu/gri_mech/version30/files30/thermo30.da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1268244"/>
            <a:ext cx="8138809" cy="242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5155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404"/>
            <a:ext cx="8229600" cy="4335219"/>
          </a:xfrm>
        </p:spPr>
        <p:txBody>
          <a:bodyPr>
            <a:normAutofit/>
          </a:bodyPr>
          <a:lstStyle/>
          <a:p>
            <a:pPr lvl="0" algn="r">
              <a:buNone/>
            </a:pPr>
            <a:r>
              <a:rPr lang="en-IN" sz="1800" dirty="0" smtClean="0">
                <a:solidFill>
                  <a:prstClr val="black"/>
                </a:solidFill>
              </a:rPr>
              <a:t>Script Pseudo code (contd...)</a:t>
            </a:r>
          </a:p>
          <a:p>
            <a:pPr>
              <a:buNone/>
            </a:pPr>
            <a:r>
              <a:rPr lang="en-IN" sz="2000" dirty="0" smtClean="0"/>
              <a:t>PRINT c</a:t>
            </a:r>
            <a:r>
              <a:rPr lang="en-IN" sz="2000" baseline="-25000" dirty="0" smtClean="0"/>
              <a:t>p,</a:t>
            </a:r>
            <a:r>
              <a:rPr lang="en-IN" sz="2000" dirty="0" smtClean="0"/>
              <a:t> H</a:t>
            </a:r>
            <a:r>
              <a:rPr lang="en-IN" sz="2000" baseline="30000" dirty="0" smtClean="0"/>
              <a:t>o</a:t>
            </a:r>
            <a:r>
              <a:rPr lang="en-IN" sz="2000" dirty="0" smtClean="0"/>
              <a:t> , S</a:t>
            </a:r>
            <a:r>
              <a:rPr lang="en-IN" sz="2000" baseline="30000" dirty="0" smtClean="0"/>
              <a:t>o</a:t>
            </a:r>
            <a:r>
              <a:rPr lang="en-IN" sz="2000" dirty="0" smtClean="0"/>
              <a:t> </a:t>
            </a:r>
          </a:p>
          <a:p>
            <a:pPr>
              <a:buNone/>
            </a:pPr>
            <a:r>
              <a:rPr lang="en-IN" sz="2000" dirty="0" smtClean="0"/>
              <a:t>FOR Temperature = lower limit : upper limit</a:t>
            </a:r>
          </a:p>
          <a:p>
            <a:pPr>
              <a:buNone/>
            </a:pPr>
            <a:r>
              <a:rPr lang="en-IN" sz="2000" dirty="0" smtClean="0"/>
              <a:t>      CALCULATE properties for all temperature</a:t>
            </a:r>
          </a:p>
          <a:p>
            <a:pPr>
              <a:buNone/>
            </a:pPr>
            <a:r>
              <a:rPr lang="en-IN" sz="2000" dirty="0" smtClean="0"/>
              <a:t>PLOT properties vs. Temperature</a:t>
            </a:r>
          </a:p>
          <a:p>
            <a:pPr>
              <a:buNone/>
            </a:pPr>
            <a:r>
              <a:rPr lang="en-IN" sz="2000" dirty="0" smtClean="0"/>
              <a:t>RELEASE the database</a:t>
            </a: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732"/>
            <a:ext cx="8229600" cy="447789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2000" u="sng" dirty="0" smtClean="0"/>
              <a:t>Script file (explained) </a:t>
            </a:r>
          </a:p>
          <a:p>
            <a:pPr algn="ctr">
              <a:buNone/>
            </a:pPr>
            <a:endParaRPr lang="en-IN" sz="2000" u="sng" dirty="0"/>
          </a:p>
        </p:txBody>
      </p:sp>
      <p:pic>
        <p:nvPicPr>
          <p:cNvPr id="4" name="Picture 3" descr="Screenshot (109).png"/>
          <p:cNvPicPr>
            <a:picLocks noChangeAspect="1"/>
          </p:cNvPicPr>
          <p:nvPr/>
        </p:nvPicPr>
        <p:blipFill>
          <a:blip r:embed="rId2"/>
          <a:srcRect l="14823" t="14500" r="53759" b="10671"/>
          <a:stretch>
            <a:fillRect/>
          </a:stretch>
        </p:blipFill>
        <p:spPr>
          <a:xfrm>
            <a:off x="0" y="745787"/>
            <a:ext cx="2872902" cy="3848836"/>
          </a:xfrm>
          <a:prstGeom prst="rect">
            <a:avLst/>
          </a:prstGeom>
        </p:spPr>
      </p:pic>
      <p:pic>
        <p:nvPicPr>
          <p:cNvPr id="5" name="Picture 4" descr="Screenshot (110).png"/>
          <p:cNvPicPr>
            <a:picLocks noChangeAspect="1"/>
          </p:cNvPicPr>
          <p:nvPr/>
        </p:nvPicPr>
        <p:blipFill>
          <a:blip r:embed="rId3"/>
          <a:srcRect l="14636" t="14791" r="50559" b="10671"/>
          <a:stretch>
            <a:fillRect/>
          </a:stretch>
        </p:blipFill>
        <p:spPr>
          <a:xfrm>
            <a:off x="2872902" y="741329"/>
            <a:ext cx="3182592" cy="3833839"/>
          </a:xfrm>
          <a:prstGeom prst="rect">
            <a:avLst/>
          </a:prstGeom>
        </p:spPr>
      </p:pic>
      <p:pic>
        <p:nvPicPr>
          <p:cNvPr id="6" name="Picture 5" descr="Screenshot (111).png"/>
          <p:cNvPicPr>
            <a:picLocks noChangeAspect="1"/>
          </p:cNvPicPr>
          <p:nvPr/>
        </p:nvPicPr>
        <p:blipFill>
          <a:blip r:embed="rId4"/>
          <a:srcRect l="15106" t="14500" r="49646" b="10671"/>
          <a:stretch>
            <a:fillRect/>
          </a:stretch>
        </p:blipFill>
        <p:spPr>
          <a:xfrm>
            <a:off x="5920902" y="730790"/>
            <a:ext cx="3223098" cy="38488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038"/>
            <a:ext cx="8229600" cy="439358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2400" u="sng" dirty="0" smtClean="0"/>
              <a:t>Using script</a:t>
            </a:r>
          </a:p>
          <a:p>
            <a:pPr>
              <a:buNone/>
            </a:pPr>
            <a:endParaRPr lang="en-IN" sz="2400" u="sng" dirty="0"/>
          </a:p>
        </p:txBody>
      </p:sp>
      <p:pic>
        <p:nvPicPr>
          <p:cNvPr id="5" name="Picture 4" descr="Screenshot (114).png"/>
          <p:cNvPicPr>
            <a:picLocks noChangeAspect="1"/>
          </p:cNvPicPr>
          <p:nvPr/>
        </p:nvPicPr>
        <p:blipFill>
          <a:blip r:embed="rId2"/>
          <a:srcRect l="14965" t="7187" r="32837" b="65327"/>
          <a:stretch>
            <a:fillRect/>
          </a:stretch>
        </p:blipFill>
        <p:spPr>
          <a:xfrm>
            <a:off x="457200" y="975849"/>
            <a:ext cx="4773039" cy="14137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606517"/>
            <a:ext cx="158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 Octave GUI :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56903" y="2516540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 Octave CLI</a:t>
            </a:r>
            <a:endParaRPr lang="en-IN" dirty="0"/>
          </a:p>
        </p:txBody>
      </p:sp>
      <p:pic>
        <p:nvPicPr>
          <p:cNvPr id="8" name="Picture 7" descr="Screenshot (115).png"/>
          <p:cNvPicPr>
            <a:picLocks noChangeAspect="1"/>
          </p:cNvPicPr>
          <p:nvPr/>
        </p:nvPicPr>
        <p:blipFill>
          <a:blip r:embed="rId3"/>
          <a:srcRect l="6950" t="5422" r="47660" b="68353"/>
          <a:stretch>
            <a:fillRect/>
          </a:stretch>
        </p:blipFill>
        <p:spPr>
          <a:xfrm>
            <a:off x="457200" y="2885872"/>
            <a:ext cx="4150469" cy="13489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459462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2000" u="sng" dirty="0" smtClean="0"/>
              <a:t>Plot Results</a:t>
            </a:r>
          </a:p>
          <a:p>
            <a:pPr algn="ctr">
              <a:buNone/>
            </a:pPr>
            <a:endParaRPr lang="en-IN" sz="2000" u="sng" dirty="0" smtClean="0"/>
          </a:p>
          <a:p>
            <a:pPr>
              <a:buNone/>
            </a:pPr>
            <a:endParaRPr lang="en-IN" sz="2000" u="sng" dirty="0"/>
          </a:p>
        </p:txBody>
      </p:sp>
      <p:pic>
        <p:nvPicPr>
          <p:cNvPr id="4" name="Picture 3" descr="Screenshot (11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52" y="679233"/>
            <a:ext cx="7243863" cy="35389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15320" y="4250488"/>
            <a:ext cx="1220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Calibri Light" pitchFamily="34" charset="0"/>
              </a:rPr>
              <a:t>CH4 </a:t>
            </a:r>
            <a:endParaRPr lang="en-IN" sz="1400" b="1" dirty="0">
              <a:latin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9949"/>
            <a:ext cx="8229600" cy="435467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2000" u="sng" dirty="0" smtClean="0"/>
              <a:t>Testing</a:t>
            </a:r>
          </a:p>
          <a:p>
            <a:pPr algn="ctr">
              <a:buNone/>
            </a:pPr>
            <a:endParaRPr lang="en-IN" sz="2000" u="sng" dirty="0" smtClean="0"/>
          </a:p>
          <a:p>
            <a:r>
              <a:rPr lang="en-IN" sz="2000" dirty="0" smtClean="0"/>
              <a:t>The plots can be checked by molar mixing or mass mixing</a:t>
            </a:r>
          </a:p>
          <a:p>
            <a:pPr>
              <a:buNone/>
            </a:pPr>
            <a:endParaRPr lang="en-IN" sz="2000" dirty="0" smtClean="0"/>
          </a:p>
          <a:p>
            <a:pPr lvl="1">
              <a:buFont typeface="Wingdings" pitchFamily="2" charset="2"/>
              <a:buChar char="ü"/>
            </a:pPr>
            <a:r>
              <a:rPr lang="en-IN" sz="1600" dirty="0" smtClean="0"/>
              <a:t> C</a:t>
            </a:r>
            <a:r>
              <a:rPr lang="en-IN" sz="1600" baseline="-25000" dirty="0" smtClean="0"/>
              <a:t>p</a:t>
            </a:r>
            <a:r>
              <a:rPr lang="en-IN" sz="1600" dirty="0" smtClean="0"/>
              <a:t> of air = c</a:t>
            </a:r>
            <a:r>
              <a:rPr lang="en-IN" sz="1600" baseline="-25000" dirty="0" smtClean="0"/>
              <a:t>p</a:t>
            </a:r>
            <a:r>
              <a:rPr lang="en-IN" sz="1600" dirty="0" smtClean="0"/>
              <a:t> of N</a:t>
            </a:r>
            <a:r>
              <a:rPr lang="en-IN" sz="1600" baseline="-25000" dirty="0" smtClean="0"/>
              <a:t>2</a:t>
            </a:r>
            <a:r>
              <a:rPr lang="en-IN" sz="1600" dirty="0" smtClean="0"/>
              <a:t> * 0.79 + c</a:t>
            </a:r>
            <a:r>
              <a:rPr lang="en-IN" sz="1600" baseline="-25000" dirty="0" smtClean="0"/>
              <a:t>p</a:t>
            </a:r>
            <a:r>
              <a:rPr lang="en-IN" sz="1600" dirty="0" smtClean="0"/>
              <a:t> of  O</a:t>
            </a:r>
            <a:r>
              <a:rPr lang="en-IN" sz="1600" baseline="-25000" dirty="0" smtClean="0"/>
              <a:t>2</a:t>
            </a:r>
            <a:r>
              <a:rPr lang="en-IN" sz="1600" dirty="0" smtClean="0"/>
              <a:t> * 0.21 (by molar mixing)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dirty="0" smtClean="0"/>
              <a:t>C</a:t>
            </a:r>
            <a:r>
              <a:rPr lang="en-IN" sz="1600" baseline="-25000" dirty="0" smtClean="0"/>
              <a:t>p</a:t>
            </a:r>
            <a:r>
              <a:rPr lang="en-IN" sz="1600" dirty="0" smtClean="0"/>
              <a:t> of air = c</a:t>
            </a:r>
            <a:r>
              <a:rPr lang="en-IN" sz="1600" baseline="-25000" dirty="0" smtClean="0"/>
              <a:t>p</a:t>
            </a:r>
            <a:r>
              <a:rPr lang="en-IN" sz="1600" dirty="0" smtClean="0"/>
              <a:t> of N</a:t>
            </a:r>
            <a:r>
              <a:rPr lang="en-IN" sz="1600" baseline="-25000" dirty="0" smtClean="0"/>
              <a:t>2</a:t>
            </a:r>
            <a:r>
              <a:rPr lang="en-IN" sz="1600" dirty="0" smtClean="0"/>
              <a:t> * 0.77 + c</a:t>
            </a:r>
            <a:r>
              <a:rPr lang="en-IN" sz="1600" baseline="-25000" dirty="0" smtClean="0"/>
              <a:t>p</a:t>
            </a:r>
            <a:r>
              <a:rPr lang="en-IN" sz="1600" dirty="0" smtClean="0"/>
              <a:t> of  O</a:t>
            </a:r>
            <a:r>
              <a:rPr lang="en-IN" sz="1600" baseline="-25000" dirty="0" smtClean="0"/>
              <a:t>2</a:t>
            </a:r>
            <a:r>
              <a:rPr lang="en-IN" sz="1600" dirty="0" smtClean="0"/>
              <a:t> * 0.23 (by mass mixing)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dirty="0" err="1" smtClean="0"/>
              <a:t>eg</a:t>
            </a:r>
            <a:r>
              <a:rPr lang="en-IN" sz="2000" dirty="0" smtClean="0"/>
              <a:t>., @ 300 K ,  c</a:t>
            </a:r>
            <a:r>
              <a:rPr lang="en-IN" sz="2000" baseline="-25000" dirty="0" smtClean="0"/>
              <a:t>p</a:t>
            </a:r>
            <a:r>
              <a:rPr lang="en-IN" sz="2000" dirty="0" smtClean="0"/>
              <a:t> of N</a:t>
            </a:r>
            <a:r>
              <a:rPr lang="en-IN" sz="2000" baseline="-25000" dirty="0" smtClean="0"/>
              <a:t>2</a:t>
            </a:r>
            <a:r>
              <a:rPr lang="en-IN" sz="2000" dirty="0" smtClean="0"/>
              <a:t> = 6.948 and O</a:t>
            </a:r>
            <a:r>
              <a:rPr lang="en-IN" sz="2000" baseline="-25000" dirty="0" smtClean="0"/>
              <a:t>2</a:t>
            </a:r>
            <a:r>
              <a:rPr lang="en-IN" sz="2000" dirty="0" smtClean="0"/>
              <a:t> = 7.023</a:t>
            </a:r>
          </a:p>
          <a:p>
            <a:pPr>
              <a:buNone/>
            </a:pPr>
            <a:r>
              <a:rPr lang="en-IN" sz="2000" dirty="0" smtClean="0"/>
              <a:t>             Hence, for air = 6.948(0.79) + 7.023(0.23) = 7.104 cal/mol-k</a:t>
            </a:r>
          </a:p>
          <a:p>
            <a:pPr>
              <a:buNone/>
            </a:pPr>
            <a:r>
              <a:rPr lang="en-IN" sz="2000" dirty="0" smtClean="0"/>
              <a:t>             In J/mol-k  c</a:t>
            </a:r>
            <a:r>
              <a:rPr lang="en-IN" sz="2000" baseline="-25000" dirty="0" smtClean="0"/>
              <a:t>p</a:t>
            </a:r>
            <a:r>
              <a:rPr lang="en-IN" sz="2000" dirty="0" smtClean="0"/>
              <a:t> = 29.83 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523"/>
            <a:ext cx="8229600" cy="4250506"/>
          </a:xfrm>
        </p:spPr>
        <p:txBody>
          <a:bodyPr/>
          <a:lstStyle/>
          <a:p>
            <a:pPr lvl="0" algn="r">
              <a:buNone/>
            </a:pPr>
            <a:r>
              <a:rPr lang="en-IN" sz="1800" dirty="0" smtClean="0">
                <a:solidFill>
                  <a:prstClr val="black"/>
                </a:solidFill>
              </a:rPr>
              <a:t>Testing (contd...)</a:t>
            </a:r>
          </a:p>
          <a:p>
            <a:endParaRPr lang="en-IN" sz="2000" dirty="0" smtClean="0"/>
          </a:p>
          <a:p>
            <a:r>
              <a:rPr lang="en-IN" sz="2000" dirty="0" smtClean="0"/>
              <a:t>The air values can be referred from standard tables for different temperatures</a:t>
            </a:r>
          </a:p>
          <a:p>
            <a:r>
              <a:rPr lang="en-IN" sz="2000" dirty="0" smtClean="0"/>
              <a:t>Temperature out of bounds are input for any misbehavior of the output</a:t>
            </a:r>
          </a:p>
          <a:p>
            <a:r>
              <a:rPr lang="en-IN" sz="2000" dirty="0" smtClean="0"/>
              <a:t>Similarly, unknown species, species(case-sensitive) are also tested.</a:t>
            </a:r>
          </a:p>
          <a:p>
            <a:endParaRPr lang="en-IN" sz="2000" dirty="0" smtClean="0"/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6681"/>
            <a:ext cx="8229600" cy="423794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2400" u="sng" dirty="0" smtClean="0"/>
              <a:t>Inference</a:t>
            </a:r>
          </a:p>
          <a:p>
            <a:r>
              <a:rPr lang="en-IN" sz="2400" dirty="0" smtClean="0"/>
              <a:t>From the plots, the thermo chemical behaviour of the gases are studied.</a:t>
            </a:r>
          </a:p>
          <a:p>
            <a:r>
              <a:rPr lang="en-IN" sz="2400" dirty="0" smtClean="0"/>
              <a:t>For example, ammonia gas has lowered heat capacity above 5000 K</a:t>
            </a:r>
          </a:p>
          <a:p>
            <a:r>
              <a:rPr lang="en-IN" sz="2400" dirty="0" smtClean="0"/>
              <a:t>H</a:t>
            </a:r>
            <a:r>
              <a:rPr lang="en-IN" sz="2400" baseline="-25000" dirty="0" smtClean="0"/>
              <a:t>2</a:t>
            </a:r>
            <a:r>
              <a:rPr lang="en-IN" sz="2400" dirty="0" smtClean="0"/>
              <a:t> has lower enthalpy than H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459462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2000" u="sng" dirty="0" smtClean="0"/>
              <a:t>Comparison</a:t>
            </a:r>
          </a:p>
          <a:p>
            <a:pPr algn="ctr">
              <a:buNone/>
            </a:pPr>
            <a:endParaRPr lang="en-IN" sz="2000" u="sng" dirty="0"/>
          </a:p>
        </p:txBody>
      </p:sp>
      <p:pic>
        <p:nvPicPr>
          <p:cNvPr id="7" name="Picture 6" descr="Screenshot (11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245" y="551235"/>
            <a:ext cx="7656376" cy="38002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1481" y="1134894"/>
            <a:ext cx="53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</a:t>
            </a:r>
            <a:r>
              <a:rPr lang="en-IN" baseline="-25000" dirty="0" smtClean="0"/>
              <a:t>2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762687" y="168932"/>
            <a:ext cx="221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buNone/>
            </a:pPr>
            <a:r>
              <a:rPr lang="en-IN" dirty="0" smtClean="0">
                <a:solidFill>
                  <a:prstClr val="black"/>
                </a:solidFill>
              </a:rPr>
              <a:t>Comparison (contd...)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1481" y="113489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</a:t>
            </a:r>
            <a:endParaRPr lang="en-IN" dirty="0"/>
          </a:p>
        </p:txBody>
      </p:sp>
      <p:pic>
        <p:nvPicPr>
          <p:cNvPr id="9" name="Picture 8" descr="Screenshot (11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37" y="642025"/>
            <a:ext cx="7549899" cy="3715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19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468" y="622571"/>
            <a:ext cx="7630542" cy="3747708"/>
          </a:xfrm>
        </p:spPr>
      </p:pic>
      <p:sp>
        <p:nvSpPr>
          <p:cNvPr id="5" name="Rectangle 4"/>
          <p:cNvSpPr/>
          <p:nvPr/>
        </p:nvSpPr>
        <p:spPr>
          <a:xfrm>
            <a:off x="6762687" y="168932"/>
            <a:ext cx="221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buNone/>
            </a:pPr>
            <a:r>
              <a:rPr lang="en-IN" dirty="0" smtClean="0">
                <a:solidFill>
                  <a:prstClr val="black"/>
                </a:solidFill>
              </a:rPr>
              <a:t>Comparison (contd...)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1481" y="113489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NH</a:t>
            </a:r>
            <a:r>
              <a:rPr lang="en-IN" baseline="-25000" dirty="0" smtClean="0"/>
              <a:t>3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Chemkin database Parser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Manikandarajan.M</a:t>
            </a:r>
          </a:p>
          <a:p>
            <a:r>
              <a:rPr lang="en-US" dirty="0" smtClean="0"/>
              <a:t>Kameshwaran.B.N</a:t>
            </a:r>
          </a:p>
        </p:txBody>
      </p:sp>
    </p:spTree>
    <p:extLst>
      <p:ext uri="{BB962C8B-B14F-4D97-AF65-F5344CB8AC3E}">
        <p14:creationId xmlns:p14="http://schemas.microsoft.com/office/powerpoint/2010/main" xmlns="" val="231468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068"/>
            <a:ext cx="8229600" cy="44065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/>
              <a:t>References:</a:t>
            </a:r>
          </a:p>
          <a:p>
            <a:pPr>
              <a:buNone/>
            </a:pPr>
            <a:r>
              <a:rPr lang="en-IN" sz="2400" dirty="0" smtClean="0"/>
              <a:t> </a:t>
            </a:r>
          </a:p>
          <a:p>
            <a:pPr marL="457200" indent="-457200">
              <a:buAutoNum type="arabicPeriod"/>
            </a:pPr>
            <a:r>
              <a:rPr lang="en-IN" sz="2000" dirty="0" smtClean="0">
                <a:hlinkClick r:id="rId2"/>
              </a:rPr>
              <a:t>http://www.edxengine.com</a:t>
            </a:r>
            <a:endParaRPr lang="en-IN" sz="20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http://www.gnu.org/software/octave/doc/v4.0.0/ (</a:t>
            </a:r>
            <a:r>
              <a:rPr lang="en-US" sz="2000" smtClean="0"/>
              <a:t>software help)</a:t>
            </a: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000" dirty="0" smtClean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combustion.berkeley.edu/gri_mech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marL="457200" indent="-457200">
              <a:buAutoNum type="arabicPeriod"/>
            </a:pPr>
            <a:r>
              <a:rPr lang="en-IN" sz="2000" u="sng" dirty="0" smtClean="0">
                <a:hlinkClick r:id="rId4"/>
              </a:rPr>
              <a:t>http://combustion.berkeley.edu/gri_mech/version30/files30/thermo30.dat</a:t>
            </a:r>
            <a:r>
              <a:rPr lang="en-IN" sz="2000" dirty="0" smtClean="0"/>
              <a:t> </a:t>
            </a:r>
          </a:p>
          <a:p>
            <a:pPr marL="457200" indent="-457200">
              <a:buAutoNum type="arabicPeriod"/>
            </a:pPr>
            <a:r>
              <a:rPr lang="en-IN" sz="2000" u="sng" dirty="0" smtClean="0">
                <a:hlinkClick r:id="rId5"/>
              </a:rPr>
              <a:t>http://combustion.berkeley.edu/gri_mech/data/nasa_plnm.html</a:t>
            </a:r>
            <a:r>
              <a:rPr lang="en-IN" sz="2000" dirty="0" smtClean="0"/>
              <a:t> (equations)</a:t>
            </a:r>
          </a:p>
          <a:p>
            <a:pPr marL="457200" indent="-457200">
              <a:buAutoNum type="arabicPeriod"/>
            </a:pPr>
            <a:r>
              <a:rPr lang="en-IN" sz="2000" u="sng" dirty="0" smtClean="0">
                <a:hlinkClick r:id="rId6"/>
              </a:rPr>
              <a:t>http://www3.nd.edu/~powers/ame.60636/kee2000.pdf</a:t>
            </a:r>
            <a:r>
              <a:rPr lang="en-IN" sz="2000" dirty="0" smtClean="0"/>
              <a:t> (manual)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Use an octave script file to read data from the Chemkin formatted database and find the thermodynamic properties of gases</a:t>
            </a:r>
          </a:p>
          <a:p>
            <a:r>
              <a:rPr lang="en-IN" sz="2400" dirty="0" smtClean="0"/>
              <a:t>Understand the behaviour of gases at various temperature – from the temperature curves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Octave is a new tool for us to use </a:t>
            </a:r>
          </a:p>
          <a:p>
            <a:r>
              <a:rPr lang="en-IN" sz="2400" dirty="0" smtClean="0"/>
              <a:t>Octave being a high level language is much simple to the user</a:t>
            </a:r>
          </a:p>
          <a:p>
            <a:r>
              <a:rPr lang="en-IN" sz="2400" dirty="0" smtClean="0"/>
              <a:t>Scientific computing along with intelligence of machine makes complex problems simple</a:t>
            </a:r>
          </a:p>
          <a:p>
            <a:r>
              <a:rPr lang="en-IN" sz="2400" dirty="0" smtClean="0"/>
              <a:t>Experimenting with newer concepts and algorithms is always fun</a:t>
            </a:r>
          </a:p>
          <a:p>
            <a:endParaRPr lang="en-IN" sz="2400" dirty="0" smtClean="0"/>
          </a:p>
          <a:p>
            <a:endParaRPr lang="en-I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Coding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Locate the database</a:t>
            </a:r>
          </a:p>
          <a:p>
            <a:r>
              <a:rPr lang="en-IN" sz="2400" dirty="0" smtClean="0"/>
              <a:t>Look for the interested Gas (aka species)</a:t>
            </a:r>
          </a:p>
          <a:p>
            <a:r>
              <a:rPr lang="en-IN" sz="2400" dirty="0" smtClean="0"/>
              <a:t>Find the effective range of temperature</a:t>
            </a:r>
          </a:p>
          <a:p>
            <a:r>
              <a:rPr lang="en-IN" sz="2400" dirty="0" smtClean="0"/>
              <a:t>Get all the coefficients for that range of temperature</a:t>
            </a:r>
          </a:p>
          <a:p>
            <a:r>
              <a:rPr lang="en-IN" sz="2400" dirty="0" smtClean="0"/>
              <a:t>Calculate c</a:t>
            </a:r>
            <a:r>
              <a:rPr lang="en-IN" sz="2400" baseline="-25000" dirty="0" smtClean="0"/>
              <a:t>p,</a:t>
            </a:r>
            <a:r>
              <a:rPr lang="en-IN" sz="2400" dirty="0" smtClean="0"/>
              <a:t> H</a:t>
            </a:r>
            <a:r>
              <a:rPr lang="en-IN" sz="2400" baseline="30000" dirty="0" smtClean="0"/>
              <a:t>o</a:t>
            </a:r>
            <a:r>
              <a:rPr lang="en-IN" sz="2400" dirty="0" smtClean="0"/>
              <a:t> , S</a:t>
            </a:r>
            <a:r>
              <a:rPr lang="en-IN" sz="2400" baseline="30000" dirty="0" smtClean="0"/>
              <a:t>o</a:t>
            </a:r>
            <a:r>
              <a:rPr lang="en-IN" sz="2400" dirty="0" smtClean="0"/>
              <a:t> </a:t>
            </a:r>
          </a:p>
          <a:p>
            <a:r>
              <a:rPr lang="en-IN" sz="2400" dirty="0" smtClean="0"/>
              <a:t>Plot a curve for all properties vs. Temperature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0740"/>
            <a:ext cx="8229600" cy="4263883"/>
          </a:xfrm>
        </p:spPr>
        <p:txBody>
          <a:bodyPr>
            <a:noAutofit/>
          </a:bodyPr>
          <a:lstStyle/>
          <a:p>
            <a:pPr algn="r">
              <a:buNone/>
            </a:pPr>
            <a:r>
              <a:rPr lang="en-IN" sz="1800" dirty="0" smtClean="0"/>
              <a:t>Coding Framework (contd...)</a:t>
            </a:r>
          </a:p>
          <a:p>
            <a:pPr>
              <a:buNone/>
            </a:pPr>
            <a:r>
              <a:rPr lang="en-IN" sz="2400" dirty="0" smtClean="0"/>
              <a:t>The equations are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              </a:t>
            </a:r>
          </a:p>
          <a:p>
            <a:pPr>
              <a:buNone/>
            </a:pPr>
            <a:r>
              <a:rPr lang="en-IN" sz="2400" dirty="0" smtClean="0"/>
              <a:t>               c</a:t>
            </a:r>
            <a:r>
              <a:rPr lang="en-IN" sz="2400" baseline="-25000" dirty="0" smtClean="0"/>
              <a:t>p</a:t>
            </a:r>
            <a:r>
              <a:rPr lang="en-IN" sz="2400" dirty="0" smtClean="0"/>
              <a:t>   =  cal/mol-K                  R=1.987 cal/mol-K</a:t>
            </a:r>
          </a:p>
          <a:p>
            <a:pPr>
              <a:buNone/>
            </a:pPr>
            <a:r>
              <a:rPr lang="en-IN" sz="2400" dirty="0" smtClean="0"/>
              <a:t>              H</a:t>
            </a:r>
            <a:r>
              <a:rPr lang="en-IN" sz="2400" baseline="30000" dirty="0" smtClean="0"/>
              <a:t>o</a:t>
            </a:r>
            <a:r>
              <a:rPr lang="en-IN" sz="2400" dirty="0" smtClean="0"/>
              <a:t>   =  cal/mol</a:t>
            </a:r>
          </a:p>
          <a:p>
            <a:pPr>
              <a:buNone/>
            </a:pPr>
            <a:r>
              <a:rPr lang="en-IN" sz="2400" dirty="0" smtClean="0"/>
              <a:t>              S</a:t>
            </a:r>
            <a:r>
              <a:rPr lang="en-IN" sz="2400" baseline="30000" dirty="0" smtClean="0"/>
              <a:t>o</a:t>
            </a:r>
            <a:r>
              <a:rPr lang="en-IN" sz="2400" dirty="0" smtClean="0"/>
              <a:t>    =  cal/mol-K</a:t>
            </a:r>
          </a:p>
          <a:p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15053" y="1475768"/>
          <a:ext cx="2755900" cy="1270000"/>
        </p:xfrm>
        <a:graphic>
          <a:graphicData uri="http://schemas.openxmlformats.org/presentationml/2006/ole">
            <p:oleObj spid="_x0000_s1028" name="Equation" r:id="rId3" imgW="2755800" imgH="1269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0740"/>
            <a:ext cx="8229600" cy="4263883"/>
          </a:xfrm>
        </p:spPr>
        <p:txBody>
          <a:bodyPr>
            <a:normAutofit/>
          </a:bodyPr>
          <a:lstStyle/>
          <a:p>
            <a:pPr lvl="0" algn="r">
              <a:buNone/>
            </a:pPr>
            <a:r>
              <a:rPr lang="en-IN" sz="1800" dirty="0" smtClean="0">
                <a:solidFill>
                  <a:prstClr val="black"/>
                </a:solidFill>
              </a:rPr>
              <a:t>Coding Framework (contd...)</a:t>
            </a:r>
          </a:p>
          <a:p>
            <a:pPr>
              <a:buNone/>
            </a:pPr>
            <a:r>
              <a:rPr lang="en-IN" sz="2400" dirty="0" smtClean="0"/>
              <a:t>Understanding the database :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200" dirty="0" smtClean="0"/>
              <a:t>Line 1 :  Species Name                                                 T</a:t>
            </a:r>
            <a:r>
              <a:rPr lang="en-IN" sz="2200" baseline="-25000" dirty="0" smtClean="0"/>
              <a:t>min</a:t>
            </a:r>
            <a:r>
              <a:rPr lang="en-IN" sz="2200" dirty="0" smtClean="0"/>
              <a:t>    T</a:t>
            </a:r>
            <a:r>
              <a:rPr lang="en-IN" sz="2200" baseline="-25000" dirty="0" smtClean="0"/>
              <a:t>max</a:t>
            </a:r>
            <a:r>
              <a:rPr lang="en-IN" sz="2200" dirty="0" smtClean="0"/>
              <a:t>    T</a:t>
            </a:r>
            <a:r>
              <a:rPr lang="en-IN" sz="2200" baseline="-25000" dirty="0" smtClean="0"/>
              <a:t>mid</a:t>
            </a:r>
            <a:r>
              <a:rPr lang="en-IN" sz="2200" dirty="0" smtClean="0"/>
              <a:t> </a:t>
            </a:r>
          </a:p>
          <a:p>
            <a:pPr>
              <a:buNone/>
            </a:pPr>
            <a:r>
              <a:rPr lang="en-IN" sz="2200" dirty="0" smtClean="0"/>
              <a:t>Line 2 : Coefficients (a</a:t>
            </a:r>
            <a:r>
              <a:rPr lang="en-IN" sz="2200" baseline="-25000" dirty="0" smtClean="0"/>
              <a:t>1</a:t>
            </a:r>
            <a:r>
              <a:rPr lang="en-IN" sz="2200" dirty="0" smtClean="0"/>
              <a:t> to a</a:t>
            </a:r>
            <a:r>
              <a:rPr lang="en-IN" sz="2200" baseline="-25000" dirty="0" smtClean="0"/>
              <a:t>5</a:t>
            </a:r>
            <a:r>
              <a:rPr lang="en-IN" sz="2200" dirty="0" smtClean="0"/>
              <a:t> )</a:t>
            </a:r>
          </a:p>
          <a:p>
            <a:pPr>
              <a:buNone/>
            </a:pPr>
            <a:r>
              <a:rPr lang="en-IN" sz="2200" dirty="0" smtClean="0"/>
              <a:t>Line 3 : Coefficients (a</a:t>
            </a:r>
            <a:r>
              <a:rPr lang="en-IN" sz="2200" baseline="-25000" dirty="0" smtClean="0"/>
              <a:t>6</a:t>
            </a:r>
            <a:r>
              <a:rPr lang="en-IN" sz="2200" dirty="0" smtClean="0"/>
              <a:t> to a</a:t>
            </a:r>
            <a:r>
              <a:rPr lang="en-IN" sz="2200" baseline="-25000" dirty="0" smtClean="0"/>
              <a:t>10</a:t>
            </a:r>
            <a:r>
              <a:rPr lang="en-IN" sz="2200" dirty="0" smtClean="0"/>
              <a:t> )</a:t>
            </a:r>
          </a:p>
          <a:p>
            <a:pPr>
              <a:buNone/>
            </a:pPr>
            <a:r>
              <a:rPr lang="en-IN" sz="2200" dirty="0" smtClean="0"/>
              <a:t>Line 4 : Coefficients (a</a:t>
            </a:r>
            <a:r>
              <a:rPr lang="en-IN" sz="2200" baseline="-25000" dirty="0" smtClean="0"/>
              <a:t>11</a:t>
            </a:r>
            <a:r>
              <a:rPr lang="en-IN" sz="2200" dirty="0" smtClean="0"/>
              <a:t> to a</a:t>
            </a:r>
            <a:r>
              <a:rPr lang="en-IN" sz="2200" baseline="-25000" dirty="0" smtClean="0"/>
              <a:t>14</a:t>
            </a:r>
            <a:r>
              <a:rPr lang="en-IN" sz="2200" dirty="0" smtClean="0"/>
              <a:t> )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000" dirty="0" smtClean="0"/>
              <a:t>:: Coefficients are precise of 10 decimal points in scientific notation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atunderstandwor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302" y="142672"/>
            <a:ext cx="7359236" cy="440070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1285"/>
            <a:ext cx="8229600" cy="428333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2000" u="sng" dirty="0" smtClean="0"/>
              <a:t>Script </a:t>
            </a:r>
            <a:r>
              <a:rPr lang="en-IN" sz="2000" u="sng" dirty="0" err="1" smtClean="0"/>
              <a:t>pseudocode</a:t>
            </a:r>
            <a:r>
              <a:rPr lang="en-IN" sz="2000" u="sng" dirty="0" smtClean="0"/>
              <a:t>:</a:t>
            </a:r>
          </a:p>
          <a:p>
            <a:pPr>
              <a:buNone/>
            </a:pPr>
            <a:r>
              <a:rPr lang="en-IN" sz="2000" dirty="0" smtClean="0"/>
              <a:t>LOAD database</a:t>
            </a:r>
          </a:p>
          <a:p>
            <a:pPr>
              <a:buNone/>
            </a:pPr>
            <a:r>
              <a:rPr lang="en-IN" sz="2000" dirty="0" smtClean="0"/>
              <a:t>INPUT Species, Temperature</a:t>
            </a:r>
          </a:p>
          <a:p>
            <a:pPr>
              <a:buNone/>
            </a:pPr>
            <a:r>
              <a:rPr lang="en-IN" sz="2000" dirty="0" smtClean="0"/>
              <a:t>FIND Species</a:t>
            </a:r>
          </a:p>
          <a:p>
            <a:pPr>
              <a:buNone/>
            </a:pPr>
            <a:r>
              <a:rPr lang="en-IN" sz="2000" dirty="0" smtClean="0"/>
              <a:t>IF FOUND  </a:t>
            </a:r>
          </a:p>
          <a:p>
            <a:pPr>
              <a:buNone/>
            </a:pPr>
            <a:r>
              <a:rPr lang="en-IN" sz="2000" dirty="0" smtClean="0"/>
              <a:t>         FIND Temperature limits for the input temperature</a:t>
            </a:r>
          </a:p>
          <a:p>
            <a:pPr>
              <a:buNone/>
            </a:pPr>
            <a:r>
              <a:rPr lang="en-IN" sz="2000" dirty="0" smtClean="0"/>
              <a:t>         FIND coefficients in the successive lines</a:t>
            </a:r>
          </a:p>
          <a:p>
            <a:pPr>
              <a:buNone/>
            </a:pPr>
            <a:r>
              <a:rPr lang="en-IN" sz="2000" dirty="0" smtClean="0"/>
              <a:t>OTHERWISE</a:t>
            </a:r>
          </a:p>
          <a:p>
            <a:pPr>
              <a:buNone/>
            </a:pPr>
            <a:r>
              <a:rPr lang="en-IN" sz="2000" dirty="0" smtClean="0"/>
              <a:t>         PRINT Not Found</a:t>
            </a:r>
          </a:p>
          <a:p>
            <a:pPr>
              <a:buNone/>
            </a:pPr>
            <a:r>
              <a:rPr lang="en-IN" sz="2000" dirty="0" smtClean="0"/>
              <a:t>CONVERT coefficients into numbers from string</a:t>
            </a:r>
          </a:p>
          <a:p>
            <a:pPr>
              <a:buNone/>
            </a:pPr>
            <a:r>
              <a:rPr lang="en-IN" sz="2000" dirty="0" smtClean="0"/>
              <a:t>CALCULATE c</a:t>
            </a:r>
            <a:r>
              <a:rPr lang="en-IN" sz="2000" baseline="-25000" dirty="0" smtClean="0"/>
              <a:t>p</a:t>
            </a:r>
            <a:r>
              <a:rPr lang="en-IN" sz="2000" dirty="0" smtClean="0"/>
              <a:t> , H</a:t>
            </a:r>
            <a:r>
              <a:rPr lang="en-IN" sz="2000" baseline="30000" dirty="0" smtClean="0"/>
              <a:t>o</a:t>
            </a:r>
            <a:r>
              <a:rPr lang="en-IN" sz="2000" dirty="0" smtClean="0"/>
              <a:t> , S</a:t>
            </a:r>
            <a:r>
              <a:rPr lang="en-IN" sz="2000" baseline="30000" dirty="0" smtClean="0"/>
              <a:t>o</a:t>
            </a:r>
            <a:r>
              <a:rPr lang="en-IN" sz="2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507</Words>
  <Application>Microsoft Macintosh PowerPoint</Application>
  <PresentationFormat>On-screen Show (16:9)</PresentationFormat>
  <Paragraphs>94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Equation</vt:lpstr>
      <vt:lpstr>Slide 1</vt:lpstr>
      <vt:lpstr>Chemkin database Parser</vt:lpstr>
      <vt:lpstr>Objective</vt:lpstr>
      <vt:lpstr>Motivation</vt:lpstr>
      <vt:lpstr>Coding Framework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Sarang</dc:creator>
  <cp:lastModifiedBy>Kameshwaran</cp:lastModifiedBy>
  <cp:revision>17</cp:revision>
  <dcterms:created xsi:type="dcterms:W3CDTF">2016-01-06T22:11:19Z</dcterms:created>
  <dcterms:modified xsi:type="dcterms:W3CDTF">2016-07-12T20:20:32Z</dcterms:modified>
</cp:coreProperties>
</file>