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F2DF-24D3-0BBD-58DE-3CECAB42F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FA4C3A-76FA-46EA-4CC5-50298AFE2D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AAD77E-2606-C760-DCA4-E36832D6BDA6}"/>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5" name="Footer Placeholder 4">
            <a:extLst>
              <a:ext uri="{FF2B5EF4-FFF2-40B4-BE49-F238E27FC236}">
                <a16:creationId xmlns:a16="http://schemas.microsoft.com/office/drawing/2014/main" id="{ABD630AE-560F-8B5D-924D-FBCB2A344D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BC3F6-D517-D008-0D04-2761BAE5FBE0}"/>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122116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03D0-7610-AD1F-6F57-72B0712DAC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D078D0-45BD-F04E-9DC8-0DBAC3AD4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70578-C8FE-C882-486A-E39CAB3728C3}"/>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5" name="Footer Placeholder 4">
            <a:extLst>
              <a:ext uri="{FF2B5EF4-FFF2-40B4-BE49-F238E27FC236}">
                <a16:creationId xmlns:a16="http://schemas.microsoft.com/office/drawing/2014/main" id="{C6ECF263-1F65-FE94-8BA3-D2CB2D07F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BD83B-32B3-8F5C-832C-0F3AF7F19A09}"/>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406354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4F620-D295-BE01-35CC-B29E7A87D1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6287FA-CCCA-D7D8-DBDD-7AEA40B2E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79956-791F-127C-9BF8-485891115202}"/>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5" name="Footer Placeholder 4">
            <a:extLst>
              <a:ext uri="{FF2B5EF4-FFF2-40B4-BE49-F238E27FC236}">
                <a16:creationId xmlns:a16="http://schemas.microsoft.com/office/drawing/2014/main" id="{35FC5647-3B83-D551-775C-C496E130E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AE0B20-328C-5743-C577-27451FFE1FF4}"/>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73393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153DD-D9C1-F8D8-43DE-948A239F9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0C94F2-080F-046E-BF58-2D2BCB913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71B429-481F-FB90-6E4A-3D181EE13083}"/>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5" name="Footer Placeholder 4">
            <a:extLst>
              <a:ext uri="{FF2B5EF4-FFF2-40B4-BE49-F238E27FC236}">
                <a16:creationId xmlns:a16="http://schemas.microsoft.com/office/drawing/2014/main" id="{5137D3D7-C8AA-E7F6-D286-8B87CF1E9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75CB3-8082-4DF6-EAE0-F52A2E458DA7}"/>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17118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AA3E2-817B-249A-D2BC-5CBF193AA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97F2A8-F342-7D51-8EE8-E625B4B69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83712-18F8-8CF5-8467-49285948EA7C}"/>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5" name="Footer Placeholder 4">
            <a:extLst>
              <a:ext uri="{FF2B5EF4-FFF2-40B4-BE49-F238E27FC236}">
                <a16:creationId xmlns:a16="http://schemas.microsoft.com/office/drawing/2014/main" id="{49B073C3-11EA-53FA-4CBF-CC45006C1C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F3FC4-750B-6BED-73E5-E43B1E4D999E}"/>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218318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10AD6-FA45-9991-C4DA-D6B6E0E71F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4EB577-0484-184B-A962-233E2A11A7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3B918B-FE90-B7EE-8915-2A97135D4E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44AB3E-C531-03BD-B7DD-DC8265C365ED}"/>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6" name="Footer Placeholder 5">
            <a:extLst>
              <a:ext uri="{FF2B5EF4-FFF2-40B4-BE49-F238E27FC236}">
                <a16:creationId xmlns:a16="http://schemas.microsoft.com/office/drawing/2014/main" id="{B96A9CB4-1F0C-8B79-C4F1-11962D5B3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6B40AF-C3AF-4EFF-ED0A-222B52BB829A}"/>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276148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AB15-0188-769C-50EC-509C0CC24E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DC7D4D-8153-4964-36E1-F828168A7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8E640-537B-3459-5970-367615FD2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39802A-11A3-DBA5-F8D1-B95B43CE1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376DC-7780-F5A8-3585-FD5090F7FC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897706-143D-9448-B9AC-79884E77F8B5}"/>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8" name="Footer Placeholder 7">
            <a:extLst>
              <a:ext uri="{FF2B5EF4-FFF2-40B4-BE49-F238E27FC236}">
                <a16:creationId xmlns:a16="http://schemas.microsoft.com/office/drawing/2014/main" id="{34CE05BA-B48E-2030-5CDD-59E91653BA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D02E8A-41F7-17CA-CA48-11A6B8B3CE1F}"/>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189123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76BCE-685F-3C9E-C8C8-01A8E89A2D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5CBA0F-EFBA-BFAF-EF3C-0FB5263D30D8}"/>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4" name="Footer Placeholder 3">
            <a:extLst>
              <a:ext uri="{FF2B5EF4-FFF2-40B4-BE49-F238E27FC236}">
                <a16:creationId xmlns:a16="http://schemas.microsoft.com/office/drawing/2014/main" id="{24CE41EA-B8DB-D6CA-5349-A420611EDC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423BC7-C3CF-2EEF-D9EE-D26EF0B463A5}"/>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32384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66CE09-F9E6-049C-2DA9-BF3D1AE4590A}"/>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3" name="Footer Placeholder 2">
            <a:extLst>
              <a:ext uri="{FF2B5EF4-FFF2-40B4-BE49-F238E27FC236}">
                <a16:creationId xmlns:a16="http://schemas.microsoft.com/office/drawing/2014/main" id="{22285F82-6856-450C-3F6F-C0D2283E0A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4F7864-BAC6-3360-2750-0AAE64F2FB3C}"/>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163981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B778-CE1D-5388-F688-7E419CAEC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956DE1-D948-9886-7D8B-554E2F6F8F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35A0D8-4F68-4D66-6878-535C0435B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0FAF9-D586-5E2C-E241-41DD65919D29}"/>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6" name="Footer Placeholder 5">
            <a:extLst>
              <a:ext uri="{FF2B5EF4-FFF2-40B4-BE49-F238E27FC236}">
                <a16:creationId xmlns:a16="http://schemas.microsoft.com/office/drawing/2014/main" id="{7110B6AE-1797-79DC-4747-5EEBC1938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9E5ADE-5651-D94C-93C7-F76E66DBAF77}"/>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771324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9354-9AF3-5A4A-83E4-85989BC01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4D9D34-74A1-EA33-A961-8FD0096A8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543F86-5281-B526-85E1-53C0D653D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355EBC-DC3C-801E-C6F7-559758DF9A7D}"/>
              </a:ext>
            </a:extLst>
          </p:cNvPr>
          <p:cNvSpPr>
            <a:spLocks noGrp="1"/>
          </p:cNvSpPr>
          <p:nvPr>
            <p:ph type="dt" sz="half" idx="10"/>
          </p:nvPr>
        </p:nvSpPr>
        <p:spPr/>
        <p:txBody>
          <a:bodyPr/>
          <a:lstStyle/>
          <a:p>
            <a:fld id="{D727C9F7-26B3-4E18-8361-86C32778087C}" type="datetimeFigureOut">
              <a:rPr lang="en-IN" smtClean="0"/>
              <a:t>12-07-2023</a:t>
            </a:fld>
            <a:endParaRPr lang="en-IN"/>
          </a:p>
        </p:txBody>
      </p:sp>
      <p:sp>
        <p:nvSpPr>
          <p:cNvPr id="6" name="Footer Placeholder 5">
            <a:extLst>
              <a:ext uri="{FF2B5EF4-FFF2-40B4-BE49-F238E27FC236}">
                <a16:creationId xmlns:a16="http://schemas.microsoft.com/office/drawing/2014/main" id="{06C87CB5-5B5D-B1E4-31C9-1BB3C19323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641B5E-7235-08CC-5789-7843E4893FC4}"/>
              </a:ext>
            </a:extLst>
          </p:cNvPr>
          <p:cNvSpPr>
            <a:spLocks noGrp="1"/>
          </p:cNvSpPr>
          <p:nvPr>
            <p:ph type="sldNum" sz="quarter" idx="12"/>
          </p:nvPr>
        </p:nvSpPr>
        <p:spPr/>
        <p:txBody>
          <a:bodyPr/>
          <a:lstStyle/>
          <a:p>
            <a:fld id="{A6505247-79AA-496B-95E8-0DC73C14092A}" type="slidenum">
              <a:rPr lang="en-IN" smtClean="0"/>
              <a:t>‹#›</a:t>
            </a:fld>
            <a:endParaRPr lang="en-IN"/>
          </a:p>
        </p:txBody>
      </p:sp>
    </p:spTree>
    <p:extLst>
      <p:ext uri="{BB962C8B-B14F-4D97-AF65-F5344CB8AC3E}">
        <p14:creationId xmlns:p14="http://schemas.microsoft.com/office/powerpoint/2010/main" val="306467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BFB0C-6EE4-83BF-EE55-F4DF5F2D37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78E1CC-8876-614A-4B1B-F395E481FD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3D9833-A27D-39AC-E89A-F900CE0F5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7C9F7-26B3-4E18-8361-86C32778087C}" type="datetimeFigureOut">
              <a:rPr lang="en-IN" smtClean="0"/>
              <a:t>12-07-2023</a:t>
            </a:fld>
            <a:endParaRPr lang="en-IN"/>
          </a:p>
        </p:txBody>
      </p:sp>
      <p:sp>
        <p:nvSpPr>
          <p:cNvPr id="5" name="Footer Placeholder 4">
            <a:extLst>
              <a:ext uri="{FF2B5EF4-FFF2-40B4-BE49-F238E27FC236}">
                <a16:creationId xmlns:a16="http://schemas.microsoft.com/office/drawing/2014/main" id="{E49F369C-1067-8CB5-B151-CC103C90A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3383D1-A4BA-AC98-0A48-36FB1E9D2E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05247-79AA-496B-95E8-0DC73C14092A}" type="slidenum">
              <a:rPr lang="en-IN" smtClean="0"/>
              <a:t>‹#›</a:t>
            </a:fld>
            <a:endParaRPr lang="en-IN"/>
          </a:p>
        </p:txBody>
      </p:sp>
    </p:spTree>
    <p:extLst>
      <p:ext uri="{BB962C8B-B14F-4D97-AF65-F5344CB8AC3E}">
        <p14:creationId xmlns:p14="http://schemas.microsoft.com/office/powerpoint/2010/main" val="157383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2E92D-8153-D23F-3736-25BEA638FB90}"/>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C5D110D1-3D1A-1062-D229-E1665FE8402E}"/>
              </a:ext>
            </a:extLst>
          </p:cNvPr>
          <p:cNvSpPr>
            <a:spLocks noGrp="1"/>
          </p:cNvSpPr>
          <p:nvPr>
            <p:ph idx="1"/>
          </p:nvPr>
        </p:nvSpPr>
        <p:spPr/>
        <p:txBody>
          <a:bodyPr/>
          <a:lstStyle/>
          <a:p>
            <a:pPr marL="0" indent="0">
              <a:buNone/>
            </a:pPr>
            <a:r>
              <a:rPr lang="en-US" b="0" i="0" dirty="0">
                <a:effectLst/>
              </a:rPr>
              <a:t>Given that financial markets inherently consist of historical sequences of equity prices, an increasing number of quantitative researchers and finance professionals are turning to LSTM to model and predict price movements. This project entails a comprehensive machine learning workflow that entails the development of an LSTM model for forecasting stock market prices. The implementation utilizes </a:t>
            </a:r>
            <a:r>
              <a:rPr lang="en-US" b="0" i="0" dirty="0" err="1">
                <a:effectLst/>
              </a:rPr>
              <a:t>PyTorch</a:t>
            </a:r>
            <a:r>
              <a:rPr lang="en-US" b="0" i="0" dirty="0">
                <a:effectLst/>
              </a:rPr>
              <a:t> and Alpha Vantage APIs, enabling the exploration of historical data, training of the model, and generating predictions.</a:t>
            </a:r>
            <a:endParaRPr lang="en-IN" dirty="0"/>
          </a:p>
        </p:txBody>
      </p:sp>
    </p:spTree>
    <p:extLst>
      <p:ext uri="{BB962C8B-B14F-4D97-AF65-F5344CB8AC3E}">
        <p14:creationId xmlns:p14="http://schemas.microsoft.com/office/powerpoint/2010/main" val="329160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70F5-89D7-7627-203C-37E18ED175E6}"/>
              </a:ext>
            </a:extLst>
          </p:cNvPr>
          <p:cNvSpPr>
            <a:spLocks noGrp="1"/>
          </p:cNvSpPr>
          <p:nvPr>
            <p:ph type="title"/>
          </p:nvPr>
        </p:nvSpPr>
        <p:spPr/>
        <p:txBody>
          <a:bodyPr/>
          <a:lstStyle/>
          <a:p>
            <a:r>
              <a:rPr lang="en-IN" dirty="0"/>
              <a:t>Overall expectation:</a:t>
            </a:r>
          </a:p>
        </p:txBody>
      </p:sp>
      <p:sp>
        <p:nvSpPr>
          <p:cNvPr id="3" name="Content Placeholder 2">
            <a:extLst>
              <a:ext uri="{FF2B5EF4-FFF2-40B4-BE49-F238E27FC236}">
                <a16:creationId xmlns:a16="http://schemas.microsoft.com/office/drawing/2014/main" id="{720BA8B1-346B-DE63-81C3-60DBA0529A23}"/>
              </a:ext>
            </a:extLst>
          </p:cNvPr>
          <p:cNvSpPr>
            <a:spLocks noGrp="1"/>
          </p:cNvSpPr>
          <p:nvPr>
            <p:ph idx="1"/>
          </p:nvPr>
        </p:nvSpPr>
        <p:spPr>
          <a:xfrm>
            <a:off x="838200" y="1520889"/>
            <a:ext cx="10515600" cy="4656073"/>
          </a:xfrm>
        </p:spPr>
        <p:txBody>
          <a:bodyPr>
            <a:normAutofit lnSpcReduction="10000"/>
          </a:bodyPr>
          <a:lstStyle/>
          <a:p>
            <a:pPr marL="0" indent="0">
              <a:buNone/>
            </a:pPr>
            <a:r>
              <a:rPr lang="en-US" dirty="0"/>
              <a:t>Through this project I am looking forward to possess a complete Python file containing a fully functional LSTM model. This model will be capable of predicting future stock prices using historical price movements. The logic behind the project is to be design the model in a way that it can be used for future purpose. Predictive models provide valuable insights and predictions about future stock price movements. By analyzing historical data, market trends, and other relevant factors, these models can identify potential risks and provide early warnings about potential market downturns or specific stock performance. Stock market predictive models provide advantages such as informed decision making, risk mitigation, and improved market timing. These models enable investors to make data-driven decisions, manage risks effectively, and capitalize on optimal opportunities in the market.</a:t>
            </a:r>
            <a:endParaRPr lang="en-IN" dirty="0"/>
          </a:p>
        </p:txBody>
      </p:sp>
    </p:spTree>
    <p:extLst>
      <p:ext uri="{BB962C8B-B14F-4D97-AF65-F5344CB8AC3E}">
        <p14:creationId xmlns:p14="http://schemas.microsoft.com/office/powerpoint/2010/main" val="2272672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BA4C-8EE5-B8E8-D0E0-F165A43BEB02}"/>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7119E5A2-2D11-5B3F-83BC-B612B91C5759}"/>
              </a:ext>
            </a:extLst>
          </p:cNvPr>
          <p:cNvSpPr>
            <a:spLocks noGrp="1"/>
          </p:cNvSpPr>
          <p:nvPr>
            <p:ph idx="1"/>
          </p:nvPr>
        </p:nvSpPr>
        <p:spPr/>
        <p:txBody>
          <a:bodyPr>
            <a:normAutofit fontScale="92500" lnSpcReduction="10000"/>
          </a:bodyPr>
          <a:lstStyle/>
          <a:p>
            <a:pPr marL="0" indent="0">
              <a:buNone/>
            </a:pPr>
            <a:r>
              <a:rPr lang="en-US" dirty="0"/>
              <a:t>Alpha Vantage is a popular API for accessing financial market data and analytics. With Alpha Vantage, you can easily fetch real-time and historical stock market data, including stock quotes and intraday time series. You can also access technical indicators like moving averages and volume analysis, which are useful for analyzing stock price trends. Alpha Vantage covers a wide range of global equity markets and supports fundamental data such as company information and financial statements. The API is user-friendly and offers easy integration into your project using popular programming languages like Python. While there is a free plan available, they also offer paid subscription plans with higher API rate limits and additional features. With Alpha Vantage, you'll have access to the essential stock market information needed for your project work.</a:t>
            </a:r>
            <a:endParaRPr lang="en-IN" dirty="0"/>
          </a:p>
        </p:txBody>
      </p:sp>
    </p:spTree>
    <p:extLst>
      <p:ext uri="{BB962C8B-B14F-4D97-AF65-F5344CB8AC3E}">
        <p14:creationId xmlns:p14="http://schemas.microsoft.com/office/powerpoint/2010/main" val="284036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B467-D126-5B01-4C7F-330B02E7151B}"/>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D068418E-5471-6786-20CA-3F1A4D110E42}"/>
              </a:ext>
            </a:extLst>
          </p:cNvPr>
          <p:cNvSpPr>
            <a:spLocks noGrp="1"/>
          </p:cNvSpPr>
          <p:nvPr>
            <p:ph idx="1"/>
          </p:nvPr>
        </p:nvSpPr>
        <p:spPr/>
        <p:txBody>
          <a:bodyPr/>
          <a:lstStyle/>
          <a:p>
            <a:r>
              <a:rPr lang="en-IN" dirty="0"/>
              <a:t>NumPy</a:t>
            </a:r>
          </a:p>
          <a:p>
            <a:r>
              <a:rPr lang="en-IN" dirty="0" err="1"/>
              <a:t>PyTorch</a:t>
            </a:r>
            <a:endParaRPr lang="en-IN" dirty="0"/>
          </a:p>
          <a:p>
            <a:r>
              <a:rPr lang="en-IN" dirty="0"/>
              <a:t>Matplotlib</a:t>
            </a:r>
          </a:p>
          <a:p>
            <a:r>
              <a:rPr lang="en-IN" dirty="0" err="1"/>
              <a:t>alpha_vantage</a:t>
            </a:r>
            <a:r>
              <a:rPr lang="en-IN" dirty="0"/>
              <a:t> API</a:t>
            </a:r>
          </a:p>
          <a:p>
            <a:r>
              <a:rPr lang="en-IN" dirty="0" err="1"/>
              <a:t>SQLlite</a:t>
            </a:r>
            <a:endParaRPr lang="en-IN" dirty="0"/>
          </a:p>
        </p:txBody>
      </p:sp>
    </p:spTree>
    <p:extLst>
      <p:ext uri="{BB962C8B-B14F-4D97-AF65-F5344CB8AC3E}">
        <p14:creationId xmlns:p14="http://schemas.microsoft.com/office/powerpoint/2010/main" val="4244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C6F3-D9FE-06D2-B5CA-91151937155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0B71732-6C16-74CF-F6EF-B628F4FC4A8F}"/>
              </a:ext>
            </a:extLst>
          </p:cNvPr>
          <p:cNvSpPr>
            <a:spLocks noGrp="1"/>
          </p:cNvSpPr>
          <p:nvPr>
            <p:ph idx="1"/>
          </p:nvPr>
        </p:nvSpPr>
        <p:spPr/>
        <p:txBody>
          <a:bodyPr>
            <a:normAutofit fontScale="92500" lnSpcReduction="10000"/>
          </a:bodyPr>
          <a:lstStyle/>
          <a:p>
            <a:pPr marL="0" indent="0">
              <a:buNone/>
            </a:pPr>
            <a:r>
              <a:rPr lang="en-US" dirty="0"/>
              <a:t>In conclusion, the project "Predicting Stock Prices with Deep Learning using Alpha Vantage API" provides a comprehensive framework for developing and training a deep learning model to forecast stock prices. By leveraging the power of deep learning, specifically Long Short-Term Memory (LSTM) networks, in conjunction with the Alpha Vantage API, we can access real-time and historical stock market data to build an accurate predictive model. This project equips us with the necessary tools to make informed investment decisions, manage risks effectively, and optimize market timing. By successfully completing this project, we gain valuable insights into the application of deep learning and the utilization of APIs in the financial domain, ultimately enhancing our understanding of stock market dynamics and prediction methodologies.</a:t>
            </a:r>
            <a:endParaRPr lang="en-IN" dirty="0"/>
          </a:p>
        </p:txBody>
      </p:sp>
    </p:spTree>
    <p:extLst>
      <p:ext uri="{BB962C8B-B14F-4D97-AF65-F5344CB8AC3E}">
        <p14:creationId xmlns:p14="http://schemas.microsoft.com/office/powerpoint/2010/main" val="317414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522</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Overview:</vt:lpstr>
      <vt:lpstr>Overall expectation:</vt:lpstr>
      <vt:lpstr>Data:</vt:lpstr>
      <vt:lpstr>Libraries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Prediction Project Proposal</dc:title>
  <dc:creator>Kamesk Kumar</dc:creator>
  <cp:lastModifiedBy>Kamesk Kumar</cp:lastModifiedBy>
  <cp:revision>2</cp:revision>
  <dcterms:created xsi:type="dcterms:W3CDTF">2023-06-03T11:49:01Z</dcterms:created>
  <dcterms:modified xsi:type="dcterms:W3CDTF">2023-07-12T09:30:01Z</dcterms:modified>
</cp:coreProperties>
</file>